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41" w:rightFromText="141" w:vertAnchor="page" w:horzAnchor="margin" w:tblpXSpec="center" w:tblpY="2118"/>
        <w:tblW w:w="10277" w:type="dxa"/>
        <w:tblLayout w:type="fixed"/>
        <w:tblCellMar>
          <w:left w:w="71" w:type="dxa"/>
          <w:right w:w="71" w:type="dxa"/>
        </w:tblCellMar>
        <w:tblLook w:val="0000" w:firstRow="0" w:lastRow="0" w:firstColumn="0" w:lastColumn="0" w:noHBand="0" w:noVBand="0"/>
      </w:tblPr>
      <w:tblGrid>
        <w:gridCol w:w="1336"/>
        <w:gridCol w:w="11"/>
        <w:gridCol w:w="3686"/>
        <w:gridCol w:w="257"/>
        <w:gridCol w:w="1444"/>
        <w:gridCol w:w="1134"/>
        <w:gridCol w:w="733"/>
        <w:gridCol w:w="256"/>
        <w:gridCol w:w="323"/>
        <w:gridCol w:w="410"/>
        <w:gridCol w:w="687"/>
      </w:tblGrid>
      <w:tr w:rsidR="00437A33" w:rsidRPr="00AC6381" w14:paraId="7DCD4CCA" w14:textId="77777777" w:rsidTr="00437A33">
        <w:trPr>
          <w:cantSplit/>
          <w:trHeight w:val="806"/>
        </w:trPr>
        <w:tc>
          <w:tcPr>
            <w:tcW w:w="5290" w:type="dxa"/>
            <w:gridSpan w:val="4"/>
            <w:tcBorders>
              <w:top w:val="single" w:sz="18" w:space="0" w:color="auto"/>
              <w:left w:val="single" w:sz="18" w:space="0" w:color="auto"/>
            </w:tcBorders>
          </w:tcPr>
          <w:p w14:paraId="35090460" w14:textId="77777777" w:rsidR="00437A33" w:rsidRPr="00AC6381" w:rsidRDefault="00437A33" w:rsidP="0076542C">
            <w:pPr>
              <w:pStyle w:val="STY3Brdtekst"/>
              <w:rPr>
                <w:lang w:eastAsia="nb-NO"/>
              </w:rPr>
            </w:pPr>
            <w:bookmarkStart w:id="0" w:name="_Toc239727919"/>
            <w:r w:rsidRPr="00AC6381">
              <w:rPr>
                <w:vertAlign w:val="superscript"/>
                <w:lang w:eastAsia="nb-NO"/>
              </w:rPr>
              <w:br/>
            </w:r>
          </w:p>
        </w:tc>
        <w:tc>
          <w:tcPr>
            <w:tcW w:w="4987" w:type="dxa"/>
            <w:gridSpan w:val="7"/>
            <w:tcBorders>
              <w:top w:val="single" w:sz="18" w:space="0" w:color="auto"/>
              <w:left w:val="nil"/>
              <w:right w:val="single" w:sz="18" w:space="0" w:color="auto"/>
            </w:tcBorders>
          </w:tcPr>
          <w:p w14:paraId="35F9B13D" w14:textId="77777777" w:rsidR="00437A33" w:rsidRPr="00AC6381" w:rsidRDefault="00437A33" w:rsidP="0076542C">
            <w:pPr>
              <w:pStyle w:val="STY3Brdtekst"/>
              <w:rPr>
                <w:lang w:eastAsia="nb-NO"/>
              </w:rPr>
            </w:pPr>
          </w:p>
          <w:p w14:paraId="47114D3F" w14:textId="77777777" w:rsidR="00437A33" w:rsidRPr="00AC6381" w:rsidRDefault="00437A33" w:rsidP="0076542C">
            <w:pPr>
              <w:pStyle w:val="STY3Brdtekst"/>
              <w:rPr>
                <w:lang w:eastAsia="nb-NO"/>
              </w:rPr>
            </w:pPr>
            <w:r>
              <w:rPr>
                <w:noProof/>
                <w:lang w:eastAsia="nb-NO"/>
              </w:rPr>
              <w:drawing>
                <wp:inline distT="0" distB="0" distL="0" distR="0" wp14:anchorId="52941B92" wp14:editId="16F29891">
                  <wp:extent cx="1438659" cy="237744"/>
                  <wp:effectExtent l="0" t="0" r="0" b="0"/>
                  <wp:docPr id="4" name="Bild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aneNOR_logo_4cm.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438659" cy="237744"/>
                          </a:xfrm>
                          <a:prstGeom prst="rect">
                            <a:avLst/>
                          </a:prstGeom>
                        </pic:spPr>
                      </pic:pic>
                    </a:graphicData>
                  </a:graphic>
                </wp:inline>
              </w:drawing>
            </w:r>
          </w:p>
        </w:tc>
      </w:tr>
      <w:tr w:rsidR="00437A33" w:rsidRPr="00AC6381" w14:paraId="5B3058D4" w14:textId="77777777" w:rsidTr="00437A33">
        <w:trPr>
          <w:cantSplit/>
          <w:trHeight w:val="6957"/>
        </w:trPr>
        <w:tc>
          <w:tcPr>
            <w:tcW w:w="10277" w:type="dxa"/>
            <w:gridSpan w:val="11"/>
            <w:tcBorders>
              <w:left w:val="single" w:sz="18" w:space="0" w:color="auto"/>
              <w:bottom w:val="single" w:sz="6" w:space="0" w:color="auto"/>
              <w:right w:val="single" w:sz="18" w:space="0" w:color="auto"/>
            </w:tcBorders>
            <w:vAlign w:val="center"/>
          </w:tcPr>
          <w:p w14:paraId="4807D898" w14:textId="2C219066" w:rsidR="00437A33" w:rsidRDefault="008F4121" w:rsidP="00437A33">
            <w:pPr>
              <w:pStyle w:val="STY3Tittel"/>
              <w:jc w:val="center"/>
            </w:pPr>
            <w:sdt>
              <w:sdtPr>
                <w:id w:val="780075547"/>
                <w:placeholder>
                  <w:docPart w:val="471989EF46D04D8794350EA9DA197363"/>
                </w:placeholder>
                <w:dataBinding w:prefixMappings="xmlns:ns0='http://software-innovation/documentproduction' " w:xpath="/ns0:customXmlPart[1]/ns0:view[1]/ns0:fields[1]/ns0:field[1]" w:storeItemID="{B14DAF76-0EE4-4179-A559-67E2A02BAAB1}"/>
                <w:text/>
              </w:sdtPr>
              <w:sdtEndPr/>
              <w:sdtContent>
                <w:r w:rsidR="00A13F43">
                  <w:t xml:space="preserve">Mal for prosjektstyringsdokument (PSD) </w:t>
                </w:r>
              </w:sdtContent>
            </w:sdt>
            <w:r w:rsidR="00437A33" w:rsidRPr="00AC6381">
              <w:rPr>
                <w:rFonts w:ascii="Times New Roman" w:hAnsi="Times New Roman"/>
                <w:sz w:val="36"/>
                <w:highlight w:val="yellow"/>
              </w:rPr>
              <w:br/>
            </w:r>
          </w:p>
          <w:p w14:paraId="700D18C1" w14:textId="77777777" w:rsidR="00437A33" w:rsidRPr="00437A33" w:rsidRDefault="00437A33" w:rsidP="00437A33">
            <w:pPr>
              <w:pStyle w:val="STY3Tittel"/>
              <w:jc w:val="center"/>
            </w:pPr>
            <w:r w:rsidRPr="00437A33">
              <w:t>Prosjektstyringsdokument</w:t>
            </w:r>
          </w:p>
          <w:p w14:paraId="417BA6A3" w14:textId="77777777" w:rsidR="00437A33" w:rsidRPr="00437A33" w:rsidRDefault="00437A33" w:rsidP="00437A33">
            <w:pPr>
              <w:pStyle w:val="STY3Tittel"/>
              <w:jc w:val="center"/>
            </w:pPr>
            <w:r w:rsidRPr="00437A33">
              <w:t>for</w:t>
            </w:r>
          </w:p>
          <w:p w14:paraId="3FB4A53D" w14:textId="77777777" w:rsidR="00437A33" w:rsidRPr="00437A33" w:rsidRDefault="00437A33" w:rsidP="00437A33">
            <w:pPr>
              <w:pStyle w:val="STY3Tittel"/>
              <w:jc w:val="center"/>
              <w:rPr>
                <w:color w:val="FF0000"/>
              </w:rPr>
            </w:pPr>
            <w:r w:rsidRPr="00437A33">
              <w:rPr>
                <w:color w:val="FF0000"/>
              </w:rPr>
              <w:t>navn på teleprosjekt</w:t>
            </w:r>
          </w:p>
          <w:p w14:paraId="1033EFD4" w14:textId="77777777" w:rsidR="00437A33" w:rsidRPr="00437A33" w:rsidRDefault="00437A33" w:rsidP="00437A33">
            <w:pPr>
              <w:pStyle w:val="STY3Tittel"/>
              <w:jc w:val="center"/>
            </w:pPr>
          </w:p>
          <w:p w14:paraId="33844340" w14:textId="77777777" w:rsidR="00437A33" w:rsidRPr="00437A33" w:rsidRDefault="00437A33" w:rsidP="00437A33">
            <w:pPr>
              <w:pStyle w:val="STY3Tittel"/>
              <w:jc w:val="center"/>
            </w:pPr>
            <w:proofErr w:type="spellStart"/>
            <w:r w:rsidRPr="00437A33">
              <w:t>Prosjektnr</w:t>
            </w:r>
            <w:proofErr w:type="spellEnd"/>
            <w:r w:rsidRPr="00437A33">
              <w:t xml:space="preserve">: </w:t>
            </w:r>
            <w:proofErr w:type="spellStart"/>
            <w:r w:rsidR="007460D6">
              <w:rPr>
                <w:color w:val="FF0000"/>
              </w:rPr>
              <w:t>xxxxxx</w:t>
            </w:r>
            <w:proofErr w:type="spellEnd"/>
          </w:p>
          <w:p w14:paraId="7414C0AB" w14:textId="77777777" w:rsidR="00437A33" w:rsidRPr="00AC6381" w:rsidRDefault="00437A33" w:rsidP="008E4615">
            <w:pPr>
              <w:pStyle w:val="STY3Brdtekst"/>
              <w:rPr>
                <w:highlight w:val="yellow"/>
              </w:rPr>
            </w:pPr>
          </w:p>
        </w:tc>
      </w:tr>
      <w:tr w:rsidR="00437A33" w:rsidRPr="00AC6381" w14:paraId="6019C4ED" w14:textId="77777777" w:rsidTr="00437A33">
        <w:trPr>
          <w:trHeight w:val="241"/>
        </w:trPr>
        <w:tc>
          <w:tcPr>
            <w:tcW w:w="1336" w:type="dxa"/>
            <w:tcBorders>
              <w:top w:val="single" w:sz="18" w:space="0" w:color="auto"/>
              <w:left w:val="single" w:sz="18" w:space="0" w:color="auto"/>
              <w:bottom w:val="single" w:sz="6" w:space="0" w:color="auto"/>
              <w:right w:val="single" w:sz="6" w:space="0" w:color="auto"/>
            </w:tcBorders>
          </w:tcPr>
          <w:p w14:paraId="68CCAED4" w14:textId="77777777" w:rsidR="00437A33" w:rsidRPr="00AC6381" w:rsidRDefault="00437A33" w:rsidP="00437A33">
            <w:pPr>
              <w:pStyle w:val="STY3Tabellradtekst"/>
              <w:rPr>
                <w:lang w:eastAsia="nb-NO"/>
              </w:rPr>
            </w:pPr>
          </w:p>
        </w:tc>
        <w:tc>
          <w:tcPr>
            <w:tcW w:w="3697" w:type="dxa"/>
            <w:gridSpan w:val="2"/>
            <w:tcBorders>
              <w:top w:val="single" w:sz="18" w:space="0" w:color="auto"/>
              <w:left w:val="single" w:sz="6" w:space="0" w:color="auto"/>
              <w:bottom w:val="single" w:sz="6" w:space="0" w:color="auto"/>
              <w:right w:val="single" w:sz="6" w:space="0" w:color="auto"/>
            </w:tcBorders>
          </w:tcPr>
          <w:p w14:paraId="0F5BF7D9" w14:textId="77777777" w:rsidR="00437A33" w:rsidRPr="00AC6381" w:rsidRDefault="00437A33" w:rsidP="00437A33">
            <w:pPr>
              <w:pStyle w:val="STY3Tabellradtekst"/>
              <w:rPr>
                <w:lang w:eastAsia="nb-NO"/>
              </w:rPr>
            </w:pPr>
          </w:p>
        </w:tc>
        <w:tc>
          <w:tcPr>
            <w:tcW w:w="1701" w:type="dxa"/>
            <w:gridSpan w:val="2"/>
            <w:tcBorders>
              <w:top w:val="single" w:sz="18" w:space="0" w:color="auto"/>
              <w:left w:val="single" w:sz="6" w:space="0" w:color="auto"/>
              <w:bottom w:val="single" w:sz="6" w:space="0" w:color="auto"/>
              <w:right w:val="single" w:sz="6" w:space="0" w:color="auto"/>
            </w:tcBorders>
          </w:tcPr>
          <w:p w14:paraId="56400AD6" w14:textId="77777777" w:rsidR="00437A33" w:rsidRPr="00AC6381" w:rsidRDefault="00437A33" w:rsidP="00437A33">
            <w:pPr>
              <w:pStyle w:val="STY3Tabellradtekst"/>
              <w:rPr>
                <w:lang w:eastAsia="nb-NO"/>
              </w:rPr>
            </w:pPr>
          </w:p>
        </w:tc>
        <w:tc>
          <w:tcPr>
            <w:tcW w:w="1134" w:type="dxa"/>
            <w:tcBorders>
              <w:top w:val="single" w:sz="18" w:space="0" w:color="auto"/>
              <w:left w:val="single" w:sz="6" w:space="0" w:color="auto"/>
              <w:bottom w:val="single" w:sz="6" w:space="0" w:color="auto"/>
              <w:right w:val="single" w:sz="6" w:space="0" w:color="auto"/>
            </w:tcBorders>
          </w:tcPr>
          <w:p w14:paraId="71EC86C3" w14:textId="77777777" w:rsidR="00437A33" w:rsidRPr="00AC6381" w:rsidRDefault="00437A33" w:rsidP="00437A33">
            <w:pPr>
              <w:pStyle w:val="STY3Tabellradtekst"/>
              <w:rPr>
                <w:lang w:eastAsia="nb-NO"/>
              </w:rPr>
            </w:pPr>
          </w:p>
        </w:tc>
        <w:tc>
          <w:tcPr>
            <w:tcW w:w="1312" w:type="dxa"/>
            <w:gridSpan w:val="3"/>
            <w:tcBorders>
              <w:top w:val="single" w:sz="18" w:space="0" w:color="auto"/>
              <w:left w:val="single" w:sz="6" w:space="0" w:color="auto"/>
              <w:bottom w:val="single" w:sz="6" w:space="0" w:color="auto"/>
              <w:right w:val="single" w:sz="6" w:space="0" w:color="auto"/>
            </w:tcBorders>
          </w:tcPr>
          <w:p w14:paraId="19FACA92" w14:textId="77777777" w:rsidR="00437A33" w:rsidRPr="00AC6381" w:rsidRDefault="00437A33" w:rsidP="00437A33">
            <w:pPr>
              <w:pStyle w:val="STY3Tabellradtekst"/>
              <w:rPr>
                <w:lang w:eastAsia="nb-NO"/>
              </w:rPr>
            </w:pPr>
          </w:p>
        </w:tc>
        <w:tc>
          <w:tcPr>
            <w:tcW w:w="1097" w:type="dxa"/>
            <w:gridSpan w:val="2"/>
            <w:tcBorders>
              <w:top w:val="single" w:sz="18" w:space="0" w:color="auto"/>
              <w:left w:val="single" w:sz="6" w:space="0" w:color="auto"/>
              <w:bottom w:val="single" w:sz="6" w:space="0" w:color="auto"/>
              <w:right w:val="single" w:sz="18" w:space="0" w:color="auto"/>
            </w:tcBorders>
          </w:tcPr>
          <w:p w14:paraId="453A13E3" w14:textId="77777777" w:rsidR="00437A33" w:rsidRPr="00AC6381" w:rsidRDefault="00437A33" w:rsidP="00437A33">
            <w:pPr>
              <w:pStyle w:val="STY3Tabellradtekst"/>
              <w:rPr>
                <w:lang w:eastAsia="nb-NO"/>
              </w:rPr>
            </w:pPr>
          </w:p>
        </w:tc>
      </w:tr>
      <w:tr w:rsidR="00437A33" w:rsidRPr="00AC6381" w14:paraId="5DA4EE0F" w14:textId="77777777" w:rsidTr="00437A33">
        <w:trPr>
          <w:trHeight w:val="241"/>
        </w:trPr>
        <w:tc>
          <w:tcPr>
            <w:tcW w:w="1336" w:type="dxa"/>
            <w:tcBorders>
              <w:top w:val="single" w:sz="6" w:space="0" w:color="auto"/>
              <w:left w:val="single" w:sz="18" w:space="0" w:color="auto"/>
              <w:bottom w:val="single" w:sz="6" w:space="0" w:color="auto"/>
              <w:right w:val="single" w:sz="6" w:space="0" w:color="auto"/>
            </w:tcBorders>
          </w:tcPr>
          <w:p w14:paraId="57A4B3A7" w14:textId="77777777" w:rsidR="00437A33" w:rsidRPr="00AC6381" w:rsidRDefault="00437A33" w:rsidP="00437A33">
            <w:pPr>
              <w:pStyle w:val="STY3Tabellradtekst"/>
              <w:rPr>
                <w:lang w:eastAsia="nb-NO"/>
              </w:rPr>
            </w:pPr>
          </w:p>
        </w:tc>
        <w:tc>
          <w:tcPr>
            <w:tcW w:w="3697" w:type="dxa"/>
            <w:gridSpan w:val="2"/>
            <w:tcBorders>
              <w:top w:val="single" w:sz="6" w:space="0" w:color="auto"/>
              <w:left w:val="single" w:sz="6" w:space="0" w:color="auto"/>
              <w:bottom w:val="single" w:sz="6" w:space="0" w:color="auto"/>
              <w:right w:val="single" w:sz="6" w:space="0" w:color="auto"/>
            </w:tcBorders>
          </w:tcPr>
          <w:p w14:paraId="648CFBA9" w14:textId="77777777" w:rsidR="00437A33" w:rsidRPr="00AC6381" w:rsidRDefault="00437A33" w:rsidP="00437A33">
            <w:pPr>
              <w:pStyle w:val="STY3Tabellradtekst"/>
              <w:rPr>
                <w:lang w:eastAsia="nb-NO"/>
              </w:rPr>
            </w:pPr>
          </w:p>
        </w:tc>
        <w:tc>
          <w:tcPr>
            <w:tcW w:w="1701" w:type="dxa"/>
            <w:gridSpan w:val="2"/>
            <w:tcBorders>
              <w:top w:val="single" w:sz="6" w:space="0" w:color="auto"/>
              <w:left w:val="single" w:sz="6" w:space="0" w:color="auto"/>
              <w:bottom w:val="single" w:sz="6" w:space="0" w:color="auto"/>
              <w:right w:val="single" w:sz="6" w:space="0" w:color="auto"/>
            </w:tcBorders>
          </w:tcPr>
          <w:p w14:paraId="0F9F751D" w14:textId="77777777" w:rsidR="00437A33" w:rsidRPr="00AC6381" w:rsidRDefault="00437A33" w:rsidP="00437A33">
            <w:pPr>
              <w:pStyle w:val="STY3Tabellradtekst"/>
              <w:rPr>
                <w:lang w:eastAsia="nb-NO"/>
              </w:rPr>
            </w:pPr>
          </w:p>
        </w:tc>
        <w:tc>
          <w:tcPr>
            <w:tcW w:w="1134" w:type="dxa"/>
            <w:tcBorders>
              <w:top w:val="single" w:sz="6" w:space="0" w:color="auto"/>
              <w:left w:val="single" w:sz="6" w:space="0" w:color="auto"/>
              <w:bottom w:val="single" w:sz="6" w:space="0" w:color="auto"/>
              <w:right w:val="single" w:sz="6" w:space="0" w:color="auto"/>
            </w:tcBorders>
          </w:tcPr>
          <w:p w14:paraId="735C9088" w14:textId="77777777" w:rsidR="00437A33" w:rsidRPr="00AC6381" w:rsidRDefault="00437A33" w:rsidP="00437A33">
            <w:pPr>
              <w:pStyle w:val="STY3Tabellradtekst"/>
              <w:rPr>
                <w:lang w:eastAsia="nb-NO"/>
              </w:rPr>
            </w:pPr>
          </w:p>
        </w:tc>
        <w:tc>
          <w:tcPr>
            <w:tcW w:w="1312" w:type="dxa"/>
            <w:gridSpan w:val="3"/>
            <w:tcBorders>
              <w:top w:val="single" w:sz="6" w:space="0" w:color="auto"/>
              <w:left w:val="single" w:sz="6" w:space="0" w:color="auto"/>
              <w:bottom w:val="single" w:sz="6" w:space="0" w:color="auto"/>
              <w:right w:val="single" w:sz="6" w:space="0" w:color="auto"/>
            </w:tcBorders>
          </w:tcPr>
          <w:p w14:paraId="412197AF" w14:textId="77777777" w:rsidR="00437A33" w:rsidRPr="00AC6381" w:rsidRDefault="00437A33" w:rsidP="00437A33">
            <w:pPr>
              <w:pStyle w:val="STY3Tabellradtekst"/>
              <w:rPr>
                <w:lang w:eastAsia="nb-NO"/>
              </w:rPr>
            </w:pPr>
          </w:p>
        </w:tc>
        <w:tc>
          <w:tcPr>
            <w:tcW w:w="1097" w:type="dxa"/>
            <w:gridSpan w:val="2"/>
            <w:tcBorders>
              <w:top w:val="single" w:sz="6" w:space="0" w:color="auto"/>
              <w:left w:val="single" w:sz="6" w:space="0" w:color="auto"/>
              <w:bottom w:val="single" w:sz="6" w:space="0" w:color="auto"/>
              <w:right w:val="single" w:sz="18" w:space="0" w:color="auto"/>
            </w:tcBorders>
          </w:tcPr>
          <w:p w14:paraId="40C4EC2A" w14:textId="77777777" w:rsidR="00437A33" w:rsidRPr="00AC6381" w:rsidRDefault="00437A33" w:rsidP="00437A33">
            <w:pPr>
              <w:pStyle w:val="STY3Tabellradtekst"/>
              <w:rPr>
                <w:lang w:eastAsia="nb-NO"/>
              </w:rPr>
            </w:pPr>
          </w:p>
        </w:tc>
      </w:tr>
      <w:tr w:rsidR="00437A33" w:rsidRPr="00AC6381" w14:paraId="31081707" w14:textId="77777777" w:rsidTr="00437A33">
        <w:trPr>
          <w:trHeight w:val="161"/>
        </w:trPr>
        <w:tc>
          <w:tcPr>
            <w:tcW w:w="1336" w:type="dxa"/>
            <w:tcBorders>
              <w:top w:val="single" w:sz="6" w:space="0" w:color="auto"/>
              <w:left w:val="single" w:sz="18" w:space="0" w:color="auto"/>
              <w:bottom w:val="single" w:sz="6" w:space="0" w:color="auto"/>
              <w:right w:val="single" w:sz="6" w:space="0" w:color="auto"/>
            </w:tcBorders>
          </w:tcPr>
          <w:p w14:paraId="1B4D9762" w14:textId="77777777" w:rsidR="00437A33" w:rsidRPr="00AC6381" w:rsidRDefault="00437A33" w:rsidP="00437A33">
            <w:pPr>
              <w:pStyle w:val="STY3Tabellradtekst"/>
              <w:rPr>
                <w:lang w:eastAsia="nb-NO"/>
              </w:rPr>
            </w:pPr>
            <w:r w:rsidRPr="00AC6381">
              <w:rPr>
                <w:lang w:eastAsia="nb-NO"/>
              </w:rPr>
              <w:t>00E</w:t>
            </w:r>
          </w:p>
        </w:tc>
        <w:tc>
          <w:tcPr>
            <w:tcW w:w="3697" w:type="dxa"/>
            <w:gridSpan w:val="2"/>
            <w:tcBorders>
              <w:top w:val="single" w:sz="6" w:space="0" w:color="auto"/>
              <w:left w:val="single" w:sz="6" w:space="0" w:color="auto"/>
              <w:bottom w:val="single" w:sz="6" w:space="0" w:color="auto"/>
              <w:right w:val="single" w:sz="6" w:space="0" w:color="auto"/>
            </w:tcBorders>
          </w:tcPr>
          <w:p w14:paraId="0AB54D97" w14:textId="20A307D7" w:rsidR="00437A33" w:rsidRPr="0074791A" w:rsidRDefault="00437A33" w:rsidP="00437A33">
            <w:pPr>
              <w:pStyle w:val="STY3Tabellradtekst"/>
              <w:rPr>
                <w:color w:val="FF0000"/>
                <w:lang w:eastAsia="nb-NO"/>
              </w:rPr>
            </w:pPr>
            <w:r w:rsidRPr="0074791A">
              <w:rPr>
                <w:color w:val="FF0000"/>
                <w:lang w:eastAsia="nb-NO"/>
              </w:rPr>
              <w:t xml:space="preserve">PSD </w:t>
            </w:r>
            <w:r w:rsidR="00094B55">
              <w:rPr>
                <w:color w:val="FF0000"/>
                <w:lang w:eastAsia="nb-NO"/>
              </w:rPr>
              <w:t xml:space="preserve">for </w:t>
            </w:r>
            <w:r w:rsidR="00B63622">
              <w:rPr>
                <w:color w:val="FF0000"/>
                <w:lang w:eastAsia="nb-NO"/>
              </w:rPr>
              <w:t xml:space="preserve">teleprosjektet </w:t>
            </w:r>
            <w:r w:rsidRPr="0074791A">
              <w:rPr>
                <w:color w:val="FF0000"/>
                <w:lang w:eastAsia="nb-NO"/>
              </w:rPr>
              <w:t>etablert</w:t>
            </w:r>
          </w:p>
        </w:tc>
        <w:tc>
          <w:tcPr>
            <w:tcW w:w="1701" w:type="dxa"/>
            <w:gridSpan w:val="2"/>
            <w:tcBorders>
              <w:top w:val="single" w:sz="6" w:space="0" w:color="auto"/>
              <w:left w:val="single" w:sz="6" w:space="0" w:color="auto"/>
              <w:bottom w:val="single" w:sz="6" w:space="0" w:color="auto"/>
              <w:right w:val="single" w:sz="6" w:space="0" w:color="auto"/>
            </w:tcBorders>
          </w:tcPr>
          <w:p w14:paraId="686E5C2A" w14:textId="6F85333C" w:rsidR="00437A33" w:rsidRPr="0074791A" w:rsidRDefault="00826B0E" w:rsidP="00437A33">
            <w:pPr>
              <w:pStyle w:val="STY3Tabellradtekst"/>
              <w:rPr>
                <w:color w:val="FF0000"/>
                <w:highlight w:val="yellow"/>
                <w:lang w:eastAsia="nb-NO"/>
              </w:rPr>
            </w:pPr>
            <w:r>
              <w:rPr>
                <w:color w:val="FF0000"/>
                <w:lang w:eastAsia="nb-NO"/>
              </w:rPr>
              <w:t>xx</w:t>
            </w:r>
            <w:r w:rsidR="00CF4F1A">
              <w:rPr>
                <w:color w:val="FF0000"/>
                <w:lang w:eastAsia="nb-NO"/>
              </w:rPr>
              <w:t>.</w:t>
            </w:r>
            <w:r>
              <w:rPr>
                <w:color w:val="FF0000"/>
                <w:lang w:eastAsia="nb-NO"/>
              </w:rPr>
              <w:t>xx</w:t>
            </w:r>
            <w:r w:rsidR="00CF4F1A">
              <w:rPr>
                <w:color w:val="FF0000"/>
                <w:lang w:eastAsia="nb-NO"/>
              </w:rPr>
              <w:t>.202</w:t>
            </w:r>
            <w:r w:rsidR="008647B0">
              <w:rPr>
                <w:color w:val="FF0000"/>
                <w:lang w:eastAsia="nb-NO"/>
              </w:rPr>
              <w:t>4</w:t>
            </w:r>
          </w:p>
        </w:tc>
        <w:tc>
          <w:tcPr>
            <w:tcW w:w="1134" w:type="dxa"/>
            <w:tcBorders>
              <w:top w:val="single" w:sz="6" w:space="0" w:color="auto"/>
              <w:left w:val="single" w:sz="6" w:space="0" w:color="auto"/>
              <w:bottom w:val="single" w:sz="6" w:space="0" w:color="auto"/>
              <w:right w:val="single" w:sz="6" w:space="0" w:color="auto"/>
            </w:tcBorders>
          </w:tcPr>
          <w:p w14:paraId="6CD2ADF1" w14:textId="1B92E422" w:rsidR="00437A33" w:rsidRPr="0074791A" w:rsidRDefault="00826B0E" w:rsidP="00437A33">
            <w:pPr>
              <w:pStyle w:val="STY3Tabellradtekst"/>
              <w:rPr>
                <w:color w:val="FF0000"/>
                <w:lang w:eastAsia="nb-NO"/>
              </w:rPr>
            </w:pPr>
            <w:proofErr w:type="spellStart"/>
            <w:r>
              <w:rPr>
                <w:color w:val="FF0000"/>
                <w:lang w:eastAsia="nb-NO"/>
              </w:rPr>
              <w:t>xxxxxx</w:t>
            </w:r>
            <w:proofErr w:type="spellEnd"/>
          </w:p>
        </w:tc>
        <w:tc>
          <w:tcPr>
            <w:tcW w:w="1312" w:type="dxa"/>
            <w:gridSpan w:val="3"/>
            <w:tcBorders>
              <w:top w:val="single" w:sz="6" w:space="0" w:color="auto"/>
              <w:left w:val="single" w:sz="6" w:space="0" w:color="auto"/>
              <w:bottom w:val="single" w:sz="6" w:space="0" w:color="auto"/>
              <w:right w:val="single" w:sz="6" w:space="0" w:color="auto"/>
            </w:tcBorders>
          </w:tcPr>
          <w:p w14:paraId="6967EBF6" w14:textId="6D46AECF" w:rsidR="00437A33" w:rsidRPr="0074791A" w:rsidRDefault="00826B0E" w:rsidP="00437A33">
            <w:pPr>
              <w:pStyle w:val="STY3Tabellradtekst"/>
              <w:rPr>
                <w:color w:val="FF0000"/>
                <w:lang w:eastAsia="nb-NO"/>
              </w:rPr>
            </w:pPr>
            <w:proofErr w:type="spellStart"/>
            <w:r>
              <w:rPr>
                <w:color w:val="FF0000"/>
                <w:lang w:eastAsia="nb-NO"/>
              </w:rPr>
              <w:t>xxxxxx</w:t>
            </w:r>
            <w:proofErr w:type="spellEnd"/>
          </w:p>
        </w:tc>
        <w:tc>
          <w:tcPr>
            <w:tcW w:w="1097" w:type="dxa"/>
            <w:gridSpan w:val="2"/>
            <w:tcBorders>
              <w:top w:val="single" w:sz="6" w:space="0" w:color="auto"/>
              <w:left w:val="single" w:sz="6" w:space="0" w:color="auto"/>
              <w:bottom w:val="single" w:sz="6" w:space="0" w:color="auto"/>
              <w:right w:val="single" w:sz="18" w:space="0" w:color="auto"/>
            </w:tcBorders>
          </w:tcPr>
          <w:p w14:paraId="52D42E7B" w14:textId="4BAD3FD2" w:rsidR="00437A33" w:rsidRPr="0074791A" w:rsidRDefault="00826B0E" w:rsidP="00437A33">
            <w:pPr>
              <w:pStyle w:val="STY3Tabellradtekst"/>
              <w:rPr>
                <w:color w:val="FF0000"/>
                <w:lang w:eastAsia="nb-NO"/>
              </w:rPr>
            </w:pPr>
            <w:proofErr w:type="spellStart"/>
            <w:r>
              <w:rPr>
                <w:color w:val="FF0000"/>
                <w:lang w:eastAsia="nb-NO"/>
              </w:rPr>
              <w:t>xxxxxx</w:t>
            </w:r>
            <w:proofErr w:type="spellEnd"/>
          </w:p>
        </w:tc>
      </w:tr>
      <w:tr w:rsidR="00437A33" w:rsidRPr="00AC6381" w14:paraId="712C2A1F" w14:textId="77777777" w:rsidTr="00437A33">
        <w:trPr>
          <w:trHeight w:val="241"/>
        </w:trPr>
        <w:tc>
          <w:tcPr>
            <w:tcW w:w="1336" w:type="dxa"/>
            <w:tcBorders>
              <w:top w:val="single" w:sz="6" w:space="0" w:color="auto"/>
              <w:left w:val="single" w:sz="18" w:space="0" w:color="auto"/>
              <w:bottom w:val="single" w:sz="18" w:space="0" w:color="auto"/>
              <w:right w:val="single" w:sz="6" w:space="0" w:color="auto"/>
            </w:tcBorders>
          </w:tcPr>
          <w:p w14:paraId="1E682210" w14:textId="77777777" w:rsidR="00437A33" w:rsidRPr="00AC6381" w:rsidRDefault="00437A33" w:rsidP="00437A33">
            <w:pPr>
              <w:pStyle w:val="STY3Tabellradtekst"/>
              <w:rPr>
                <w:lang w:eastAsia="nb-NO"/>
              </w:rPr>
            </w:pPr>
            <w:r w:rsidRPr="00AC6381">
              <w:rPr>
                <w:lang w:eastAsia="nb-NO"/>
              </w:rPr>
              <w:t>Revisjon</w:t>
            </w:r>
          </w:p>
        </w:tc>
        <w:tc>
          <w:tcPr>
            <w:tcW w:w="3697" w:type="dxa"/>
            <w:gridSpan w:val="2"/>
            <w:tcBorders>
              <w:top w:val="single" w:sz="6" w:space="0" w:color="auto"/>
              <w:left w:val="single" w:sz="6" w:space="0" w:color="auto"/>
              <w:bottom w:val="single" w:sz="18" w:space="0" w:color="auto"/>
              <w:right w:val="single" w:sz="6" w:space="0" w:color="auto"/>
            </w:tcBorders>
          </w:tcPr>
          <w:p w14:paraId="1BEF9456" w14:textId="77777777" w:rsidR="00437A33" w:rsidRPr="00AC6381" w:rsidRDefault="00437A33" w:rsidP="00437A33">
            <w:pPr>
              <w:pStyle w:val="STY3Tabellradtekst"/>
              <w:rPr>
                <w:lang w:eastAsia="nb-NO"/>
              </w:rPr>
            </w:pPr>
            <w:r w:rsidRPr="00AC6381">
              <w:rPr>
                <w:lang w:eastAsia="nb-NO"/>
              </w:rPr>
              <w:t>Revisjonen gjelder</w:t>
            </w:r>
          </w:p>
        </w:tc>
        <w:tc>
          <w:tcPr>
            <w:tcW w:w="1701" w:type="dxa"/>
            <w:gridSpan w:val="2"/>
            <w:tcBorders>
              <w:top w:val="single" w:sz="6" w:space="0" w:color="auto"/>
              <w:left w:val="single" w:sz="6" w:space="0" w:color="auto"/>
              <w:bottom w:val="single" w:sz="18" w:space="0" w:color="auto"/>
              <w:right w:val="single" w:sz="6" w:space="0" w:color="auto"/>
            </w:tcBorders>
          </w:tcPr>
          <w:p w14:paraId="511A5685" w14:textId="77777777" w:rsidR="00437A33" w:rsidRPr="00AC6381" w:rsidRDefault="00437A33" w:rsidP="00437A33">
            <w:pPr>
              <w:pStyle w:val="STY3Tabellradtekst"/>
              <w:rPr>
                <w:lang w:eastAsia="nb-NO"/>
              </w:rPr>
            </w:pPr>
            <w:r w:rsidRPr="00AC6381">
              <w:rPr>
                <w:lang w:eastAsia="nb-NO"/>
              </w:rPr>
              <w:t>Dato</w:t>
            </w:r>
          </w:p>
        </w:tc>
        <w:tc>
          <w:tcPr>
            <w:tcW w:w="1134" w:type="dxa"/>
            <w:tcBorders>
              <w:top w:val="single" w:sz="6" w:space="0" w:color="auto"/>
              <w:left w:val="single" w:sz="6" w:space="0" w:color="auto"/>
              <w:bottom w:val="single" w:sz="18" w:space="0" w:color="auto"/>
              <w:right w:val="single" w:sz="6" w:space="0" w:color="auto"/>
            </w:tcBorders>
          </w:tcPr>
          <w:p w14:paraId="7A761DC1" w14:textId="77777777" w:rsidR="00437A33" w:rsidRPr="00AC6381" w:rsidRDefault="00437A33" w:rsidP="00437A33">
            <w:pPr>
              <w:pStyle w:val="STY3Tabellradtekst"/>
              <w:rPr>
                <w:lang w:eastAsia="nb-NO"/>
              </w:rPr>
            </w:pPr>
            <w:proofErr w:type="spellStart"/>
            <w:r w:rsidRPr="00AC6381">
              <w:rPr>
                <w:lang w:eastAsia="nb-NO"/>
              </w:rPr>
              <w:t>Utarb</w:t>
            </w:r>
            <w:proofErr w:type="spellEnd"/>
            <w:r w:rsidRPr="00AC6381">
              <w:rPr>
                <w:lang w:eastAsia="nb-NO"/>
              </w:rPr>
              <w:t>. av</w:t>
            </w:r>
          </w:p>
        </w:tc>
        <w:tc>
          <w:tcPr>
            <w:tcW w:w="1312" w:type="dxa"/>
            <w:gridSpan w:val="3"/>
            <w:tcBorders>
              <w:top w:val="single" w:sz="6" w:space="0" w:color="auto"/>
              <w:left w:val="single" w:sz="6" w:space="0" w:color="auto"/>
              <w:bottom w:val="single" w:sz="18" w:space="0" w:color="auto"/>
              <w:right w:val="single" w:sz="6" w:space="0" w:color="auto"/>
            </w:tcBorders>
          </w:tcPr>
          <w:p w14:paraId="20607578" w14:textId="77777777" w:rsidR="00437A33" w:rsidRPr="00AC6381" w:rsidRDefault="00437A33" w:rsidP="00437A33">
            <w:pPr>
              <w:pStyle w:val="STY3Tabellradtekst"/>
              <w:rPr>
                <w:lang w:eastAsia="nb-NO"/>
              </w:rPr>
            </w:pPr>
            <w:r w:rsidRPr="00AC6381">
              <w:rPr>
                <w:lang w:eastAsia="nb-NO"/>
              </w:rPr>
              <w:t>Kontr. av</w:t>
            </w:r>
          </w:p>
        </w:tc>
        <w:tc>
          <w:tcPr>
            <w:tcW w:w="1097" w:type="dxa"/>
            <w:gridSpan w:val="2"/>
            <w:tcBorders>
              <w:top w:val="single" w:sz="6" w:space="0" w:color="auto"/>
              <w:left w:val="single" w:sz="6" w:space="0" w:color="auto"/>
              <w:bottom w:val="single" w:sz="18" w:space="0" w:color="auto"/>
              <w:right w:val="single" w:sz="18" w:space="0" w:color="auto"/>
            </w:tcBorders>
          </w:tcPr>
          <w:p w14:paraId="2F8735EA" w14:textId="77777777" w:rsidR="00437A33" w:rsidRPr="00AC6381" w:rsidRDefault="00437A33" w:rsidP="00437A33">
            <w:pPr>
              <w:pStyle w:val="STY3Tabellradtekst"/>
              <w:rPr>
                <w:lang w:eastAsia="nb-NO"/>
              </w:rPr>
            </w:pPr>
            <w:proofErr w:type="spellStart"/>
            <w:r w:rsidRPr="00AC6381">
              <w:rPr>
                <w:lang w:eastAsia="nb-NO"/>
              </w:rPr>
              <w:t>Godkj</w:t>
            </w:r>
            <w:proofErr w:type="spellEnd"/>
            <w:r w:rsidRPr="00AC6381">
              <w:rPr>
                <w:lang w:eastAsia="nb-NO"/>
              </w:rPr>
              <w:t>. av</w:t>
            </w:r>
          </w:p>
        </w:tc>
      </w:tr>
      <w:tr w:rsidR="00437A33" w:rsidRPr="00AC6381" w14:paraId="48443441" w14:textId="77777777" w:rsidTr="00437A33">
        <w:trPr>
          <w:trHeight w:val="241"/>
        </w:trPr>
        <w:tc>
          <w:tcPr>
            <w:tcW w:w="5033" w:type="dxa"/>
            <w:gridSpan w:val="3"/>
            <w:vMerge w:val="restart"/>
            <w:tcBorders>
              <w:top w:val="single" w:sz="18" w:space="0" w:color="auto"/>
              <w:left w:val="single" w:sz="18" w:space="0" w:color="auto"/>
              <w:right w:val="single" w:sz="18" w:space="0" w:color="auto"/>
            </w:tcBorders>
          </w:tcPr>
          <w:p w14:paraId="4658D87A" w14:textId="77777777" w:rsidR="00437A33" w:rsidRPr="00AC6381" w:rsidRDefault="00437A33" w:rsidP="00437A33">
            <w:pPr>
              <w:pStyle w:val="STY3Brdtekst"/>
              <w:rPr>
                <w:lang w:eastAsia="nb-NO"/>
              </w:rPr>
            </w:pPr>
            <w:r w:rsidRPr="00AC6381">
              <w:rPr>
                <w:lang w:eastAsia="nb-NO"/>
              </w:rPr>
              <w:t>Tittel:</w:t>
            </w:r>
          </w:p>
          <w:p w14:paraId="33D15E5F" w14:textId="2F19544E" w:rsidR="00437A33" w:rsidRDefault="00437A33" w:rsidP="00437A33">
            <w:pPr>
              <w:pStyle w:val="STY3Brdtekst"/>
              <w:rPr>
                <w:b/>
                <w:lang w:eastAsia="nb-NO"/>
              </w:rPr>
            </w:pPr>
            <w:r>
              <w:rPr>
                <w:b/>
                <w:lang w:eastAsia="nb-NO"/>
              </w:rPr>
              <w:t>Prosjektstyringsdokument</w:t>
            </w:r>
          </w:p>
          <w:p w14:paraId="5975ABD7" w14:textId="0EA9D831" w:rsidR="00295230" w:rsidRPr="00AC6381" w:rsidRDefault="00295230" w:rsidP="00437A33">
            <w:pPr>
              <w:pStyle w:val="STY3Brdtekst"/>
              <w:rPr>
                <w:b/>
                <w:lang w:eastAsia="nb-NO"/>
              </w:rPr>
            </w:pPr>
            <w:r>
              <w:rPr>
                <w:b/>
                <w:lang w:eastAsia="nb-NO"/>
              </w:rPr>
              <w:t>&lt;</w:t>
            </w:r>
            <w:proofErr w:type="spellStart"/>
            <w:r w:rsidRPr="0074791A">
              <w:rPr>
                <w:b/>
                <w:color w:val="FF0000"/>
                <w:lang w:eastAsia="nb-NO"/>
              </w:rPr>
              <w:t>prosjektnr</w:t>
            </w:r>
            <w:proofErr w:type="spellEnd"/>
            <w:r>
              <w:rPr>
                <w:b/>
                <w:lang w:eastAsia="nb-NO"/>
              </w:rPr>
              <w:t>&gt;</w:t>
            </w:r>
            <w:r w:rsidRPr="00AC6381">
              <w:rPr>
                <w:b/>
                <w:lang w:eastAsia="nb-NO"/>
              </w:rPr>
              <w:t>&lt;</w:t>
            </w:r>
            <w:r w:rsidRPr="0074791A">
              <w:rPr>
                <w:b/>
                <w:color w:val="FF0000"/>
                <w:lang w:eastAsia="nb-NO"/>
              </w:rPr>
              <w:t>prosjektnavn</w:t>
            </w:r>
            <w:r w:rsidRPr="00AC6381">
              <w:rPr>
                <w:b/>
                <w:lang w:eastAsia="nb-NO"/>
              </w:rPr>
              <w:t>&gt;</w:t>
            </w:r>
            <w:r w:rsidRPr="00AC6381">
              <w:rPr>
                <w:b/>
                <w:lang w:eastAsia="nb-NO"/>
              </w:rPr>
              <w:br/>
            </w:r>
          </w:p>
        </w:tc>
        <w:tc>
          <w:tcPr>
            <w:tcW w:w="1701" w:type="dxa"/>
            <w:gridSpan w:val="2"/>
            <w:tcBorders>
              <w:left w:val="nil"/>
              <w:right w:val="single" w:sz="4" w:space="0" w:color="auto"/>
            </w:tcBorders>
          </w:tcPr>
          <w:p w14:paraId="124E4A0C" w14:textId="77777777" w:rsidR="00437A33" w:rsidRPr="00AC6381" w:rsidRDefault="00437A33" w:rsidP="00437A33">
            <w:pPr>
              <w:pStyle w:val="STY3Tabellradtekst"/>
              <w:rPr>
                <w:lang w:eastAsia="nb-NO"/>
              </w:rPr>
            </w:pPr>
            <w:r w:rsidRPr="00AC6381">
              <w:rPr>
                <w:lang w:eastAsia="nb-NO"/>
              </w:rPr>
              <w:t xml:space="preserve">Antall sider:  </w:t>
            </w:r>
          </w:p>
        </w:tc>
        <w:tc>
          <w:tcPr>
            <w:tcW w:w="1134" w:type="dxa"/>
            <w:vMerge w:val="restart"/>
            <w:tcBorders>
              <w:left w:val="nil"/>
            </w:tcBorders>
          </w:tcPr>
          <w:p w14:paraId="607B7A43" w14:textId="77777777" w:rsidR="00437A33" w:rsidRPr="00AC6381" w:rsidRDefault="00437A33" w:rsidP="00437A33">
            <w:pPr>
              <w:pStyle w:val="STY3Tabellradtekst"/>
              <w:rPr>
                <w:lang w:eastAsia="nb-NO"/>
              </w:rPr>
            </w:pPr>
          </w:p>
        </w:tc>
        <w:tc>
          <w:tcPr>
            <w:tcW w:w="2409" w:type="dxa"/>
            <w:gridSpan w:val="5"/>
            <w:vMerge w:val="restart"/>
            <w:tcBorders>
              <w:left w:val="nil"/>
              <w:right w:val="single" w:sz="18" w:space="0" w:color="auto"/>
            </w:tcBorders>
          </w:tcPr>
          <w:p w14:paraId="7C0E3640" w14:textId="77777777" w:rsidR="00437A33" w:rsidRPr="00AC6381" w:rsidRDefault="00437A33" w:rsidP="00437A33">
            <w:pPr>
              <w:pStyle w:val="STY3Tabellradtekst"/>
              <w:rPr>
                <w:b/>
                <w:lang w:eastAsia="nb-NO"/>
              </w:rPr>
            </w:pPr>
          </w:p>
        </w:tc>
      </w:tr>
      <w:tr w:rsidR="00437A33" w:rsidRPr="00AC6381" w14:paraId="01641E0C" w14:textId="77777777" w:rsidTr="00437A33">
        <w:trPr>
          <w:trHeight w:val="241"/>
        </w:trPr>
        <w:tc>
          <w:tcPr>
            <w:tcW w:w="5033" w:type="dxa"/>
            <w:gridSpan w:val="3"/>
            <w:vMerge/>
            <w:tcBorders>
              <w:left w:val="single" w:sz="18" w:space="0" w:color="auto"/>
              <w:right w:val="single" w:sz="18" w:space="0" w:color="auto"/>
            </w:tcBorders>
          </w:tcPr>
          <w:p w14:paraId="7B9576F4" w14:textId="77777777" w:rsidR="00437A33" w:rsidRPr="00AC6381" w:rsidRDefault="00437A33" w:rsidP="00437A33">
            <w:pPr>
              <w:widowControl w:val="0"/>
              <w:tabs>
                <w:tab w:val="left" w:pos="4155"/>
              </w:tabs>
              <w:spacing w:line="240" w:lineRule="auto"/>
              <w:rPr>
                <w:vertAlign w:val="superscript"/>
                <w:lang w:eastAsia="nb-NO"/>
              </w:rPr>
            </w:pPr>
          </w:p>
        </w:tc>
        <w:tc>
          <w:tcPr>
            <w:tcW w:w="1701" w:type="dxa"/>
            <w:gridSpan w:val="2"/>
            <w:tcBorders>
              <w:left w:val="nil"/>
              <w:right w:val="single" w:sz="4" w:space="0" w:color="auto"/>
            </w:tcBorders>
          </w:tcPr>
          <w:p w14:paraId="30016A93" w14:textId="3D943B96" w:rsidR="00437A33" w:rsidRPr="00AC6381" w:rsidRDefault="00437A33" w:rsidP="00437A33">
            <w:pPr>
              <w:pStyle w:val="STY3Tabellradtekst"/>
              <w:rPr>
                <w:b/>
                <w:szCs w:val="24"/>
                <w:lang w:eastAsia="nb-NO"/>
              </w:rPr>
            </w:pPr>
            <w:r w:rsidRPr="009B53B9">
              <w:rPr>
                <w:b/>
                <w:caps/>
                <w:color w:val="FF0000"/>
                <w:sz w:val="28"/>
                <w:szCs w:val="28"/>
                <w:lang w:eastAsia="nb-NO"/>
              </w:rPr>
              <w:fldChar w:fldCharType="begin"/>
            </w:r>
            <w:r w:rsidRPr="009B53B9">
              <w:rPr>
                <w:b/>
                <w:caps/>
                <w:color w:val="FF0000"/>
                <w:sz w:val="28"/>
                <w:szCs w:val="28"/>
                <w:lang w:eastAsia="nb-NO"/>
              </w:rPr>
              <w:instrText xml:space="preserve"> NUMPAGES  \* Arabic  \* MERGEFORMAT </w:instrText>
            </w:r>
            <w:r w:rsidRPr="009B53B9">
              <w:rPr>
                <w:b/>
                <w:caps/>
                <w:color w:val="FF0000"/>
                <w:sz w:val="28"/>
                <w:szCs w:val="28"/>
                <w:lang w:eastAsia="nb-NO"/>
              </w:rPr>
              <w:fldChar w:fldCharType="separate"/>
            </w:r>
            <w:r w:rsidR="00845BCF">
              <w:rPr>
                <w:b/>
                <w:caps/>
                <w:noProof/>
                <w:color w:val="FF0000"/>
                <w:sz w:val="28"/>
                <w:szCs w:val="28"/>
                <w:lang w:eastAsia="nb-NO"/>
              </w:rPr>
              <w:t>31</w:t>
            </w:r>
            <w:r w:rsidRPr="009B53B9">
              <w:rPr>
                <w:b/>
                <w:caps/>
                <w:color w:val="FF0000"/>
                <w:sz w:val="28"/>
                <w:szCs w:val="28"/>
                <w:lang w:eastAsia="nb-NO"/>
              </w:rPr>
              <w:fldChar w:fldCharType="end"/>
            </w:r>
          </w:p>
        </w:tc>
        <w:tc>
          <w:tcPr>
            <w:tcW w:w="1134" w:type="dxa"/>
            <w:vMerge/>
            <w:tcBorders>
              <w:left w:val="nil"/>
            </w:tcBorders>
          </w:tcPr>
          <w:p w14:paraId="41624DAA" w14:textId="77777777" w:rsidR="00437A33" w:rsidRPr="00AC6381" w:rsidRDefault="00437A33" w:rsidP="00437A33">
            <w:pPr>
              <w:pStyle w:val="STY3Tabellradtekst"/>
              <w:rPr>
                <w:vertAlign w:val="superscript"/>
                <w:lang w:eastAsia="nb-NO"/>
              </w:rPr>
            </w:pPr>
          </w:p>
        </w:tc>
        <w:tc>
          <w:tcPr>
            <w:tcW w:w="2409" w:type="dxa"/>
            <w:gridSpan w:val="5"/>
            <w:vMerge/>
            <w:tcBorders>
              <w:left w:val="nil"/>
              <w:right w:val="single" w:sz="18" w:space="0" w:color="auto"/>
            </w:tcBorders>
          </w:tcPr>
          <w:p w14:paraId="734A3870" w14:textId="77777777" w:rsidR="00437A33" w:rsidRPr="00AC6381" w:rsidRDefault="00437A33" w:rsidP="00437A33">
            <w:pPr>
              <w:pStyle w:val="STY3Tabellradtekst"/>
              <w:rPr>
                <w:b/>
                <w:lang w:eastAsia="nb-NO"/>
              </w:rPr>
            </w:pPr>
          </w:p>
        </w:tc>
      </w:tr>
      <w:tr w:rsidR="00437A33" w:rsidRPr="00AC6381" w14:paraId="0BFF540B" w14:textId="77777777" w:rsidTr="00437A33">
        <w:trPr>
          <w:trHeight w:val="241"/>
        </w:trPr>
        <w:tc>
          <w:tcPr>
            <w:tcW w:w="5033" w:type="dxa"/>
            <w:gridSpan w:val="3"/>
            <w:vMerge/>
            <w:tcBorders>
              <w:left w:val="single" w:sz="18" w:space="0" w:color="auto"/>
              <w:right w:val="single" w:sz="18" w:space="0" w:color="auto"/>
            </w:tcBorders>
          </w:tcPr>
          <w:p w14:paraId="78E1617C" w14:textId="77777777" w:rsidR="00437A33" w:rsidRPr="00AC6381" w:rsidRDefault="00437A33" w:rsidP="00437A33">
            <w:pPr>
              <w:widowControl w:val="0"/>
              <w:tabs>
                <w:tab w:val="left" w:pos="4155"/>
              </w:tabs>
              <w:spacing w:line="240" w:lineRule="auto"/>
              <w:rPr>
                <w:sz w:val="18"/>
                <w:vertAlign w:val="superscript"/>
                <w:lang w:eastAsia="nb-NO"/>
              </w:rPr>
            </w:pPr>
          </w:p>
        </w:tc>
        <w:tc>
          <w:tcPr>
            <w:tcW w:w="1701" w:type="dxa"/>
            <w:gridSpan w:val="2"/>
            <w:tcBorders>
              <w:left w:val="nil"/>
              <w:right w:val="single" w:sz="4" w:space="0" w:color="auto"/>
            </w:tcBorders>
          </w:tcPr>
          <w:p w14:paraId="7965DBEA" w14:textId="77777777" w:rsidR="00437A33" w:rsidRPr="00AC6381" w:rsidRDefault="00437A33" w:rsidP="00437A33">
            <w:pPr>
              <w:pStyle w:val="STY3Tabellradtekst"/>
              <w:rPr>
                <w:lang w:eastAsia="nb-NO"/>
              </w:rPr>
            </w:pPr>
          </w:p>
        </w:tc>
        <w:tc>
          <w:tcPr>
            <w:tcW w:w="1134" w:type="dxa"/>
            <w:vMerge/>
            <w:tcBorders>
              <w:left w:val="nil"/>
              <w:bottom w:val="single" w:sz="4" w:space="0" w:color="auto"/>
            </w:tcBorders>
          </w:tcPr>
          <w:p w14:paraId="53B28DC7" w14:textId="77777777" w:rsidR="00437A33" w:rsidRPr="00AC6381" w:rsidRDefault="00437A33" w:rsidP="00437A33">
            <w:pPr>
              <w:pStyle w:val="STY3Tabellradtekst"/>
              <w:rPr>
                <w:vertAlign w:val="superscript"/>
                <w:lang w:eastAsia="nb-NO"/>
              </w:rPr>
            </w:pPr>
          </w:p>
        </w:tc>
        <w:tc>
          <w:tcPr>
            <w:tcW w:w="2409" w:type="dxa"/>
            <w:gridSpan w:val="5"/>
            <w:vMerge/>
            <w:tcBorders>
              <w:left w:val="nil"/>
              <w:bottom w:val="single" w:sz="4" w:space="0" w:color="auto"/>
              <w:right w:val="single" w:sz="18" w:space="0" w:color="auto"/>
            </w:tcBorders>
          </w:tcPr>
          <w:p w14:paraId="03F5E92F" w14:textId="77777777" w:rsidR="00437A33" w:rsidRPr="00AC6381" w:rsidRDefault="00437A33" w:rsidP="00437A33">
            <w:pPr>
              <w:pStyle w:val="STY3Tabellradtekst"/>
              <w:rPr>
                <w:b/>
                <w:lang w:eastAsia="nb-NO"/>
              </w:rPr>
            </w:pPr>
          </w:p>
        </w:tc>
      </w:tr>
      <w:tr w:rsidR="00437A33" w:rsidRPr="00AC6381" w14:paraId="40F42A6E" w14:textId="77777777" w:rsidTr="00437A33">
        <w:trPr>
          <w:trHeight w:val="241"/>
        </w:trPr>
        <w:tc>
          <w:tcPr>
            <w:tcW w:w="5033" w:type="dxa"/>
            <w:gridSpan w:val="3"/>
            <w:vMerge/>
            <w:tcBorders>
              <w:left w:val="single" w:sz="18" w:space="0" w:color="auto"/>
              <w:right w:val="single" w:sz="18" w:space="0" w:color="auto"/>
            </w:tcBorders>
          </w:tcPr>
          <w:p w14:paraId="5D47E4AA" w14:textId="77777777" w:rsidR="00437A33" w:rsidRPr="00AC6381" w:rsidRDefault="00437A33" w:rsidP="00437A33">
            <w:pPr>
              <w:widowControl w:val="0"/>
              <w:tabs>
                <w:tab w:val="left" w:pos="4155"/>
              </w:tabs>
              <w:spacing w:line="240" w:lineRule="auto"/>
              <w:rPr>
                <w:b/>
                <w:lang w:eastAsia="nb-NO"/>
              </w:rPr>
            </w:pPr>
          </w:p>
        </w:tc>
        <w:tc>
          <w:tcPr>
            <w:tcW w:w="1701" w:type="dxa"/>
            <w:gridSpan w:val="2"/>
            <w:tcBorders>
              <w:top w:val="single" w:sz="4" w:space="0" w:color="auto"/>
              <w:left w:val="nil"/>
              <w:right w:val="single" w:sz="4" w:space="0" w:color="auto"/>
            </w:tcBorders>
          </w:tcPr>
          <w:p w14:paraId="2A1C3037" w14:textId="77777777" w:rsidR="00437A33" w:rsidRPr="00AC6381" w:rsidRDefault="00437A33" w:rsidP="00437A33">
            <w:pPr>
              <w:pStyle w:val="STY3Tabellradtekst"/>
              <w:rPr>
                <w:lang w:eastAsia="nb-NO"/>
              </w:rPr>
            </w:pPr>
            <w:r w:rsidRPr="00AC6381">
              <w:rPr>
                <w:lang w:eastAsia="nb-NO"/>
              </w:rPr>
              <w:t>Produsent:</w:t>
            </w:r>
          </w:p>
        </w:tc>
        <w:tc>
          <w:tcPr>
            <w:tcW w:w="3543" w:type="dxa"/>
            <w:gridSpan w:val="6"/>
            <w:tcBorders>
              <w:left w:val="nil"/>
              <w:bottom w:val="single" w:sz="4" w:space="0" w:color="auto"/>
              <w:right w:val="single" w:sz="18" w:space="0" w:color="auto"/>
            </w:tcBorders>
          </w:tcPr>
          <w:p w14:paraId="16727B62" w14:textId="7E54B9E3" w:rsidR="00437A33" w:rsidRPr="00AC6381" w:rsidRDefault="00437A33" w:rsidP="00437A33">
            <w:pPr>
              <w:pStyle w:val="STY3Tabellradtekst"/>
              <w:rPr>
                <w:b/>
                <w:sz w:val="24"/>
                <w:szCs w:val="24"/>
                <w:lang w:eastAsia="nb-NO"/>
              </w:rPr>
            </w:pPr>
            <w:r>
              <w:rPr>
                <w:b/>
                <w:szCs w:val="24"/>
                <w:lang w:eastAsia="nb-NO"/>
              </w:rPr>
              <w:t>Bane NOR</w:t>
            </w:r>
            <w:r w:rsidR="006F555F">
              <w:rPr>
                <w:b/>
                <w:szCs w:val="24"/>
                <w:lang w:eastAsia="nb-NO"/>
              </w:rPr>
              <w:t xml:space="preserve"> SF</w:t>
            </w:r>
            <w:r w:rsidR="00D634BB">
              <w:rPr>
                <w:b/>
                <w:szCs w:val="24"/>
                <w:lang w:eastAsia="nb-NO"/>
              </w:rPr>
              <w:t>,</w:t>
            </w:r>
            <w:r w:rsidRPr="00AC6381">
              <w:rPr>
                <w:b/>
                <w:szCs w:val="24"/>
                <w:lang w:eastAsia="nb-NO"/>
              </w:rPr>
              <w:t xml:space="preserve"> </w:t>
            </w:r>
            <w:r w:rsidR="005B211E">
              <w:rPr>
                <w:b/>
                <w:color w:val="FF0000"/>
                <w:szCs w:val="24"/>
                <w:lang w:eastAsia="nb-NO"/>
              </w:rPr>
              <w:t>«divisjonsnavn»</w:t>
            </w:r>
          </w:p>
        </w:tc>
      </w:tr>
      <w:tr w:rsidR="00437A33" w:rsidRPr="00AC6381" w14:paraId="6EAD9EE0" w14:textId="77777777" w:rsidTr="00437A33">
        <w:trPr>
          <w:trHeight w:val="241"/>
        </w:trPr>
        <w:tc>
          <w:tcPr>
            <w:tcW w:w="5033" w:type="dxa"/>
            <w:gridSpan w:val="3"/>
            <w:vMerge/>
            <w:tcBorders>
              <w:left w:val="single" w:sz="18" w:space="0" w:color="auto"/>
              <w:right w:val="single" w:sz="18" w:space="0" w:color="auto"/>
            </w:tcBorders>
          </w:tcPr>
          <w:p w14:paraId="720C90E7" w14:textId="77777777" w:rsidR="00437A33" w:rsidRPr="00AC6381" w:rsidRDefault="00437A33" w:rsidP="00437A33">
            <w:pPr>
              <w:widowControl w:val="0"/>
              <w:tabs>
                <w:tab w:val="left" w:pos="4155"/>
              </w:tabs>
              <w:spacing w:line="240" w:lineRule="auto"/>
              <w:rPr>
                <w:b/>
                <w:lang w:eastAsia="nb-NO"/>
              </w:rPr>
            </w:pPr>
          </w:p>
        </w:tc>
        <w:tc>
          <w:tcPr>
            <w:tcW w:w="1701" w:type="dxa"/>
            <w:gridSpan w:val="2"/>
            <w:tcBorders>
              <w:top w:val="single" w:sz="4" w:space="0" w:color="auto"/>
              <w:left w:val="nil"/>
              <w:right w:val="single" w:sz="4" w:space="0" w:color="auto"/>
            </w:tcBorders>
          </w:tcPr>
          <w:p w14:paraId="671FF10A" w14:textId="77777777" w:rsidR="00437A33" w:rsidRPr="00AC6381" w:rsidRDefault="00437A33" w:rsidP="00437A33">
            <w:pPr>
              <w:pStyle w:val="STY3Tabellradtekst"/>
              <w:rPr>
                <w:lang w:eastAsia="nb-NO"/>
              </w:rPr>
            </w:pPr>
          </w:p>
        </w:tc>
        <w:tc>
          <w:tcPr>
            <w:tcW w:w="2123" w:type="dxa"/>
            <w:gridSpan w:val="3"/>
            <w:tcBorders>
              <w:left w:val="nil"/>
              <w:bottom w:val="single" w:sz="4" w:space="0" w:color="auto"/>
              <w:right w:val="single" w:sz="4" w:space="0" w:color="auto"/>
            </w:tcBorders>
          </w:tcPr>
          <w:p w14:paraId="4F6F080A" w14:textId="77777777" w:rsidR="00437A33" w:rsidRPr="00AC6381" w:rsidRDefault="00437A33" w:rsidP="00437A33">
            <w:pPr>
              <w:pStyle w:val="STY3Tabellradtekst"/>
              <w:rPr>
                <w:lang w:eastAsia="nb-NO"/>
              </w:rPr>
            </w:pPr>
          </w:p>
        </w:tc>
        <w:tc>
          <w:tcPr>
            <w:tcW w:w="733" w:type="dxa"/>
            <w:gridSpan w:val="2"/>
            <w:tcBorders>
              <w:left w:val="single" w:sz="4" w:space="0" w:color="auto"/>
              <w:bottom w:val="single" w:sz="4" w:space="0" w:color="auto"/>
              <w:right w:val="single" w:sz="4" w:space="0" w:color="auto"/>
            </w:tcBorders>
          </w:tcPr>
          <w:p w14:paraId="719447B0" w14:textId="77777777" w:rsidR="00437A33" w:rsidRPr="00AC6381" w:rsidRDefault="00437A33" w:rsidP="00437A33">
            <w:pPr>
              <w:pStyle w:val="STY3Tabellradtekst"/>
              <w:rPr>
                <w:lang w:eastAsia="nb-NO"/>
              </w:rPr>
            </w:pPr>
          </w:p>
        </w:tc>
        <w:tc>
          <w:tcPr>
            <w:tcW w:w="687" w:type="dxa"/>
            <w:tcBorders>
              <w:left w:val="single" w:sz="4" w:space="0" w:color="auto"/>
              <w:bottom w:val="single" w:sz="4" w:space="0" w:color="auto"/>
              <w:right w:val="single" w:sz="18" w:space="0" w:color="auto"/>
            </w:tcBorders>
          </w:tcPr>
          <w:p w14:paraId="608F25E5" w14:textId="77777777" w:rsidR="00437A33" w:rsidRPr="00AC6381" w:rsidRDefault="00437A33" w:rsidP="00437A33">
            <w:pPr>
              <w:pStyle w:val="STY3Tabellradtekst"/>
              <w:rPr>
                <w:lang w:eastAsia="nb-NO"/>
              </w:rPr>
            </w:pPr>
          </w:p>
        </w:tc>
      </w:tr>
      <w:tr w:rsidR="00437A33" w:rsidRPr="00AC6381" w14:paraId="16B7E141" w14:textId="77777777" w:rsidTr="00437A33">
        <w:trPr>
          <w:trHeight w:val="241"/>
        </w:trPr>
        <w:tc>
          <w:tcPr>
            <w:tcW w:w="5033" w:type="dxa"/>
            <w:gridSpan w:val="3"/>
            <w:vMerge/>
            <w:tcBorders>
              <w:left w:val="single" w:sz="18" w:space="0" w:color="auto"/>
              <w:right w:val="single" w:sz="18" w:space="0" w:color="auto"/>
            </w:tcBorders>
          </w:tcPr>
          <w:p w14:paraId="15B4EBAB" w14:textId="77777777" w:rsidR="00437A33" w:rsidRPr="00AC6381" w:rsidRDefault="00437A33" w:rsidP="00437A33">
            <w:pPr>
              <w:widowControl w:val="0"/>
              <w:spacing w:line="240" w:lineRule="auto"/>
              <w:rPr>
                <w:lang w:eastAsia="nb-NO"/>
              </w:rPr>
            </w:pPr>
          </w:p>
        </w:tc>
        <w:tc>
          <w:tcPr>
            <w:tcW w:w="1701" w:type="dxa"/>
            <w:gridSpan w:val="2"/>
            <w:tcBorders>
              <w:top w:val="single" w:sz="4" w:space="0" w:color="auto"/>
              <w:left w:val="nil"/>
              <w:right w:val="single" w:sz="4" w:space="0" w:color="auto"/>
            </w:tcBorders>
          </w:tcPr>
          <w:p w14:paraId="58C1AF00" w14:textId="77777777" w:rsidR="00437A33" w:rsidRPr="00AC6381" w:rsidRDefault="00437A33" w:rsidP="00437A33">
            <w:pPr>
              <w:pStyle w:val="STY3Tabellradtekst"/>
              <w:rPr>
                <w:lang w:eastAsia="nb-NO"/>
              </w:rPr>
            </w:pPr>
          </w:p>
        </w:tc>
        <w:tc>
          <w:tcPr>
            <w:tcW w:w="3543" w:type="dxa"/>
            <w:gridSpan w:val="6"/>
            <w:tcBorders>
              <w:left w:val="nil"/>
              <w:bottom w:val="single" w:sz="4" w:space="0" w:color="auto"/>
              <w:right w:val="single" w:sz="18" w:space="0" w:color="auto"/>
            </w:tcBorders>
          </w:tcPr>
          <w:p w14:paraId="19636F77" w14:textId="77777777" w:rsidR="00437A33" w:rsidRPr="00AC6381" w:rsidRDefault="00437A33" w:rsidP="00437A33">
            <w:pPr>
              <w:pStyle w:val="STY3Tabellradtekst"/>
              <w:rPr>
                <w:lang w:eastAsia="nb-NO"/>
              </w:rPr>
            </w:pPr>
          </w:p>
        </w:tc>
      </w:tr>
      <w:tr w:rsidR="00437A33" w:rsidRPr="00AC6381" w14:paraId="5972C1C6" w14:textId="77777777" w:rsidTr="00437A33">
        <w:trPr>
          <w:trHeight w:val="241"/>
        </w:trPr>
        <w:tc>
          <w:tcPr>
            <w:tcW w:w="5033" w:type="dxa"/>
            <w:gridSpan w:val="3"/>
            <w:vMerge/>
            <w:tcBorders>
              <w:left w:val="single" w:sz="18" w:space="0" w:color="auto"/>
              <w:right w:val="single" w:sz="18" w:space="0" w:color="auto"/>
            </w:tcBorders>
          </w:tcPr>
          <w:p w14:paraId="274936DC" w14:textId="77777777" w:rsidR="00437A33" w:rsidRPr="00AC6381" w:rsidRDefault="00437A33" w:rsidP="00437A33">
            <w:pPr>
              <w:widowControl w:val="0"/>
              <w:spacing w:line="240" w:lineRule="auto"/>
              <w:rPr>
                <w:b/>
                <w:lang w:eastAsia="nb-NO"/>
              </w:rPr>
            </w:pPr>
          </w:p>
        </w:tc>
        <w:tc>
          <w:tcPr>
            <w:tcW w:w="1701" w:type="dxa"/>
            <w:gridSpan w:val="2"/>
            <w:tcBorders>
              <w:top w:val="single" w:sz="4" w:space="0" w:color="auto"/>
              <w:left w:val="nil"/>
              <w:bottom w:val="single" w:sz="4" w:space="0" w:color="auto"/>
              <w:right w:val="single" w:sz="4" w:space="0" w:color="auto"/>
            </w:tcBorders>
          </w:tcPr>
          <w:p w14:paraId="3ECA4AE6" w14:textId="77777777" w:rsidR="00437A33" w:rsidRPr="00AC6381" w:rsidRDefault="00437A33" w:rsidP="00437A33">
            <w:pPr>
              <w:pStyle w:val="STY3Tabellradtekst"/>
              <w:rPr>
                <w:lang w:eastAsia="nb-NO"/>
              </w:rPr>
            </w:pPr>
          </w:p>
        </w:tc>
        <w:tc>
          <w:tcPr>
            <w:tcW w:w="3543" w:type="dxa"/>
            <w:gridSpan w:val="6"/>
            <w:tcBorders>
              <w:left w:val="nil"/>
              <w:bottom w:val="single" w:sz="4" w:space="0" w:color="auto"/>
              <w:right w:val="single" w:sz="18" w:space="0" w:color="auto"/>
            </w:tcBorders>
          </w:tcPr>
          <w:p w14:paraId="71A81D23" w14:textId="77777777" w:rsidR="00437A33" w:rsidRPr="00AC6381" w:rsidRDefault="00437A33" w:rsidP="00437A33">
            <w:pPr>
              <w:pStyle w:val="STY3Tabellradtekst"/>
              <w:rPr>
                <w:lang w:eastAsia="nb-NO"/>
              </w:rPr>
            </w:pPr>
          </w:p>
        </w:tc>
      </w:tr>
      <w:tr w:rsidR="00437A33" w:rsidRPr="00AC6381" w14:paraId="5A0906C1" w14:textId="77777777" w:rsidTr="00437A33">
        <w:trPr>
          <w:trHeight w:val="241"/>
        </w:trPr>
        <w:tc>
          <w:tcPr>
            <w:tcW w:w="1347" w:type="dxa"/>
            <w:gridSpan w:val="2"/>
            <w:tcBorders>
              <w:top w:val="single" w:sz="18" w:space="0" w:color="auto"/>
              <w:left w:val="single" w:sz="18" w:space="0" w:color="auto"/>
            </w:tcBorders>
          </w:tcPr>
          <w:p w14:paraId="22809EBA" w14:textId="77777777" w:rsidR="00437A33" w:rsidRPr="00AC6381" w:rsidRDefault="00437A33" w:rsidP="00437A33">
            <w:pPr>
              <w:pStyle w:val="STY3Tabellradtekst"/>
              <w:rPr>
                <w:lang w:eastAsia="nb-NO"/>
              </w:rPr>
            </w:pPr>
            <w:proofErr w:type="spellStart"/>
            <w:r w:rsidRPr="00AC6381">
              <w:rPr>
                <w:lang w:eastAsia="nb-NO"/>
              </w:rPr>
              <w:t>Prosjektnr</w:t>
            </w:r>
            <w:proofErr w:type="spellEnd"/>
            <w:r w:rsidRPr="00AC6381">
              <w:rPr>
                <w:lang w:eastAsia="nb-NO"/>
              </w:rPr>
              <w:t>.:</w:t>
            </w:r>
          </w:p>
        </w:tc>
        <w:tc>
          <w:tcPr>
            <w:tcW w:w="3686" w:type="dxa"/>
            <w:tcBorders>
              <w:top w:val="single" w:sz="18" w:space="0" w:color="auto"/>
              <w:left w:val="nil"/>
              <w:right w:val="single" w:sz="18" w:space="0" w:color="auto"/>
            </w:tcBorders>
          </w:tcPr>
          <w:p w14:paraId="3B55F839" w14:textId="7C325CEF" w:rsidR="00437A33" w:rsidRPr="00AC6381" w:rsidRDefault="00677A37" w:rsidP="00437A33">
            <w:pPr>
              <w:pStyle w:val="STY3Tabellradtekst"/>
              <w:rPr>
                <w:lang w:eastAsia="nb-NO"/>
              </w:rPr>
            </w:pPr>
            <w:proofErr w:type="spellStart"/>
            <w:r w:rsidRPr="0074791A">
              <w:rPr>
                <w:color w:val="FF0000"/>
                <w:lang w:eastAsia="nb-NO"/>
              </w:rPr>
              <w:t>X</w:t>
            </w:r>
            <w:r w:rsidR="00437A33" w:rsidRPr="0074791A">
              <w:rPr>
                <w:color w:val="FF0000"/>
                <w:lang w:eastAsia="nb-NO"/>
              </w:rPr>
              <w:t>xxxxx</w:t>
            </w:r>
            <w:proofErr w:type="spellEnd"/>
          </w:p>
        </w:tc>
        <w:tc>
          <w:tcPr>
            <w:tcW w:w="3568" w:type="dxa"/>
            <w:gridSpan w:val="4"/>
            <w:tcBorders>
              <w:top w:val="single" w:sz="18" w:space="0" w:color="auto"/>
              <w:left w:val="nil"/>
              <w:right w:val="single" w:sz="6" w:space="0" w:color="auto"/>
            </w:tcBorders>
          </w:tcPr>
          <w:p w14:paraId="6C207474" w14:textId="77777777" w:rsidR="00437A33" w:rsidRPr="00AC6381" w:rsidRDefault="00437A33" w:rsidP="00437A33">
            <w:pPr>
              <w:pStyle w:val="STY3Tabellradtekst"/>
              <w:rPr>
                <w:lang w:eastAsia="nb-NO"/>
              </w:rPr>
            </w:pPr>
            <w:r w:rsidRPr="00AC6381">
              <w:rPr>
                <w:lang w:eastAsia="nb-NO"/>
              </w:rPr>
              <w:t xml:space="preserve">Dokument-/tegningsnummer: </w:t>
            </w:r>
          </w:p>
        </w:tc>
        <w:tc>
          <w:tcPr>
            <w:tcW w:w="1676" w:type="dxa"/>
            <w:gridSpan w:val="4"/>
            <w:tcBorders>
              <w:top w:val="single" w:sz="18" w:space="0" w:color="auto"/>
              <w:left w:val="nil"/>
              <w:right w:val="single" w:sz="18" w:space="0" w:color="auto"/>
            </w:tcBorders>
          </w:tcPr>
          <w:p w14:paraId="34206680" w14:textId="77777777" w:rsidR="00437A33" w:rsidRPr="00AC6381" w:rsidRDefault="00437A33" w:rsidP="00437A33">
            <w:pPr>
              <w:pStyle w:val="STY3Tabellradtekst"/>
              <w:rPr>
                <w:lang w:eastAsia="nb-NO"/>
              </w:rPr>
            </w:pPr>
            <w:r w:rsidRPr="00AC6381">
              <w:rPr>
                <w:lang w:eastAsia="nb-NO"/>
              </w:rPr>
              <w:t>Revisjon:</w:t>
            </w:r>
          </w:p>
        </w:tc>
      </w:tr>
      <w:tr w:rsidR="00437A33" w:rsidRPr="00AC6381" w14:paraId="57393682" w14:textId="77777777" w:rsidTr="00437A33">
        <w:trPr>
          <w:trHeight w:val="665"/>
        </w:trPr>
        <w:tc>
          <w:tcPr>
            <w:tcW w:w="1347" w:type="dxa"/>
            <w:gridSpan w:val="2"/>
            <w:tcBorders>
              <w:left w:val="single" w:sz="18" w:space="0" w:color="auto"/>
              <w:bottom w:val="single" w:sz="18" w:space="0" w:color="auto"/>
            </w:tcBorders>
          </w:tcPr>
          <w:p w14:paraId="2754F42E" w14:textId="77777777" w:rsidR="00437A33" w:rsidRPr="00AC6381" w:rsidRDefault="00437A33" w:rsidP="00437A33">
            <w:pPr>
              <w:pStyle w:val="STY3Tabellradtekst"/>
              <w:rPr>
                <w:lang w:eastAsia="nb-NO"/>
              </w:rPr>
            </w:pPr>
            <w:r w:rsidRPr="00AC6381">
              <w:rPr>
                <w:lang w:eastAsia="nb-NO"/>
              </w:rPr>
              <w:t>Parsell:</w:t>
            </w:r>
          </w:p>
        </w:tc>
        <w:tc>
          <w:tcPr>
            <w:tcW w:w="3686" w:type="dxa"/>
            <w:tcBorders>
              <w:left w:val="nil"/>
              <w:bottom w:val="single" w:sz="18" w:space="0" w:color="auto"/>
              <w:right w:val="single" w:sz="18" w:space="0" w:color="auto"/>
            </w:tcBorders>
          </w:tcPr>
          <w:p w14:paraId="012848EE" w14:textId="77777777" w:rsidR="00437A33" w:rsidRPr="00AC6381" w:rsidRDefault="00437A33" w:rsidP="00437A33">
            <w:pPr>
              <w:pStyle w:val="STY3Tabellradtekst"/>
              <w:rPr>
                <w:lang w:eastAsia="nb-NO"/>
              </w:rPr>
            </w:pPr>
            <w:r w:rsidRPr="00AC6381">
              <w:rPr>
                <w:lang w:eastAsia="nb-NO"/>
              </w:rPr>
              <w:t>Generelt</w:t>
            </w:r>
          </w:p>
        </w:tc>
        <w:tc>
          <w:tcPr>
            <w:tcW w:w="3568" w:type="dxa"/>
            <w:gridSpan w:val="4"/>
            <w:tcBorders>
              <w:left w:val="nil"/>
              <w:bottom w:val="single" w:sz="18" w:space="0" w:color="auto"/>
              <w:right w:val="single" w:sz="6" w:space="0" w:color="auto"/>
            </w:tcBorders>
            <w:vAlign w:val="bottom"/>
          </w:tcPr>
          <w:p w14:paraId="01827921" w14:textId="77777777" w:rsidR="00437A33" w:rsidRPr="00AC6381" w:rsidRDefault="00437A33" w:rsidP="00437A33">
            <w:pPr>
              <w:widowControl w:val="0"/>
              <w:spacing w:line="360" w:lineRule="auto"/>
              <w:jc w:val="center"/>
              <w:rPr>
                <w:b/>
                <w:sz w:val="28"/>
                <w:lang w:eastAsia="nb-NO"/>
              </w:rPr>
            </w:pPr>
            <w:r w:rsidRPr="00437A33">
              <w:rPr>
                <w:b/>
                <w:color w:val="FF0000"/>
                <w:sz w:val="24"/>
                <w:lang w:eastAsia="nb-NO"/>
              </w:rPr>
              <w:t>XXX</w:t>
            </w:r>
            <w:r w:rsidRPr="00437A33">
              <w:rPr>
                <w:b/>
                <w:sz w:val="24"/>
                <w:lang w:eastAsia="nb-NO"/>
              </w:rPr>
              <w:t>-00-A-</w:t>
            </w:r>
            <w:r w:rsidRPr="00437A33">
              <w:rPr>
                <w:b/>
                <w:color w:val="FF0000"/>
                <w:sz w:val="24"/>
                <w:lang w:eastAsia="nb-NO"/>
              </w:rPr>
              <w:t>NNNNN</w:t>
            </w:r>
          </w:p>
        </w:tc>
        <w:tc>
          <w:tcPr>
            <w:tcW w:w="1676" w:type="dxa"/>
            <w:gridSpan w:val="4"/>
            <w:tcBorders>
              <w:left w:val="nil"/>
              <w:bottom w:val="single" w:sz="18" w:space="0" w:color="auto"/>
              <w:right w:val="single" w:sz="18" w:space="0" w:color="auto"/>
            </w:tcBorders>
            <w:vAlign w:val="bottom"/>
          </w:tcPr>
          <w:p w14:paraId="056D8FFB" w14:textId="77777777" w:rsidR="00437A33" w:rsidRPr="00AC6381" w:rsidRDefault="00437A33" w:rsidP="00437A33">
            <w:pPr>
              <w:widowControl w:val="0"/>
              <w:spacing w:line="360" w:lineRule="auto"/>
              <w:jc w:val="center"/>
              <w:rPr>
                <w:b/>
                <w:sz w:val="28"/>
                <w:highlight w:val="yellow"/>
                <w:lang w:eastAsia="nb-NO"/>
              </w:rPr>
            </w:pPr>
            <w:r w:rsidRPr="00437A33">
              <w:rPr>
                <w:b/>
                <w:sz w:val="24"/>
                <w:lang w:eastAsia="nb-NO"/>
              </w:rPr>
              <w:t>00E</w:t>
            </w:r>
          </w:p>
        </w:tc>
      </w:tr>
      <w:tr w:rsidR="00437A33" w:rsidRPr="00AC6381" w14:paraId="1F0DA9CF" w14:textId="77777777" w:rsidTr="00437A33">
        <w:trPr>
          <w:trHeight w:val="732"/>
        </w:trPr>
        <w:tc>
          <w:tcPr>
            <w:tcW w:w="5033" w:type="dxa"/>
            <w:gridSpan w:val="3"/>
            <w:tcBorders>
              <w:top w:val="single" w:sz="18" w:space="0" w:color="auto"/>
              <w:left w:val="single" w:sz="18" w:space="0" w:color="auto"/>
              <w:bottom w:val="single" w:sz="18" w:space="0" w:color="auto"/>
              <w:right w:val="single" w:sz="18" w:space="0" w:color="auto"/>
            </w:tcBorders>
          </w:tcPr>
          <w:p w14:paraId="48ECEBC5" w14:textId="77777777" w:rsidR="00437A33" w:rsidRPr="00AC6381" w:rsidRDefault="00437A33" w:rsidP="00437A33">
            <w:pPr>
              <w:widowControl w:val="0"/>
              <w:spacing w:before="240" w:line="240" w:lineRule="auto"/>
              <w:rPr>
                <w:sz w:val="18"/>
                <w:vertAlign w:val="superscript"/>
                <w:lang w:eastAsia="nb-NO"/>
              </w:rPr>
            </w:pPr>
            <w:r w:rsidRPr="00AC6381">
              <w:rPr>
                <w:sz w:val="18"/>
                <w:vertAlign w:val="superscript"/>
                <w:lang w:eastAsia="nb-NO"/>
              </w:rPr>
              <w:t xml:space="preserve">   </w:t>
            </w:r>
            <w:r>
              <w:rPr>
                <w:noProof/>
                <w:lang w:eastAsia="nb-NO"/>
              </w:rPr>
              <w:drawing>
                <wp:inline distT="0" distB="0" distL="0" distR="0" wp14:anchorId="73D3B50F" wp14:editId="1BD5FE1B">
                  <wp:extent cx="1438659" cy="237744"/>
                  <wp:effectExtent l="0" t="0" r="0" b="0"/>
                  <wp:docPr id="3" name="Bild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aneNOR_logo_4cm.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438659" cy="237744"/>
                          </a:xfrm>
                          <a:prstGeom prst="rect">
                            <a:avLst/>
                          </a:prstGeom>
                        </pic:spPr>
                      </pic:pic>
                    </a:graphicData>
                  </a:graphic>
                </wp:inline>
              </w:drawing>
            </w:r>
          </w:p>
        </w:tc>
        <w:tc>
          <w:tcPr>
            <w:tcW w:w="3568" w:type="dxa"/>
            <w:gridSpan w:val="4"/>
            <w:tcBorders>
              <w:top w:val="single" w:sz="18" w:space="0" w:color="auto"/>
              <w:left w:val="nil"/>
              <w:bottom w:val="single" w:sz="18" w:space="0" w:color="auto"/>
              <w:right w:val="single" w:sz="6" w:space="0" w:color="auto"/>
            </w:tcBorders>
          </w:tcPr>
          <w:p w14:paraId="441DBD6E" w14:textId="77777777" w:rsidR="00437A33" w:rsidRPr="00AC6381" w:rsidRDefault="00437A33" w:rsidP="00437A33">
            <w:pPr>
              <w:pStyle w:val="STY3Tabellradtekst"/>
              <w:rPr>
                <w:lang w:eastAsia="nb-NO"/>
              </w:rPr>
            </w:pPr>
            <w:r w:rsidRPr="00AC6381">
              <w:rPr>
                <w:lang w:eastAsia="nb-NO"/>
              </w:rPr>
              <w:t xml:space="preserve"> FDV-dokument-/tegningsnummer: </w:t>
            </w:r>
          </w:p>
          <w:p w14:paraId="43F90F22" w14:textId="77777777" w:rsidR="00437A33" w:rsidRPr="00AC6381" w:rsidRDefault="00437A33" w:rsidP="00437A33">
            <w:pPr>
              <w:widowControl w:val="0"/>
              <w:spacing w:before="240" w:line="240" w:lineRule="auto"/>
              <w:jc w:val="center"/>
              <w:rPr>
                <w:lang w:eastAsia="nb-NO"/>
              </w:rPr>
            </w:pPr>
            <w:r w:rsidRPr="00437A33">
              <w:rPr>
                <w:b/>
                <w:sz w:val="24"/>
                <w:lang w:eastAsia="nb-NO"/>
              </w:rPr>
              <w:t>NA</w:t>
            </w:r>
          </w:p>
        </w:tc>
        <w:tc>
          <w:tcPr>
            <w:tcW w:w="1676" w:type="dxa"/>
            <w:gridSpan w:val="4"/>
            <w:tcBorders>
              <w:top w:val="single" w:sz="18" w:space="0" w:color="auto"/>
              <w:left w:val="nil"/>
              <w:bottom w:val="single" w:sz="18" w:space="0" w:color="auto"/>
              <w:right w:val="single" w:sz="18" w:space="0" w:color="auto"/>
            </w:tcBorders>
          </w:tcPr>
          <w:p w14:paraId="44C673F4" w14:textId="77777777" w:rsidR="00437A33" w:rsidRPr="00AC6381" w:rsidRDefault="00437A33" w:rsidP="00437A33">
            <w:pPr>
              <w:pStyle w:val="STY3Tabellradtekst"/>
              <w:rPr>
                <w:lang w:eastAsia="nb-NO"/>
              </w:rPr>
            </w:pPr>
            <w:r w:rsidRPr="00AC6381">
              <w:rPr>
                <w:lang w:eastAsia="nb-NO"/>
              </w:rPr>
              <w:t>FDV-rev.:</w:t>
            </w:r>
          </w:p>
          <w:p w14:paraId="0C5B2100" w14:textId="77777777" w:rsidR="00437A33" w:rsidRPr="00AC6381" w:rsidRDefault="00437A33" w:rsidP="00437A33">
            <w:pPr>
              <w:widowControl w:val="0"/>
              <w:spacing w:before="240" w:line="240" w:lineRule="auto"/>
              <w:jc w:val="center"/>
              <w:rPr>
                <w:lang w:eastAsia="nb-NO"/>
              </w:rPr>
            </w:pPr>
            <w:r w:rsidRPr="00437A33">
              <w:rPr>
                <w:b/>
                <w:sz w:val="24"/>
                <w:lang w:eastAsia="nb-NO"/>
              </w:rPr>
              <w:t>NA</w:t>
            </w:r>
          </w:p>
        </w:tc>
      </w:tr>
      <w:bookmarkEnd w:id="0"/>
    </w:tbl>
    <w:p w14:paraId="6A383580" w14:textId="77777777" w:rsidR="00C14178" w:rsidRPr="00D04F17" w:rsidRDefault="00C14178" w:rsidP="00C14178">
      <w:pPr>
        <w:pStyle w:val="STY3Tittel"/>
      </w:pPr>
    </w:p>
    <w:bookmarkStart w:id="1" w:name="_Toc478049056" w:displacedByCustomXml="next"/>
    <w:sdt>
      <w:sdtPr>
        <w:rPr>
          <w:rFonts w:ascii="Arial" w:eastAsiaTheme="minorEastAsia" w:hAnsi="Arial" w:cstheme="minorBidi"/>
          <w:color w:val="auto"/>
          <w:sz w:val="20"/>
          <w:szCs w:val="20"/>
        </w:rPr>
        <w:id w:val="-1856415484"/>
        <w:docPartObj>
          <w:docPartGallery w:val="Table of Contents"/>
          <w:docPartUnique/>
        </w:docPartObj>
      </w:sdtPr>
      <w:sdtEndPr>
        <w:rPr>
          <w:b/>
        </w:rPr>
      </w:sdtEndPr>
      <w:sdtContent>
        <w:p w14:paraId="09695E66" w14:textId="77777777" w:rsidR="003B57CF" w:rsidRDefault="003B57CF">
          <w:pPr>
            <w:pStyle w:val="Overskriftforinnholdsfortegnelse"/>
          </w:pPr>
          <w:r>
            <w:t>Innhold</w:t>
          </w:r>
        </w:p>
        <w:p w14:paraId="3A43A171" w14:textId="14027C27" w:rsidR="00D04F17" w:rsidRDefault="003B57CF">
          <w:pPr>
            <w:pStyle w:val="INNH1"/>
            <w:rPr>
              <w:rFonts w:asciiTheme="minorHAnsi" w:eastAsiaTheme="minorEastAsia" w:hAnsiTheme="minorHAnsi"/>
              <w:b w:val="0"/>
              <w:noProof/>
              <w:kern w:val="2"/>
              <w:sz w:val="22"/>
              <w:szCs w:val="22"/>
              <w:lang w:eastAsia="nb-NO"/>
              <w14:ligatures w14:val="standardContextual"/>
            </w:rPr>
          </w:pPr>
          <w:r>
            <w:rPr>
              <w:bCs/>
            </w:rPr>
            <w:fldChar w:fldCharType="begin"/>
          </w:r>
          <w:r>
            <w:rPr>
              <w:bCs/>
            </w:rPr>
            <w:instrText xml:space="preserve"> TOC \o "1-3" \h \z \u </w:instrText>
          </w:r>
          <w:r>
            <w:rPr>
              <w:bCs/>
            </w:rPr>
            <w:fldChar w:fldCharType="separate"/>
          </w:r>
          <w:hyperlink w:anchor="_Toc163222628" w:history="1">
            <w:r w:rsidR="00D04F17" w:rsidRPr="003C21A3">
              <w:rPr>
                <w:rStyle w:val="Hyperkobling"/>
                <w:noProof/>
              </w:rPr>
              <w:t>1. Innledning</w:t>
            </w:r>
            <w:r w:rsidR="00D04F17">
              <w:rPr>
                <w:noProof/>
                <w:webHidden/>
              </w:rPr>
              <w:tab/>
            </w:r>
            <w:r w:rsidR="00D04F17">
              <w:rPr>
                <w:noProof/>
                <w:webHidden/>
              </w:rPr>
              <w:fldChar w:fldCharType="begin"/>
            </w:r>
            <w:r w:rsidR="00D04F17">
              <w:rPr>
                <w:noProof/>
                <w:webHidden/>
              </w:rPr>
              <w:instrText xml:space="preserve"> PAGEREF _Toc163222628 \h </w:instrText>
            </w:r>
            <w:r w:rsidR="00D04F17">
              <w:rPr>
                <w:noProof/>
                <w:webHidden/>
              </w:rPr>
            </w:r>
            <w:r w:rsidR="00D04F17">
              <w:rPr>
                <w:noProof/>
                <w:webHidden/>
              </w:rPr>
              <w:fldChar w:fldCharType="separate"/>
            </w:r>
            <w:r w:rsidR="00D04F17">
              <w:rPr>
                <w:noProof/>
                <w:webHidden/>
              </w:rPr>
              <w:t>3</w:t>
            </w:r>
            <w:r w:rsidR="00D04F17">
              <w:rPr>
                <w:noProof/>
                <w:webHidden/>
              </w:rPr>
              <w:fldChar w:fldCharType="end"/>
            </w:r>
          </w:hyperlink>
        </w:p>
        <w:p w14:paraId="4F95394D" w14:textId="0DEDE90F"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29" w:history="1">
            <w:r w:rsidR="00D04F17" w:rsidRPr="003C21A3">
              <w:rPr>
                <w:rStyle w:val="Hyperkobling"/>
                <w:noProof/>
              </w:rPr>
              <w:t>1.1. Hensikt</w:t>
            </w:r>
            <w:r w:rsidR="00D04F17">
              <w:rPr>
                <w:rStyle w:val="Hyperkobling"/>
                <w:noProof/>
              </w:rPr>
              <w:tab/>
            </w:r>
            <w:r w:rsidR="00D04F17">
              <w:rPr>
                <w:noProof/>
                <w:webHidden/>
              </w:rPr>
              <w:tab/>
            </w:r>
            <w:r w:rsidR="00D04F17">
              <w:rPr>
                <w:noProof/>
                <w:webHidden/>
              </w:rPr>
              <w:fldChar w:fldCharType="begin"/>
            </w:r>
            <w:r w:rsidR="00D04F17">
              <w:rPr>
                <w:noProof/>
                <w:webHidden/>
              </w:rPr>
              <w:instrText xml:space="preserve"> PAGEREF _Toc163222629 \h </w:instrText>
            </w:r>
            <w:r w:rsidR="00D04F17">
              <w:rPr>
                <w:noProof/>
                <w:webHidden/>
              </w:rPr>
            </w:r>
            <w:r w:rsidR="00D04F17">
              <w:rPr>
                <w:noProof/>
                <w:webHidden/>
              </w:rPr>
              <w:fldChar w:fldCharType="separate"/>
            </w:r>
            <w:r w:rsidR="00D04F17">
              <w:rPr>
                <w:noProof/>
                <w:webHidden/>
              </w:rPr>
              <w:t>3</w:t>
            </w:r>
            <w:r w:rsidR="00D04F17">
              <w:rPr>
                <w:noProof/>
                <w:webHidden/>
              </w:rPr>
              <w:fldChar w:fldCharType="end"/>
            </w:r>
          </w:hyperlink>
        </w:p>
        <w:p w14:paraId="2AC4233A" w14:textId="790244B2"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0" w:history="1">
            <w:r w:rsidR="00D04F17" w:rsidRPr="003C21A3">
              <w:rPr>
                <w:rStyle w:val="Hyperkobling"/>
                <w:noProof/>
              </w:rPr>
              <w:t>1.2. Forkortelser og definisjoner</w:t>
            </w:r>
            <w:r w:rsidR="00D04F17">
              <w:rPr>
                <w:noProof/>
                <w:webHidden/>
              </w:rPr>
              <w:tab/>
            </w:r>
            <w:r w:rsidR="00D04F17">
              <w:rPr>
                <w:noProof/>
                <w:webHidden/>
              </w:rPr>
              <w:fldChar w:fldCharType="begin"/>
            </w:r>
            <w:r w:rsidR="00D04F17">
              <w:rPr>
                <w:noProof/>
                <w:webHidden/>
              </w:rPr>
              <w:instrText xml:space="preserve"> PAGEREF _Toc163222630 \h </w:instrText>
            </w:r>
            <w:r w:rsidR="00D04F17">
              <w:rPr>
                <w:noProof/>
                <w:webHidden/>
              </w:rPr>
            </w:r>
            <w:r w:rsidR="00D04F17">
              <w:rPr>
                <w:noProof/>
                <w:webHidden/>
              </w:rPr>
              <w:fldChar w:fldCharType="separate"/>
            </w:r>
            <w:r w:rsidR="00D04F17">
              <w:rPr>
                <w:noProof/>
                <w:webHidden/>
              </w:rPr>
              <w:t>4</w:t>
            </w:r>
            <w:r w:rsidR="00D04F17">
              <w:rPr>
                <w:noProof/>
                <w:webHidden/>
              </w:rPr>
              <w:fldChar w:fldCharType="end"/>
            </w:r>
          </w:hyperlink>
        </w:p>
        <w:p w14:paraId="41884342" w14:textId="4CB9FA9E"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1" w:history="1">
            <w:r w:rsidR="00D04F17" w:rsidRPr="003C21A3">
              <w:rPr>
                <w:rStyle w:val="Hyperkobling"/>
                <w:noProof/>
              </w:rPr>
              <w:t>1.3. Hovedkonsept</w:t>
            </w:r>
            <w:r w:rsidR="00D04F17">
              <w:rPr>
                <w:noProof/>
                <w:webHidden/>
              </w:rPr>
              <w:tab/>
            </w:r>
            <w:r w:rsidR="00D04F17">
              <w:rPr>
                <w:noProof/>
                <w:webHidden/>
              </w:rPr>
              <w:fldChar w:fldCharType="begin"/>
            </w:r>
            <w:r w:rsidR="00D04F17">
              <w:rPr>
                <w:noProof/>
                <w:webHidden/>
              </w:rPr>
              <w:instrText xml:space="preserve"> PAGEREF _Toc163222631 \h </w:instrText>
            </w:r>
            <w:r w:rsidR="00D04F17">
              <w:rPr>
                <w:noProof/>
                <w:webHidden/>
              </w:rPr>
            </w:r>
            <w:r w:rsidR="00D04F17">
              <w:rPr>
                <w:noProof/>
                <w:webHidden/>
              </w:rPr>
              <w:fldChar w:fldCharType="separate"/>
            </w:r>
            <w:r w:rsidR="00D04F17">
              <w:rPr>
                <w:noProof/>
                <w:webHidden/>
              </w:rPr>
              <w:t>4</w:t>
            </w:r>
            <w:r w:rsidR="00D04F17">
              <w:rPr>
                <w:noProof/>
                <w:webHidden/>
              </w:rPr>
              <w:fldChar w:fldCharType="end"/>
            </w:r>
          </w:hyperlink>
        </w:p>
        <w:p w14:paraId="238916FE" w14:textId="58C2018C"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32" w:history="1">
            <w:r w:rsidR="00D04F17" w:rsidRPr="003C21A3">
              <w:rPr>
                <w:rStyle w:val="Hyperkobling"/>
                <w:noProof/>
              </w:rPr>
              <w:t>2. Mål og rammer</w:t>
            </w:r>
            <w:r w:rsidR="00D04F17">
              <w:rPr>
                <w:noProof/>
                <w:webHidden/>
              </w:rPr>
              <w:tab/>
            </w:r>
            <w:r w:rsidR="00D04F17">
              <w:rPr>
                <w:noProof/>
                <w:webHidden/>
              </w:rPr>
              <w:fldChar w:fldCharType="begin"/>
            </w:r>
            <w:r w:rsidR="00D04F17">
              <w:rPr>
                <w:noProof/>
                <w:webHidden/>
              </w:rPr>
              <w:instrText xml:space="preserve"> PAGEREF _Toc163222632 \h </w:instrText>
            </w:r>
            <w:r w:rsidR="00D04F17">
              <w:rPr>
                <w:noProof/>
                <w:webHidden/>
              </w:rPr>
            </w:r>
            <w:r w:rsidR="00D04F17">
              <w:rPr>
                <w:noProof/>
                <w:webHidden/>
              </w:rPr>
              <w:fldChar w:fldCharType="separate"/>
            </w:r>
            <w:r w:rsidR="00D04F17">
              <w:rPr>
                <w:noProof/>
                <w:webHidden/>
              </w:rPr>
              <w:t>5</w:t>
            </w:r>
            <w:r w:rsidR="00D04F17">
              <w:rPr>
                <w:noProof/>
                <w:webHidden/>
              </w:rPr>
              <w:fldChar w:fldCharType="end"/>
            </w:r>
          </w:hyperlink>
        </w:p>
        <w:p w14:paraId="5D43C3D9" w14:textId="1ABF942C"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3" w:history="1">
            <w:r w:rsidR="00D04F17" w:rsidRPr="003C21A3">
              <w:rPr>
                <w:rStyle w:val="Hyperkobling"/>
                <w:noProof/>
              </w:rPr>
              <w:t>2.1. Prosjektmål</w:t>
            </w:r>
            <w:r w:rsidR="00D04F17">
              <w:rPr>
                <w:noProof/>
                <w:webHidden/>
              </w:rPr>
              <w:tab/>
            </w:r>
            <w:r w:rsidR="00D04F17">
              <w:rPr>
                <w:noProof/>
                <w:webHidden/>
              </w:rPr>
              <w:fldChar w:fldCharType="begin"/>
            </w:r>
            <w:r w:rsidR="00D04F17">
              <w:rPr>
                <w:noProof/>
                <w:webHidden/>
              </w:rPr>
              <w:instrText xml:space="preserve"> PAGEREF _Toc163222633 \h </w:instrText>
            </w:r>
            <w:r w:rsidR="00D04F17">
              <w:rPr>
                <w:noProof/>
                <w:webHidden/>
              </w:rPr>
            </w:r>
            <w:r w:rsidR="00D04F17">
              <w:rPr>
                <w:noProof/>
                <w:webHidden/>
              </w:rPr>
              <w:fldChar w:fldCharType="separate"/>
            </w:r>
            <w:r w:rsidR="00D04F17">
              <w:rPr>
                <w:noProof/>
                <w:webHidden/>
              </w:rPr>
              <w:t>5</w:t>
            </w:r>
            <w:r w:rsidR="00D04F17">
              <w:rPr>
                <w:noProof/>
                <w:webHidden/>
              </w:rPr>
              <w:fldChar w:fldCharType="end"/>
            </w:r>
          </w:hyperlink>
        </w:p>
        <w:p w14:paraId="0BBD30CE" w14:textId="3C79F73B"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4" w:history="1">
            <w:r w:rsidR="00D04F17" w:rsidRPr="003C21A3">
              <w:rPr>
                <w:rStyle w:val="Hyperkobling"/>
                <w:noProof/>
              </w:rPr>
              <w:t>2.2. Plan for gevinstrealisering</w:t>
            </w:r>
            <w:r w:rsidR="00D04F17">
              <w:rPr>
                <w:noProof/>
                <w:webHidden/>
              </w:rPr>
              <w:tab/>
            </w:r>
            <w:r w:rsidR="00D04F17">
              <w:rPr>
                <w:noProof/>
                <w:webHidden/>
              </w:rPr>
              <w:fldChar w:fldCharType="begin"/>
            </w:r>
            <w:r w:rsidR="00D04F17">
              <w:rPr>
                <w:noProof/>
                <w:webHidden/>
              </w:rPr>
              <w:instrText xml:space="preserve"> PAGEREF _Toc163222634 \h </w:instrText>
            </w:r>
            <w:r w:rsidR="00D04F17">
              <w:rPr>
                <w:noProof/>
                <w:webHidden/>
              </w:rPr>
            </w:r>
            <w:r w:rsidR="00D04F17">
              <w:rPr>
                <w:noProof/>
                <w:webHidden/>
              </w:rPr>
              <w:fldChar w:fldCharType="separate"/>
            </w:r>
            <w:r w:rsidR="00D04F17">
              <w:rPr>
                <w:noProof/>
                <w:webHidden/>
              </w:rPr>
              <w:t>6</w:t>
            </w:r>
            <w:r w:rsidR="00D04F17">
              <w:rPr>
                <w:noProof/>
                <w:webHidden/>
              </w:rPr>
              <w:fldChar w:fldCharType="end"/>
            </w:r>
          </w:hyperlink>
        </w:p>
        <w:p w14:paraId="7406018F" w14:textId="0CC1244C"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5" w:history="1">
            <w:r w:rsidR="00D04F17" w:rsidRPr="003C21A3">
              <w:rPr>
                <w:rStyle w:val="Hyperkobling"/>
                <w:noProof/>
              </w:rPr>
              <w:t>2.3. Rammebetingelser, forutsetninger og føringer</w:t>
            </w:r>
            <w:r w:rsidR="00D04F17">
              <w:rPr>
                <w:noProof/>
                <w:webHidden/>
              </w:rPr>
              <w:tab/>
            </w:r>
            <w:r w:rsidR="00D04F17">
              <w:rPr>
                <w:noProof/>
                <w:webHidden/>
              </w:rPr>
              <w:fldChar w:fldCharType="begin"/>
            </w:r>
            <w:r w:rsidR="00D04F17">
              <w:rPr>
                <w:noProof/>
                <w:webHidden/>
              </w:rPr>
              <w:instrText xml:space="preserve"> PAGEREF _Toc163222635 \h </w:instrText>
            </w:r>
            <w:r w:rsidR="00D04F17">
              <w:rPr>
                <w:noProof/>
                <w:webHidden/>
              </w:rPr>
            </w:r>
            <w:r w:rsidR="00D04F17">
              <w:rPr>
                <w:noProof/>
                <w:webHidden/>
              </w:rPr>
              <w:fldChar w:fldCharType="separate"/>
            </w:r>
            <w:r w:rsidR="00D04F17">
              <w:rPr>
                <w:noProof/>
                <w:webHidden/>
              </w:rPr>
              <w:t>8</w:t>
            </w:r>
            <w:r w:rsidR="00D04F17">
              <w:rPr>
                <w:noProof/>
                <w:webHidden/>
              </w:rPr>
              <w:fldChar w:fldCharType="end"/>
            </w:r>
          </w:hyperlink>
        </w:p>
        <w:p w14:paraId="2576CA08" w14:textId="7368C457"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36" w:history="1">
            <w:r w:rsidR="00D04F17" w:rsidRPr="003C21A3">
              <w:rPr>
                <w:rStyle w:val="Hyperkobling"/>
                <w:noProof/>
              </w:rPr>
              <w:t>3.</w:t>
            </w:r>
            <w:r w:rsidR="00D04F17" w:rsidRPr="003C21A3">
              <w:rPr>
                <w:rStyle w:val="Hyperkobling"/>
                <w:rFonts w:eastAsia="Calibri"/>
                <w:noProof/>
              </w:rPr>
              <w:t xml:space="preserve"> Kritiske</w:t>
            </w:r>
            <w:r w:rsidR="00D04F17" w:rsidRPr="003C21A3">
              <w:rPr>
                <w:rStyle w:val="Hyperkobling"/>
                <w:noProof/>
              </w:rPr>
              <w:t xml:space="preserve"> suksessfaktorer</w:t>
            </w:r>
            <w:r w:rsidR="00D04F17">
              <w:rPr>
                <w:noProof/>
                <w:webHidden/>
              </w:rPr>
              <w:tab/>
            </w:r>
            <w:r w:rsidR="00D04F17">
              <w:rPr>
                <w:noProof/>
                <w:webHidden/>
              </w:rPr>
              <w:fldChar w:fldCharType="begin"/>
            </w:r>
            <w:r w:rsidR="00D04F17">
              <w:rPr>
                <w:noProof/>
                <w:webHidden/>
              </w:rPr>
              <w:instrText xml:space="preserve"> PAGEREF _Toc163222636 \h </w:instrText>
            </w:r>
            <w:r w:rsidR="00D04F17">
              <w:rPr>
                <w:noProof/>
                <w:webHidden/>
              </w:rPr>
            </w:r>
            <w:r w:rsidR="00D04F17">
              <w:rPr>
                <w:noProof/>
                <w:webHidden/>
              </w:rPr>
              <w:fldChar w:fldCharType="separate"/>
            </w:r>
            <w:r w:rsidR="00D04F17">
              <w:rPr>
                <w:noProof/>
                <w:webHidden/>
              </w:rPr>
              <w:t>9</w:t>
            </w:r>
            <w:r w:rsidR="00D04F17">
              <w:rPr>
                <w:noProof/>
                <w:webHidden/>
              </w:rPr>
              <w:fldChar w:fldCharType="end"/>
            </w:r>
          </w:hyperlink>
        </w:p>
        <w:p w14:paraId="59314AC7" w14:textId="5DAC3E0A"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37" w:history="1">
            <w:r w:rsidR="00D04F17" w:rsidRPr="003C21A3">
              <w:rPr>
                <w:rStyle w:val="Hyperkobling"/>
                <w:noProof/>
              </w:rPr>
              <w:t>4. Prosjektets grensesnitt</w:t>
            </w:r>
            <w:r w:rsidR="00D04F17">
              <w:rPr>
                <w:noProof/>
                <w:webHidden/>
              </w:rPr>
              <w:tab/>
            </w:r>
            <w:r w:rsidR="00D04F17">
              <w:rPr>
                <w:noProof/>
                <w:webHidden/>
              </w:rPr>
              <w:fldChar w:fldCharType="begin"/>
            </w:r>
            <w:r w:rsidR="00D04F17">
              <w:rPr>
                <w:noProof/>
                <w:webHidden/>
              </w:rPr>
              <w:instrText xml:space="preserve"> PAGEREF _Toc163222637 \h </w:instrText>
            </w:r>
            <w:r w:rsidR="00D04F17">
              <w:rPr>
                <w:noProof/>
                <w:webHidden/>
              </w:rPr>
            </w:r>
            <w:r w:rsidR="00D04F17">
              <w:rPr>
                <w:noProof/>
                <w:webHidden/>
              </w:rPr>
              <w:fldChar w:fldCharType="separate"/>
            </w:r>
            <w:r w:rsidR="00D04F17">
              <w:rPr>
                <w:noProof/>
                <w:webHidden/>
              </w:rPr>
              <w:t>10</w:t>
            </w:r>
            <w:r w:rsidR="00D04F17">
              <w:rPr>
                <w:noProof/>
                <w:webHidden/>
              </w:rPr>
              <w:fldChar w:fldCharType="end"/>
            </w:r>
          </w:hyperlink>
        </w:p>
        <w:p w14:paraId="530EA522" w14:textId="1D71ECC4"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8" w:history="1">
            <w:r w:rsidR="00D04F17" w:rsidRPr="003C21A3">
              <w:rPr>
                <w:rStyle w:val="Hyperkobling"/>
                <w:noProof/>
              </w:rPr>
              <w:t>4.1. Interne grensesnitt mellom divisjonene i Bane NOR</w:t>
            </w:r>
            <w:r w:rsidR="00D04F17">
              <w:rPr>
                <w:noProof/>
                <w:webHidden/>
              </w:rPr>
              <w:tab/>
            </w:r>
            <w:r w:rsidR="00D04F17">
              <w:rPr>
                <w:noProof/>
                <w:webHidden/>
              </w:rPr>
              <w:fldChar w:fldCharType="begin"/>
            </w:r>
            <w:r w:rsidR="00D04F17">
              <w:rPr>
                <w:noProof/>
                <w:webHidden/>
              </w:rPr>
              <w:instrText xml:space="preserve"> PAGEREF _Toc163222638 \h </w:instrText>
            </w:r>
            <w:r w:rsidR="00D04F17">
              <w:rPr>
                <w:noProof/>
                <w:webHidden/>
              </w:rPr>
            </w:r>
            <w:r w:rsidR="00D04F17">
              <w:rPr>
                <w:noProof/>
                <w:webHidden/>
              </w:rPr>
              <w:fldChar w:fldCharType="separate"/>
            </w:r>
            <w:r w:rsidR="00D04F17">
              <w:rPr>
                <w:noProof/>
                <w:webHidden/>
              </w:rPr>
              <w:t>10</w:t>
            </w:r>
            <w:r w:rsidR="00D04F17">
              <w:rPr>
                <w:noProof/>
                <w:webHidden/>
              </w:rPr>
              <w:fldChar w:fldCharType="end"/>
            </w:r>
          </w:hyperlink>
        </w:p>
        <w:p w14:paraId="73E1F851" w14:textId="6DDA84D2"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39" w:history="1">
            <w:r w:rsidR="00D04F17" w:rsidRPr="003C21A3">
              <w:rPr>
                <w:rStyle w:val="Hyperkobling"/>
                <w:noProof/>
              </w:rPr>
              <w:t>4.2. Eksterne grensesnitt</w:t>
            </w:r>
            <w:r w:rsidR="00D04F17">
              <w:rPr>
                <w:noProof/>
                <w:webHidden/>
              </w:rPr>
              <w:tab/>
            </w:r>
            <w:r w:rsidR="00D04F17">
              <w:rPr>
                <w:noProof/>
                <w:webHidden/>
              </w:rPr>
              <w:fldChar w:fldCharType="begin"/>
            </w:r>
            <w:r w:rsidR="00D04F17">
              <w:rPr>
                <w:noProof/>
                <w:webHidden/>
              </w:rPr>
              <w:instrText xml:space="preserve"> PAGEREF _Toc163222639 \h </w:instrText>
            </w:r>
            <w:r w:rsidR="00D04F17">
              <w:rPr>
                <w:noProof/>
                <w:webHidden/>
              </w:rPr>
            </w:r>
            <w:r w:rsidR="00D04F17">
              <w:rPr>
                <w:noProof/>
                <w:webHidden/>
              </w:rPr>
              <w:fldChar w:fldCharType="separate"/>
            </w:r>
            <w:r w:rsidR="00D04F17">
              <w:rPr>
                <w:noProof/>
                <w:webHidden/>
              </w:rPr>
              <w:t>10</w:t>
            </w:r>
            <w:r w:rsidR="00D04F17">
              <w:rPr>
                <w:noProof/>
                <w:webHidden/>
              </w:rPr>
              <w:fldChar w:fldCharType="end"/>
            </w:r>
          </w:hyperlink>
        </w:p>
        <w:p w14:paraId="3F003C01" w14:textId="158BE555"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40" w:history="1">
            <w:r w:rsidR="00D04F17" w:rsidRPr="003C21A3">
              <w:rPr>
                <w:rStyle w:val="Hyperkobling"/>
                <w:noProof/>
              </w:rPr>
              <w:t>5. Prosjektstrategi</w:t>
            </w:r>
            <w:r w:rsidR="00D04F17">
              <w:rPr>
                <w:noProof/>
                <w:webHidden/>
              </w:rPr>
              <w:tab/>
            </w:r>
            <w:r w:rsidR="00D04F17">
              <w:rPr>
                <w:noProof/>
                <w:webHidden/>
              </w:rPr>
              <w:fldChar w:fldCharType="begin"/>
            </w:r>
            <w:r w:rsidR="00D04F17">
              <w:rPr>
                <w:noProof/>
                <w:webHidden/>
              </w:rPr>
              <w:instrText xml:space="preserve"> PAGEREF _Toc163222640 \h </w:instrText>
            </w:r>
            <w:r w:rsidR="00D04F17">
              <w:rPr>
                <w:noProof/>
                <w:webHidden/>
              </w:rPr>
            </w:r>
            <w:r w:rsidR="00D04F17">
              <w:rPr>
                <w:noProof/>
                <w:webHidden/>
              </w:rPr>
              <w:fldChar w:fldCharType="separate"/>
            </w:r>
            <w:r w:rsidR="00D04F17">
              <w:rPr>
                <w:noProof/>
                <w:webHidden/>
              </w:rPr>
              <w:t>12</w:t>
            </w:r>
            <w:r w:rsidR="00D04F17">
              <w:rPr>
                <w:noProof/>
                <w:webHidden/>
              </w:rPr>
              <w:fldChar w:fldCharType="end"/>
            </w:r>
          </w:hyperlink>
        </w:p>
        <w:p w14:paraId="070AC084" w14:textId="14917919"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41" w:history="1">
            <w:r w:rsidR="00D04F17" w:rsidRPr="003C21A3">
              <w:rPr>
                <w:rStyle w:val="Hyperkobling"/>
                <w:noProof/>
              </w:rPr>
              <w:t>5.1. Gjennomføringsstrategi</w:t>
            </w:r>
            <w:r w:rsidR="00D04F17">
              <w:rPr>
                <w:noProof/>
                <w:webHidden/>
              </w:rPr>
              <w:tab/>
            </w:r>
            <w:r w:rsidR="00D04F17">
              <w:rPr>
                <w:noProof/>
                <w:webHidden/>
              </w:rPr>
              <w:fldChar w:fldCharType="begin"/>
            </w:r>
            <w:r w:rsidR="00D04F17">
              <w:rPr>
                <w:noProof/>
                <w:webHidden/>
              </w:rPr>
              <w:instrText xml:space="preserve"> PAGEREF _Toc163222641 \h </w:instrText>
            </w:r>
            <w:r w:rsidR="00D04F17">
              <w:rPr>
                <w:noProof/>
                <w:webHidden/>
              </w:rPr>
            </w:r>
            <w:r w:rsidR="00D04F17">
              <w:rPr>
                <w:noProof/>
                <w:webHidden/>
              </w:rPr>
              <w:fldChar w:fldCharType="separate"/>
            </w:r>
            <w:r w:rsidR="00D04F17">
              <w:rPr>
                <w:noProof/>
                <w:webHidden/>
              </w:rPr>
              <w:t>13</w:t>
            </w:r>
            <w:r w:rsidR="00D04F17">
              <w:rPr>
                <w:noProof/>
                <w:webHidden/>
              </w:rPr>
              <w:fldChar w:fldCharType="end"/>
            </w:r>
          </w:hyperlink>
        </w:p>
        <w:p w14:paraId="42884CBD" w14:textId="1154C9EF"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2" w:history="1">
            <w:r w:rsidR="00D04F17" w:rsidRPr="003C21A3">
              <w:rPr>
                <w:rStyle w:val="Hyperkobling"/>
                <w:noProof/>
              </w:rPr>
              <w:t>5.1.1. Usikkerhetsstyring</w:t>
            </w:r>
            <w:r w:rsidR="00D04F17">
              <w:rPr>
                <w:noProof/>
                <w:webHidden/>
              </w:rPr>
              <w:tab/>
            </w:r>
            <w:r w:rsidR="00D04F17">
              <w:rPr>
                <w:noProof/>
                <w:webHidden/>
              </w:rPr>
              <w:fldChar w:fldCharType="begin"/>
            </w:r>
            <w:r w:rsidR="00D04F17">
              <w:rPr>
                <w:noProof/>
                <w:webHidden/>
              </w:rPr>
              <w:instrText xml:space="preserve"> PAGEREF _Toc163222642 \h </w:instrText>
            </w:r>
            <w:r w:rsidR="00D04F17">
              <w:rPr>
                <w:noProof/>
                <w:webHidden/>
              </w:rPr>
            </w:r>
            <w:r w:rsidR="00D04F17">
              <w:rPr>
                <w:noProof/>
                <w:webHidden/>
              </w:rPr>
              <w:fldChar w:fldCharType="separate"/>
            </w:r>
            <w:r w:rsidR="00D04F17">
              <w:rPr>
                <w:noProof/>
                <w:webHidden/>
              </w:rPr>
              <w:t>13</w:t>
            </w:r>
            <w:r w:rsidR="00D04F17">
              <w:rPr>
                <w:noProof/>
                <w:webHidden/>
              </w:rPr>
              <w:fldChar w:fldCharType="end"/>
            </w:r>
          </w:hyperlink>
        </w:p>
        <w:p w14:paraId="01F4BEC3" w14:textId="34A9A445"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3" w:history="1">
            <w:r w:rsidR="00D04F17" w:rsidRPr="003C21A3">
              <w:rPr>
                <w:rStyle w:val="Hyperkobling"/>
                <w:noProof/>
              </w:rPr>
              <w:t>5.1.2. Endringsstyring</w:t>
            </w:r>
            <w:r w:rsidR="00D04F17">
              <w:rPr>
                <w:noProof/>
                <w:webHidden/>
              </w:rPr>
              <w:tab/>
            </w:r>
            <w:r w:rsidR="00D04F17">
              <w:rPr>
                <w:noProof/>
                <w:webHidden/>
              </w:rPr>
              <w:fldChar w:fldCharType="begin"/>
            </w:r>
            <w:r w:rsidR="00D04F17">
              <w:rPr>
                <w:noProof/>
                <w:webHidden/>
              </w:rPr>
              <w:instrText xml:space="preserve"> PAGEREF _Toc163222643 \h </w:instrText>
            </w:r>
            <w:r w:rsidR="00D04F17">
              <w:rPr>
                <w:noProof/>
                <w:webHidden/>
              </w:rPr>
            </w:r>
            <w:r w:rsidR="00D04F17">
              <w:rPr>
                <w:noProof/>
                <w:webHidden/>
              </w:rPr>
              <w:fldChar w:fldCharType="separate"/>
            </w:r>
            <w:r w:rsidR="00D04F17">
              <w:rPr>
                <w:noProof/>
                <w:webHidden/>
              </w:rPr>
              <w:t>14</w:t>
            </w:r>
            <w:r w:rsidR="00D04F17">
              <w:rPr>
                <w:noProof/>
                <w:webHidden/>
              </w:rPr>
              <w:fldChar w:fldCharType="end"/>
            </w:r>
          </w:hyperlink>
        </w:p>
        <w:p w14:paraId="2546F8FC" w14:textId="736F362B"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4" w:history="1">
            <w:r w:rsidR="00D04F17" w:rsidRPr="003C21A3">
              <w:rPr>
                <w:rStyle w:val="Hyperkobling"/>
                <w:noProof/>
              </w:rPr>
              <w:t>5.1.3. Håndtering av grensesnitt</w:t>
            </w:r>
            <w:r w:rsidR="00D04F17">
              <w:rPr>
                <w:noProof/>
                <w:webHidden/>
              </w:rPr>
              <w:tab/>
            </w:r>
            <w:r w:rsidR="00D04F17">
              <w:rPr>
                <w:noProof/>
                <w:webHidden/>
              </w:rPr>
              <w:fldChar w:fldCharType="begin"/>
            </w:r>
            <w:r w:rsidR="00D04F17">
              <w:rPr>
                <w:noProof/>
                <w:webHidden/>
              </w:rPr>
              <w:instrText xml:space="preserve"> PAGEREF _Toc163222644 \h </w:instrText>
            </w:r>
            <w:r w:rsidR="00D04F17">
              <w:rPr>
                <w:noProof/>
                <w:webHidden/>
              </w:rPr>
            </w:r>
            <w:r w:rsidR="00D04F17">
              <w:rPr>
                <w:noProof/>
                <w:webHidden/>
              </w:rPr>
              <w:fldChar w:fldCharType="separate"/>
            </w:r>
            <w:r w:rsidR="00D04F17">
              <w:rPr>
                <w:noProof/>
                <w:webHidden/>
              </w:rPr>
              <w:t>14</w:t>
            </w:r>
            <w:r w:rsidR="00D04F17">
              <w:rPr>
                <w:noProof/>
                <w:webHidden/>
              </w:rPr>
              <w:fldChar w:fldCharType="end"/>
            </w:r>
          </w:hyperlink>
        </w:p>
        <w:p w14:paraId="2ECAB397" w14:textId="71271672"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5" w:history="1">
            <w:r w:rsidR="00D04F17" w:rsidRPr="003C21A3">
              <w:rPr>
                <w:rStyle w:val="Hyperkobling"/>
                <w:noProof/>
              </w:rPr>
              <w:t>5.1.4. Grunnerverv og forundersøkelser</w:t>
            </w:r>
            <w:r w:rsidR="00D04F17">
              <w:rPr>
                <w:noProof/>
                <w:webHidden/>
              </w:rPr>
              <w:tab/>
            </w:r>
            <w:r w:rsidR="00D04F17">
              <w:rPr>
                <w:noProof/>
                <w:webHidden/>
              </w:rPr>
              <w:fldChar w:fldCharType="begin"/>
            </w:r>
            <w:r w:rsidR="00D04F17">
              <w:rPr>
                <w:noProof/>
                <w:webHidden/>
              </w:rPr>
              <w:instrText xml:space="preserve"> PAGEREF _Toc163222645 \h </w:instrText>
            </w:r>
            <w:r w:rsidR="00D04F17">
              <w:rPr>
                <w:noProof/>
                <w:webHidden/>
              </w:rPr>
            </w:r>
            <w:r w:rsidR="00D04F17">
              <w:rPr>
                <w:noProof/>
                <w:webHidden/>
              </w:rPr>
              <w:fldChar w:fldCharType="separate"/>
            </w:r>
            <w:r w:rsidR="00D04F17">
              <w:rPr>
                <w:noProof/>
                <w:webHidden/>
              </w:rPr>
              <w:t>15</w:t>
            </w:r>
            <w:r w:rsidR="00D04F17">
              <w:rPr>
                <w:noProof/>
                <w:webHidden/>
              </w:rPr>
              <w:fldChar w:fldCharType="end"/>
            </w:r>
          </w:hyperlink>
        </w:p>
        <w:p w14:paraId="315882BF" w14:textId="63165BA1"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6" w:history="1">
            <w:r w:rsidR="00D04F17" w:rsidRPr="003C21A3">
              <w:rPr>
                <w:rStyle w:val="Hyperkobling"/>
                <w:noProof/>
              </w:rPr>
              <w:t>5.1.5. Kommunikasjon</w:t>
            </w:r>
            <w:r w:rsidR="00D04F17">
              <w:rPr>
                <w:noProof/>
                <w:webHidden/>
              </w:rPr>
              <w:tab/>
            </w:r>
            <w:r w:rsidR="00D04F17">
              <w:rPr>
                <w:noProof/>
                <w:webHidden/>
              </w:rPr>
              <w:fldChar w:fldCharType="begin"/>
            </w:r>
            <w:r w:rsidR="00D04F17">
              <w:rPr>
                <w:noProof/>
                <w:webHidden/>
              </w:rPr>
              <w:instrText xml:space="preserve"> PAGEREF _Toc163222646 \h </w:instrText>
            </w:r>
            <w:r w:rsidR="00D04F17">
              <w:rPr>
                <w:noProof/>
                <w:webHidden/>
              </w:rPr>
            </w:r>
            <w:r w:rsidR="00D04F17">
              <w:rPr>
                <w:noProof/>
                <w:webHidden/>
              </w:rPr>
              <w:fldChar w:fldCharType="separate"/>
            </w:r>
            <w:r w:rsidR="00D04F17">
              <w:rPr>
                <w:noProof/>
                <w:webHidden/>
              </w:rPr>
              <w:t>16</w:t>
            </w:r>
            <w:r w:rsidR="00D04F17">
              <w:rPr>
                <w:noProof/>
                <w:webHidden/>
              </w:rPr>
              <w:fldChar w:fldCharType="end"/>
            </w:r>
          </w:hyperlink>
        </w:p>
        <w:p w14:paraId="2B9C9987" w14:textId="4895902B"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7" w:history="1">
            <w:r w:rsidR="00D04F17" w:rsidRPr="003C21A3">
              <w:rPr>
                <w:rStyle w:val="Hyperkobling"/>
                <w:noProof/>
              </w:rPr>
              <w:t>5.1.6. Sikkerhet og kvalitet</w:t>
            </w:r>
            <w:r w:rsidR="00D04F17">
              <w:rPr>
                <w:noProof/>
                <w:webHidden/>
              </w:rPr>
              <w:tab/>
            </w:r>
            <w:r w:rsidR="00D04F17">
              <w:rPr>
                <w:noProof/>
                <w:webHidden/>
              </w:rPr>
              <w:fldChar w:fldCharType="begin"/>
            </w:r>
            <w:r w:rsidR="00D04F17">
              <w:rPr>
                <w:noProof/>
                <w:webHidden/>
              </w:rPr>
              <w:instrText xml:space="preserve"> PAGEREF _Toc163222647 \h </w:instrText>
            </w:r>
            <w:r w:rsidR="00D04F17">
              <w:rPr>
                <w:noProof/>
                <w:webHidden/>
              </w:rPr>
            </w:r>
            <w:r w:rsidR="00D04F17">
              <w:rPr>
                <w:noProof/>
                <w:webHidden/>
              </w:rPr>
              <w:fldChar w:fldCharType="separate"/>
            </w:r>
            <w:r w:rsidR="00D04F17">
              <w:rPr>
                <w:noProof/>
                <w:webHidden/>
              </w:rPr>
              <w:t>17</w:t>
            </w:r>
            <w:r w:rsidR="00D04F17">
              <w:rPr>
                <w:noProof/>
                <w:webHidden/>
              </w:rPr>
              <w:fldChar w:fldCharType="end"/>
            </w:r>
          </w:hyperlink>
        </w:p>
        <w:p w14:paraId="31BA961A" w14:textId="4F612212"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8" w:history="1">
            <w:r w:rsidR="00D04F17" w:rsidRPr="003C21A3">
              <w:rPr>
                <w:rStyle w:val="Hyperkobling"/>
                <w:noProof/>
              </w:rPr>
              <w:t>5.1.7. RAMS</w:t>
            </w:r>
            <w:r w:rsidR="00D04F17">
              <w:rPr>
                <w:noProof/>
                <w:webHidden/>
              </w:rPr>
              <w:tab/>
            </w:r>
            <w:r w:rsidR="00D04F17">
              <w:rPr>
                <w:noProof/>
                <w:webHidden/>
              </w:rPr>
              <w:fldChar w:fldCharType="begin"/>
            </w:r>
            <w:r w:rsidR="00D04F17">
              <w:rPr>
                <w:noProof/>
                <w:webHidden/>
              </w:rPr>
              <w:instrText xml:space="preserve"> PAGEREF _Toc163222648 \h </w:instrText>
            </w:r>
            <w:r w:rsidR="00D04F17">
              <w:rPr>
                <w:noProof/>
                <w:webHidden/>
              </w:rPr>
            </w:r>
            <w:r w:rsidR="00D04F17">
              <w:rPr>
                <w:noProof/>
                <w:webHidden/>
              </w:rPr>
              <w:fldChar w:fldCharType="separate"/>
            </w:r>
            <w:r w:rsidR="00D04F17">
              <w:rPr>
                <w:noProof/>
                <w:webHidden/>
              </w:rPr>
              <w:t>20</w:t>
            </w:r>
            <w:r w:rsidR="00D04F17">
              <w:rPr>
                <w:noProof/>
                <w:webHidden/>
              </w:rPr>
              <w:fldChar w:fldCharType="end"/>
            </w:r>
          </w:hyperlink>
        </w:p>
        <w:p w14:paraId="5E1D36EA" w14:textId="7503F4B9"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49" w:history="1">
            <w:r w:rsidR="00D04F17" w:rsidRPr="003C21A3">
              <w:rPr>
                <w:rStyle w:val="Hyperkobling"/>
                <w:noProof/>
              </w:rPr>
              <w:t>5.1.8. Anleggsgjennomføring</w:t>
            </w:r>
            <w:r w:rsidR="00D04F17">
              <w:rPr>
                <w:noProof/>
                <w:webHidden/>
              </w:rPr>
              <w:tab/>
            </w:r>
            <w:r w:rsidR="00D04F17">
              <w:rPr>
                <w:noProof/>
                <w:webHidden/>
              </w:rPr>
              <w:fldChar w:fldCharType="begin"/>
            </w:r>
            <w:r w:rsidR="00D04F17">
              <w:rPr>
                <w:noProof/>
                <w:webHidden/>
              </w:rPr>
              <w:instrText xml:space="preserve"> PAGEREF _Toc163222649 \h </w:instrText>
            </w:r>
            <w:r w:rsidR="00D04F17">
              <w:rPr>
                <w:noProof/>
                <w:webHidden/>
              </w:rPr>
            </w:r>
            <w:r w:rsidR="00D04F17">
              <w:rPr>
                <w:noProof/>
                <w:webHidden/>
              </w:rPr>
              <w:fldChar w:fldCharType="separate"/>
            </w:r>
            <w:r w:rsidR="00D04F17">
              <w:rPr>
                <w:noProof/>
                <w:webHidden/>
              </w:rPr>
              <w:t>21</w:t>
            </w:r>
            <w:r w:rsidR="00D04F17">
              <w:rPr>
                <w:noProof/>
                <w:webHidden/>
              </w:rPr>
              <w:fldChar w:fldCharType="end"/>
            </w:r>
          </w:hyperlink>
        </w:p>
        <w:p w14:paraId="21D09630" w14:textId="4ECF0FB5" w:rsidR="00D04F17" w:rsidRDefault="008F4121">
          <w:pPr>
            <w:pStyle w:val="INNH3"/>
            <w:rPr>
              <w:rFonts w:asciiTheme="minorHAnsi" w:eastAsiaTheme="minorEastAsia" w:hAnsiTheme="minorHAnsi"/>
              <w:noProof/>
              <w:kern w:val="2"/>
              <w:sz w:val="22"/>
              <w:szCs w:val="22"/>
              <w:lang w:eastAsia="nb-NO"/>
              <w14:ligatures w14:val="standardContextual"/>
            </w:rPr>
          </w:pPr>
          <w:hyperlink w:anchor="_Toc163222650" w:history="1">
            <w:r w:rsidR="00D04F17" w:rsidRPr="003C21A3">
              <w:rPr>
                <w:rStyle w:val="Hyperkobling"/>
                <w:noProof/>
              </w:rPr>
              <w:t>5.1.9. Ferdigstillelse og overlevering</w:t>
            </w:r>
            <w:r w:rsidR="00D04F17">
              <w:rPr>
                <w:noProof/>
                <w:webHidden/>
              </w:rPr>
              <w:tab/>
            </w:r>
            <w:r w:rsidR="00D04F17">
              <w:rPr>
                <w:noProof/>
                <w:webHidden/>
              </w:rPr>
              <w:fldChar w:fldCharType="begin"/>
            </w:r>
            <w:r w:rsidR="00D04F17">
              <w:rPr>
                <w:noProof/>
                <w:webHidden/>
              </w:rPr>
              <w:instrText xml:space="preserve"> PAGEREF _Toc163222650 \h </w:instrText>
            </w:r>
            <w:r w:rsidR="00D04F17">
              <w:rPr>
                <w:noProof/>
                <w:webHidden/>
              </w:rPr>
            </w:r>
            <w:r w:rsidR="00D04F17">
              <w:rPr>
                <w:noProof/>
                <w:webHidden/>
              </w:rPr>
              <w:fldChar w:fldCharType="separate"/>
            </w:r>
            <w:r w:rsidR="00D04F17">
              <w:rPr>
                <w:noProof/>
                <w:webHidden/>
              </w:rPr>
              <w:t>22</w:t>
            </w:r>
            <w:r w:rsidR="00D04F17">
              <w:rPr>
                <w:noProof/>
                <w:webHidden/>
              </w:rPr>
              <w:fldChar w:fldCharType="end"/>
            </w:r>
          </w:hyperlink>
        </w:p>
        <w:p w14:paraId="5A1E677C" w14:textId="55682B20"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51" w:history="1">
            <w:r w:rsidR="00D04F17" w:rsidRPr="003C21A3">
              <w:rPr>
                <w:rStyle w:val="Hyperkobling"/>
                <w:noProof/>
              </w:rPr>
              <w:t>5.2. Kontraktsstrategi</w:t>
            </w:r>
            <w:r w:rsidR="00D04F17">
              <w:rPr>
                <w:noProof/>
                <w:webHidden/>
              </w:rPr>
              <w:tab/>
            </w:r>
            <w:r w:rsidR="00D04F17">
              <w:rPr>
                <w:noProof/>
                <w:webHidden/>
              </w:rPr>
              <w:fldChar w:fldCharType="begin"/>
            </w:r>
            <w:r w:rsidR="00D04F17">
              <w:rPr>
                <w:noProof/>
                <w:webHidden/>
              </w:rPr>
              <w:instrText xml:space="preserve"> PAGEREF _Toc163222651 \h </w:instrText>
            </w:r>
            <w:r w:rsidR="00D04F17">
              <w:rPr>
                <w:noProof/>
                <w:webHidden/>
              </w:rPr>
            </w:r>
            <w:r w:rsidR="00D04F17">
              <w:rPr>
                <w:noProof/>
                <w:webHidden/>
              </w:rPr>
              <w:fldChar w:fldCharType="separate"/>
            </w:r>
            <w:r w:rsidR="00D04F17">
              <w:rPr>
                <w:noProof/>
                <w:webHidden/>
              </w:rPr>
              <w:t>23</w:t>
            </w:r>
            <w:r w:rsidR="00D04F17">
              <w:rPr>
                <w:noProof/>
                <w:webHidden/>
              </w:rPr>
              <w:fldChar w:fldCharType="end"/>
            </w:r>
          </w:hyperlink>
        </w:p>
        <w:p w14:paraId="5B74D4CA" w14:textId="2760BACA"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52" w:history="1">
            <w:r w:rsidR="00D04F17" w:rsidRPr="003C21A3">
              <w:rPr>
                <w:rStyle w:val="Hyperkobling"/>
                <w:noProof/>
              </w:rPr>
              <w:t>6. Organisering inkl. ansvar og myndighet</w:t>
            </w:r>
            <w:r w:rsidR="00D04F17">
              <w:rPr>
                <w:noProof/>
                <w:webHidden/>
              </w:rPr>
              <w:tab/>
            </w:r>
            <w:r w:rsidR="00D04F17">
              <w:rPr>
                <w:noProof/>
                <w:webHidden/>
              </w:rPr>
              <w:fldChar w:fldCharType="begin"/>
            </w:r>
            <w:r w:rsidR="00D04F17">
              <w:rPr>
                <w:noProof/>
                <w:webHidden/>
              </w:rPr>
              <w:instrText xml:space="preserve"> PAGEREF _Toc163222652 \h </w:instrText>
            </w:r>
            <w:r w:rsidR="00D04F17">
              <w:rPr>
                <w:noProof/>
                <w:webHidden/>
              </w:rPr>
            </w:r>
            <w:r w:rsidR="00D04F17">
              <w:rPr>
                <w:noProof/>
                <w:webHidden/>
              </w:rPr>
              <w:fldChar w:fldCharType="separate"/>
            </w:r>
            <w:r w:rsidR="00D04F17">
              <w:rPr>
                <w:noProof/>
                <w:webHidden/>
              </w:rPr>
              <w:t>24</w:t>
            </w:r>
            <w:r w:rsidR="00D04F17">
              <w:rPr>
                <w:noProof/>
                <w:webHidden/>
              </w:rPr>
              <w:fldChar w:fldCharType="end"/>
            </w:r>
          </w:hyperlink>
        </w:p>
        <w:p w14:paraId="2C1433EF" w14:textId="2F4249FF"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53" w:history="1">
            <w:r w:rsidR="00D04F17" w:rsidRPr="003C21A3">
              <w:rPr>
                <w:rStyle w:val="Hyperkobling"/>
                <w:noProof/>
              </w:rPr>
              <w:t>6.1. Ansvar og myndighet i prosjektet</w:t>
            </w:r>
            <w:r w:rsidR="00D04F17">
              <w:rPr>
                <w:noProof/>
                <w:webHidden/>
              </w:rPr>
              <w:tab/>
            </w:r>
            <w:r w:rsidR="00D04F17">
              <w:rPr>
                <w:noProof/>
                <w:webHidden/>
              </w:rPr>
              <w:fldChar w:fldCharType="begin"/>
            </w:r>
            <w:r w:rsidR="00D04F17">
              <w:rPr>
                <w:noProof/>
                <w:webHidden/>
              </w:rPr>
              <w:instrText xml:space="preserve"> PAGEREF _Toc163222653 \h </w:instrText>
            </w:r>
            <w:r w:rsidR="00D04F17">
              <w:rPr>
                <w:noProof/>
                <w:webHidden/>
              </w:rPr>
            </w:r>
            <w:r w:rsidR="00D04F17">
              <w:rPr>
                <w:noProof/>
                <w:webHidden/>
              </w:rPr>
              <w:fldChar w:fldCharType="separate"/>
            </w:r>
            <w:r w:rsidR="00D04F17">
              <w:rPr>
                <w:noProof/>
                <w:webHidden/>
              </w:rPr>
              <w:t>24</w:t>
            </w:r>
            <w:r w:rsidR="00D04F17">
              <w:rPr>
                <w:noProof/>
                <w:webHidden/>
              </w:rPr>
              <w:fldChar w:fldCharType="end"/>
            </w:r>
          </w:hyperlink>
        </w:p>
        <w:p w14:paraId="1E19168B" w14:textId="5DB06462"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54" w:history="1">
            <w:r w:rsidR="00D04F17" w:rsidRPr="003C21A3">
              <w:rPr>
                <w:rStyle w:val="Hyperkobling"/>
                <w:noProof/>
              </w:rPr>
              <w:t>6.2. Ressurser og kompetanse</w:t>
            </w:r>
            <w:r w:rsidR="00D04F17">
              <w:rPr>
                <w:noProof/>
                <w:webHidden/>
              </w:rPr>
              <w:tab/>
            </w:r>
            <w:r w:rsidR="00D04F17">
              <w:rPr>
                <w:noProof/>
                <w:webHidden/>
              </w:rPr>
              <w:fldChar w:fldCharType="begin"/>
            </w:r>
            <w:r w:rsidR="00D04F17">
              <w:rPr>
                <w:noProof/>
                <w:webHidden/>
              </w:rPr>
              <w:instrText xml:space="preserve"> PAGEREF _Toc163222654 \h </w:instrText>
            </w:r>
            <w:r w:rsidR="00D04F17">
              <w:rPr>
                <w:noProof/>
                <w:webHidden/>
              </w:rPr>
            </w:r>
            <w:r w:rsidR="00D04F17">
              <w:rPr>
                <w:noProof/>
                <w:webHidden/>
              </w:rPr>
              <w:fldChar w:fldCharType="separate"/>
            </w:r>
            <w:r w:rsidR="00D04F17">
              <w:rPr>
                <w:noProof/>
                <w:webHidden/>
              </w:rPr>
              <w:t>26</w:t>
            </w:r>
            <w:r w:rsidR="00D04F17">
              <w:rPr>
                <w:noProof/>
                <w:webHidden/>
              </w:rPr>
              <w:fldChar w:fldCharType="end"/>
            </w:r>
          </w:hyperlink>
        </w:p>
        <w:p w14:paraId="4382873F" w14:textId="1A6CC625"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55" w:history="1">
            <w:r w:rsidR="00D04F17" w:rsidRPr="003C21A3">
              <w:rPr>
                <w:rStyle w:val="Hyperkobling"/>
                <w:noProof/>
              </w:rPr>
              <w:t>7. Styringsmål, kostnadsbudsjett og fremdrift</w:t>
            </w:r>
            <w:r w:rsidR="00D04F17">
              <w:rPr>
                <w:noProof/>
                <w:webHidden/>
              </w:rPr>
              <w:tab/>
            </w:r>
            <w:r w:rsidR="00D04F17">
              <w:rPr>
                <w:noProof/>
                <w:webHidden/>
              </w:rPr>
              <w:fldChar w:fldCharType="begin"/>
            </w:r>
            <w:r w:rsidR="00D04F17">
              <w:rPr>
                <w:noProof/>
                <w:webHidden/>
              </w:rPr>
              <w:instrText xml:space="preserve"> PAGEREF _Toc163222655 \h </w:instrText>
            </w:r>
            <w:r w:rsidR="00D04F17">
              <w:rPr>
                <w:noProof/>
                <w:webHidden/>
              </w:rPr>
            </w:r>
            <w:r w:rsidR="00D04F17">
              <w:rPr>
                <w:noProof/>
                <w:webHidden/>
              </w:rPr>
              <w:fldChar w:fldCharType="separate"/>
            </w:r>
            <w:r w:rsidR="00D04F17">
              <w:rPr>
                <w:noProof/>
                <w:webHidden/>
              </w:rPr>
              <w:t>29</w:t>
            </w:r>
            <w:r w:rsidR="00D04F17">
              <w:rPr>
                <w:noProof/>
                <w:webHidden/>
              </w:rPr>
              <w:fldChar w:fldCharType="end"/>
            </w:r>
          </w:hyperlink>
        </w:p>
        <w:p w14:paraId="018B50EF" w14:textId="4C11A416"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56" w:history="1">
            <w:r w:rsidR="00D04F17" w:rsidRPr="003C21A3">
              <w:rPr>
                <w:rStyle w:val="Hyperkobling"/>
                <w:noProof/>
              </w:rPr>
              <w:t>7.1. Kostnadsbudsjett – periodisert</w:t>
            </w:r>
            <w:r w:rsidR="00D04F17">
              <w:rPr>
                <w:noProof/>
                <w:webHidden/>
              </w:rPr>
              <w:tab/>
            </w:r>
            <w:r w:rsidR="00D04F17">
              <w:rPr>
                <w:noProof/>
                <w:webHidden/>
              </w:rPr>
              <w:fldChar w:fldCharType="begin"/>
            </w:r>
            <w:r w:rsidR="00D04F17">
              <w:rPr>
                <w:noProof/>
                <w:webHidden/>
              </w:rPr>
              <w:instrText xml:space="preserve"> PAGEREF _Toc163222656 \h </w:instrText>
            </w:r>
            <w:r w:rsidR="00D04F17">
              <w:rPr>
                <w:noProof/>
                <w:webHidden/>
              </w:rPr>
            </w:r>
            <w:r w:rsidR="00D04F17">
              <w:rPr>
                <w:noProof/>
                <w:webHidden/>
              </w:rPr>
              <w:fldChar w:fldCharType="separate"/>
            </w:r>
            <w:r w:rsidR="00D04F17">
              <w:rPr>
                <w:noProof/>
                <w:webHidden/>
              </w:rPr>
              <w:t>29</w:t>
            </w:r>
            <w:r w:rsidR="00D04F17">
              <w:rPr>
                <w:noProof/>
                <w:webHidden/>
              </w:rPr>
              <w:fldChar w:fldCharType="end"/>
            </w:r>
          </w:hyperlink>
        </w:p>
        <w:p w14:paraId="58AC9A85" w14:textId="68934D64" w:rsidR="00D04F17" w:rsidRDefault="008F4121">
          <w:pPr>
            <w:pStyle w:val="INNH2"/>
            <w:rPr>
              <w:rFonts w:asciiTheme="minorHAnsi" w:eastAsiaTheme="minorEastAsia" w:hAnsiTheme="minorHAnsi"/>
              <w:noProof/>
              <w:kern w:val="2"/>
              <w:sz w:val="22"/>
              <w:szCs w:val="22"/>
              <w:lang w:eastAsia="nb-NO"/>
              <w14:ligatures w14:val="standardContextual"/>
            </w:rPr>
          </w:pPr>
          <w:hyperlink w:anchor="_Toc163222657" w:history="1">
            <w:r w:rsidR="00D04F17" w:rsidRPr="003C21A3">
              <w:rPr>
                <w:rStyle w:val="Hyperkobling"/>
                <w:noProof/>
              </w:rPr>
              <w:t>7.2. Fremdriftsplan</w:t>
            </w:r>
            <w:r w:rsidR="00D04F17">
              <w:rPr>
                <w:noProof/>
                <w:webHidden/>
              </w:rPr>
              <w:tab/>
            </w:r>
            <w:r w:rsidR="00D04F17">
              <w:rPr>
                <w:noProof/>
                <w:webHidden/>
              </w:rPr>
              <w:fldChar w:fldCharType="begin"/>
            </w:r>
            <w:r w:rsidR="00D04F17">
              <w:rPr>
                <w:noProof/>
                <w:webHidden/>
              </w:rPr>
              <w:instrText xml:space="preserve"> PAGEREF _Toc163222657 \h </w:instrText>
            </w:r>
            <w:r w:rsidR="00D04F17">
              <w:rPr>
                <w:noProof/>
                <w:webHidden/>
              </w:rPr>
            </w:r>
            <w:r w:rsidR="00D04F17">
              <w:rPr>
                <w:noProof/>
                <w:webHidden/>
              </w:rPr>
              <w:fldChar w:fldCharType="separate"/>
            </w:r>
            <w:r w:rsidR="00D04F17">
              <w:rPr>
                <w:noProof/>
                <w:webHidden/>
              </w:rPr>
              <w:t>29</w:t>
            </w:r>
            <w:r w:rsidR="00D04F17">
              <w:rPr>
                <w:noProof/>
                <w:webHidden/>
              </w:rPr>
              <w:fldChar w:fldCharType="end"/>
            </w:r>
          </w:hyperlink>
        </w:p>
        <w:p w14:paraId="70B0B4E9" w14:textId="7C20FE0A"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58" w:history="1">
            <w:r w:rsidR="00D04F17" w:rsidRPr="003C21A3">
              <w:rPr>
                <w:rStyle w:val="Hyperkobling"/>
                <w:noProof/>
              </w:rPr>
              <w:t>8. Referanser</w:t>
            </w:r>
            <w:r w:rsidR="00D04F17">
              <w:rPr>
                <w:noProof/>
                <w:webHidden/>
              </w:rPr>
              <w:tab/>
            </w:r>
            <w:r w:rsidR="00D04F17">
              <w:rPr>
                <w:noProof/>
                <w:webHidden/>
              </w:rPr>
              <w:fldChar w:fldCharType="begin"/>
            </w:r>
            <w:r w:rsidR="00D04F17">
              <w:rPr>
                <w:noProof/>
                <w:webHidden/>
              </w:rPr>
              <w:instrText xml:space="preserve"> PAGEREF _Toc163222658 \h </w:instrText>
            </w:r>
            <w:r w:rsidR="00D04F17">
              <w:rPr>
                <w:noProof/>
                <w:webHidden/>
              </w:rPr>
            </w:r>
            <w:r w:rsidR="00D04F17">
              <w:rPr>
                <w:noProof/>
                <w:webHidden/>
              </w:rPr>
              <w:fldChar w:fldCharType="separate"/>
            </w:r>
            <w:r w:rsidR="00D04F17">
              <w:rPr>
                <w:noProof/>
                <w:webHidden/>
              </w:rPr>
              <w:t>30</w:t>
            </w:r>
            <w:r w:rsidR="00D04F17">
              <w:rPr>
                <w:noProof/>
                <w:webHidden/>
              </w:rPr>
              <w:fldChar w:fldCharType="end"/>
            </w:r>
          </w:hyperlink>
        </w:p>
        <w:p w14:paraId="461936B8" w14:textId="234A1080"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59" w:history="1">
            <w:r w:rsidR="00D04F17" w:rsidRPr="003C21A3">
              <w:rPr>
                <w:rStyle w:val="Hyperkobling"/>
                <w:noProof/>
              </w:rPr>
              <w:t>9. Vedlegg</w:t>
            </w:r>
            <w:r w:rsidR="00D04F17">
              <w:rPr>
                <w:noProof/>
                <w:webHidden/>
              </w:rPr>
              <w:tab/>
            </w:r>
            <w:r w:rsidR="00D04F17">
              <w:rPr>
                <w:noProof/>
                <w:webHidden/>
              </w:rPr>
              <w:fldChar w:fldCharType="begin"/>
            </w:r>
            <w:r w:rsidR="00D04F17">
              <w:rPr>
                <w:noProof/>
                <w:webHidden/>
              </w:rPr>
              <w:instrText xml:space="preserve"> PAGEREF _Toc163222659 \h </w:instrText>
            </w:r>
            <w:r w:rsidR="00D04F17">
              <w:rPr>
                <w:noProof/>
                <w:webHidden/>
              </w:rPr>
            </w:r>
            <w:r w:rsidR="00D04F17">
              <w:rPr>
                <w:noProof/>
                <w:webHidden/>
              </w:rPr>
              <w:fldChar w:fldCharType="separate"/>
            </w:r>
            <w:r w:rsidR="00D04F17">
              <w:rPr>
                <w:noProof/>
                <w:webHidden/>
              </w:rPr>
              <w:t>30</w:t>
            </w:r>
            <w:r w:rsidR="00D04F17">
              <w:rPr>
                <w:noProof/>
                <w:webHidden/>
              </w:rPr>
              <w:fldChar w:fldCharType="end"/>
            </w:r>
          </w:hyperlink>
        </w:p>
        <w:p w14:paraId="50551639" w14:textId="04BE3B77" w:rsidR="00D04F17" w:rsidRDefault="008F4121">
          <w:pPr>
            <w:pStyle w:val="INNH1"/>
            <w:rPr>
              <w:rFonts w:asciiTheme="minorHAnsi" w:eastAsiaTheme="minorEastAsia" w:hAnsiTheme="minorHAnsi"/>
              <w:b w:val="0"/>
              <w:noProof/>
              <w:kern w:val="2"/>
              <w:sz w:val="22"/>
              <w:szCs w:val="22"/>
              <w:lang w:eastAsia="nb-NO"/>
              <w14:ligatures w14:val="standardContextual"/>
            </w:rPr>
          </w:pPr>
          <w:hyperlink w:anchor="_Toc163222660" w:history="1">
            <w:r w:rsidR="00D04F17" w:rsidRPr="003C21A3">
              <w:rPr>
                <w:rStyle w:val="Hyperkobling"/>
                <w:noProof/>
              </w:rPr>
              <w:t>10. Revisjonsoversikt</w:t>
            </w:r>
            <w:r w:rsidR="00D04F17">
              <w:rPr>
                <w:noProof/>
                <w:webHidden/>
              </w:rPr>
              <w:tab/>
            </w:r>
            <w:r w:rsidR="00D04F17">
              <w:rPr>
                <w:noProof/>
                <w:webHidden/>
              </w:rPr>
              <w:fldChar w:fldCharType="begin"/>
            </w:r>
            <w:r w:rsidR="00D04F17">
              <w:rPr>
                <w:noProof/>
                <w:webHidden/>
              </w:rPr>
              <w:instrText xml:space="preserve"> PAGEREF _Toc163222660 \h </w:instrText>
            </w:r>
            <w:r w:rsidR="00D04F17">
              <w:rPr>
                <w:noProof/>
                <w:webHidden/>
              </w:rPr>
            </w:r>
            <w:r w:rsidR="00D04F17">
              <w:rPr>
                <w:noProof/>
                <w:webHidden/>
              </w:rPr>
              <w:fldChar w:fldCharType="separate"/>
            </w:r>
            <w:r w:rsidR="00D04F17">
              <w:rPr>
                <w:noProof/>
                <w:webHidden/>
              </w:rPr>
              <w:t>30</w:t>
            </w:r>
            <w:r w:rsidR="00D04F17">
              <w:rPr>
                <w:noProof/>
                <w:webHidden/>
              </w:rPr>
              <w:fldChar w:fldCharType="end"/>
            </w:r>
          </w:hyperlink>
        </w:p>
        <w:p w14:paraId="142CFFE7" w14:textId="6B425954" w:rsidR="003B57CF" w:rsidRDefault="003B57CF">
          <w:r>
            <w:rPr>
              <w:b/>
              <w:bCs/>
            </w:rPr>
            <w:fldChar w:fldCharType="end"/>
          </w:r>
        </w:p>
      </w:sdtContent>
    </w:sdt>
    <w:p w14:paraId="1D621045" w14:textId="77777777" w:rsidR="003B57CF" w:rsidRDefault="003B57CF" w:rsidP="008E4615">
      <w:pPr>
        <w:pStyle w:val="STY3Brdtekst"/>
        <w:rPr>
          <w:rFonts w:eastAsia="Times New Roman" w:cs="Times New Roman"/>
          <w:color w:val="000000" w:themeColor="text1"/>
        </w:rPr>
      </w:pPr>
      <w:r>
        <w:br w:type="page"/>
      </w:r>
    </w:p>
    <w:p w14:paraId="5616E841" w14:textId="77777777" w:rsidR="00437A33" w:rsidRDefault="00437A33" w:rsidP="00744442">
      <w:pPr>
        <w:pStyle w:val="STY3Overskrift1"/>
      </w:pPr>
      <w:bookmarkStart w:id="2" w:name="_Toc163222628"/>
      <w:r>
        <w:lastRenderedPageBreak/>
        <w:t>Innledning</w:t>
      </w:r>
      <w:bookmarkEnd w:id="2"/>
      <w:bookmarkEnd w:id="1"/>
    </w:p>
    <w:p w14:paraId="70EE9402" w14:textId="2CD96753" w:rsidR="006959B6" w:rsidRDefault="00136C80" w:rsidP="006959B6">
      <w:pPr>
        <w:pStyle w:val="STY3Brdtekst"/>
      </w:pPr>
      <w:r w:rsidRPr="009E5134">
        <w:rPr>
          <w:rFonts w:eastAsia="Times New Roman" w:cs="Times New Roman"/>
          <w:noProof/>
          <w:szCs w:val="22"/>
        </w:rPr>
        <mc:AlternateContent>
          <mc:Choice Requires="wps">
            <w:drawing>
              <wp:inline distT="0" distB="0" distL="0" distR="0" wp14:anchorId="2B5DB452" wp14:editId="77C15825">
                <wp:extent cx="5759450" cy="2975263"/>
                <wp:effectExtent l="57150" t="38100" r="69850" b="92075"/>
                <wp:docPr id="9" name="Rektangel: avrundede hjørner 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2975263"/>
                        </a:xfrm>
                        <a:prstGeom prst="roundRect">
                          <a:avLst>
                            <a:gd name="adj" fmla="val 8045"/>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242E393A" w14:textId="4E09B6DF" w:rsidR="00136C80" w:rsidRDefault="00755CEF" w:rsidP="00AF33C6">
                            <w:pPr>
                              <w:pStyle w:val="STY3Brdtekst"/>
                            </w:pPr>
                            <w:r>
                              <w:t>Denne m</w:t>
                            </w:r>
                            <w:r w:rsidR="00136C80">
                              <w:t>al</w:t>
                            </w:r>
                            <w:r>
                              <w:t>en</w:t>
                            </w:r>
                            <w:r w:rsidR="00136C80">
                              <w:t xml:space="preserve"> for </w:t>
                            </w:r>
                            <w:r w:rsidR="00136C80" w:rsidRPr="00530669">
                              <w:t>Prosjekt</w:t>
                            </w:r>
                            <w:r w:rsidR="00136C80">
                              <w:t>ets styringsdokument (PSD)</w:t>
                            </w:r>
                            <w:r w:rsidR="00136C80" w:rsidRPr="00621979">
                              <w:t xml:space="preserve"> gjelder for </w:t>
                            </w:r>
                            <w:r w:rsidR="001600AC">
                              <w:t>prosjekter som følger Teleprosessen</w:t>
                            </w:r>
                            <w:r w:rsidR="00136C80">
                              <w:t xml:space="preserve"> i</w:t>
                            </w:r>
                            <w:r w:rsidR="00136C80" w:rsidRPr="00621979">
                              <w:t xml:space="preserve"> Bane NOR.</w:t>
                            </w:r>
                          </w:p>
                          <w:p w14:paraId="1C56295C" w14:textId="6319F215" w:rsidR="00136C80" w:rsidRDefault="00136C80" w:rsidP="00AF33C6">
                            <w:pPr>
                              <w:pStyle w:val="STY3Brdtekst"/>
                            </w:pPr>
                            <w:r>
                              <w:t xml:space="preserve">PSD skal opprettes </w:t>
                            </w:r>
                            <w:r w:rsidR="00BE4FEF">
                              <w:t xml:space="preserve">og godkjennes </w:t>
                            </w:r>
                            <w:r>
                              <w:t>før B</w:t>
                            </w:r>
                            <w:r w:rsidR="005F4A07">
                              <w:t>1</w:t>
                            </w:r>
                            <w:r w:rsidR="00BE4FEF">
                              <w:t>.</w:t>
                            </w:r>
                            <w:r>
                              <w:t xml:space="preserve"> Det er prosjekteier som godkjenner </w:t>
                            </w:r>
                            <w:r w:rsidR="00A7713E">
                              <w:t>PSD</w:t>
                            </w:r>
                            <w:r>
                              <w:t>.</w:t>
                            </w:r>
                          </w:p>
                          <w:p w14:paraId="71B09250" w14:textId="6F7EA4A8" w:rsidR="002019D2" w:rsidRDefault="002019D2" w:rsidP="00AF33C6">
                            <w:pPr>
                              <w:pStyle w:val="STY3Brdtekst"/>
                            </w:pPr>
                            <w:r>
                              <w:t xml:space="preserve">Dokumentet utvikles underveis i prosjektfasene, så første versjon vil ikke være en fullstendig beskrivelse for alle etterfølgende faser. </w:t>
                            </w:r>
                          </w:p>
                          <w:p w14:paraId="307D663F" w14:textId="4FC6C231" w:rsidR="00136C80" w:rsidRDefault="00136C80" w:rsidP="00AF33C6">
                            <w:pPr>
                              <w:pStyle w:val="STY3Brdtekst"/>
                            </w:pPr>
                            <w:r>
                              <w:t>PSD</w:t>
                            </w:r>
                            <w:r w:rsidRPr="00530669">
                              <w:t xml:space="preserve"> </w:t>
                            </w:r>
                            <w:r>
                              <w:t>skal</w:t>
                            </w:r>
                            <w:r w:rsidRPr="00530669">
                              <w:t xml:space="preserve"> inneholde prosjektets strategier, aktiviteter og prosesser for hvordan prosjekt</w:t>
                            </w:r>
                            <w:r>
                              <w:t>bestillingen</w:t>
                            </w:r>
                            <w:r w:rsidRPr="00530669">
                              <w:t xml:space="preserve"> skal realiseres. </w:t>
                            </w:r>
                            <w:r>
                              <w:t>Dokumentet skal svare ut Bane NOR sine krav til planlegging og gjennomføring av</w:t>
                            </w:r>
                            <w:r w:rsidR="008210C0">
                              <w:t xml:space="preserve"> EKOM </w:t>
                            </w:r>
                            <w:r>
                              <w:t>prosjekter</w:t>
                            </w:r>
                            <w:r w:rsidR="009C3C34">
                              <w:t>, samt</w:t>
                            </w:r>
                            <w:r>
                              <w:t xml:space="preserve"> dokumentere planlagte kostnader og fremdrift for prosjektet.</w:t>
                            </w:r>
                          </w:p>
                          <w:p w14:paraId="7E1B361D" w14:textId="77777777" w:rsidR="00136C80" w:rsidRDefault="00136C80" w:rsidP="00AF33C6">
                            <w:pPr>
                              <w:pStyle w:val="STY3Brdtekst"/>
                            </w:pPr>
                            <w:r w:rsidRPr="008403A9">
                              <w:t>Grå bokser er veiledningstekst. Disse slettes når man har fylt ut kapitlet og skal ikke være med når man arkiverer dokumentet. De slettes ved å markere boksen og slette de</w:t>
                            </w:r>
                            <w:r>
                              <w:t>m</w:t>
                            </w:r>
                            <w:r w:rsidRPr="008403A9">
                              <w:t>.</w:t>
                            </w:r>
                          </w:p>
                          <w:p w14:paraId="74F800DA" w14:textId="77777777" w:rsidR="00136C80" w:rsidRDefault="00136C80" w:rsidP="00AF33C6">
                            <w:pPr>
                              <w:pStyle w:val="STY3Brdtekst"/>
                            </w:pPr>
                            <w:r w:rsidRPr="00676E17">
                              <w:rPr>
                                <w:i/>
                                <w:iCs/>
                                <w:color w:val="FF0000"/>
                              </w:rPr>
                              <w:t>Eksempelteksten</w:t>
                            </w:r>
                            <w:r w:rsidRPr="00C52456">
                              <w:rPr>
                                <w:i/>
                                <w:color w:val="FF0000"/>
                              </w:rPr>
                              <w:t xml:space="preserve"> (i rødt)</w:t>
                            </w:r>
                            <w:r>
                              <w:t xml:space="preserve"> er en veiledning som det er meningen man skal redigere/tilpasse. Prosjektet må selv vurdere om den passer inn i det aktuelle prosjektet.</w:t>
                            </w:r>
                          </w:p>
                          <w:p w14:paraId="44F255B2" w14:textId="793AC4D4" w:rsidR="00E70A34" w:rsidRPr="00315536" w:rsidRDefault="00315536" w:rsidP="00136C80">
                            <w:pPr>
                              <w:pStyle w:val="STY3Brdtekst"/>
                              <w:rPr>
                                <w:sz w:val="16"/>
                                <w:szCs w:val="16"/>
                              </w:rPr>
                            </w:pPr>
                            <w:r w:rsidRPr="00525226">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2B5DB452" id="Rektangel: avrundede hjørner 9" o:spid="_x0000_s1026" style="width:453.5pt;height:234.25pt;visibility:visible;mso-wrap-style:square;mso-left-percent:-10001;mso-top-percent:-10001;mso-position-horizontal:absolute;mso-position-horizontal-relative:char;mso-position-vertical:absolute;mso-position-vertical-relative:line;mso-left-percent:-10001;mso-top-percent:-10001;v-text-anchor:middle" arcsize="527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vO1ERAMAAJAHAAAOAAAAZHJzL2Uyb0RvYy54bWysVd9P2zAQfp+0/8Hy+0jTNpRWtKgCMU3q&#10;BqJMPF9tp8nm2J7tNmV//c52WgrjZbA8RPbd+Xzfdz98frFrJNkK62qtpjQ/6VEiFNO8Vusp/X5/&#10;/emMEudBcZBaiSl9FI5ezD5+OG/NRPR1pSUXlqAT5SatmdLKezPJMscq0YA70UYoVJbaNuBxa9cZ&#10;t9Ci90Zm/V7vNGu15cZqJpxD6VVS0ln0X5aC+ZuydMITOaUYm49/G/+r8M9m5zBZWzBVzbow4A1R&#10;NFArvPTg6go8kI2t/3LV1Mxqp0t/wnST6bKsmYgYEE3ee4FmWYEREQuS48yBJvf/3LJv26W5tSF0&#10;Zxaa/XTISNYaNzlowsZ1NrvSNsEWAye7yOLjgUWx84ShsBgV42GBZDPU9cejon86CDxnMNkfN9b5&#10;z0I3JCym1OqN4neYq0ghbBfORy45UdBg0QD/QUnZSMzMFiQ56w2LzmFni673Lrsk8OtaSmK1f6h9&#10;FXnE6kwZcnv3jhiNVPai2D26S2kJ+p9SrC+u23sERIkE51GBZvGLtr5WPlkWQZiKyIH/qnkSD5Jt&#10;Ap08R/xrF8PrLh6E0++4fDB6x+V5CjHE8zboeYw+9s8z6AdKMCkvoKNkvWdf1opAGBL5KfZxAEIc&#10;Ayl4yFMiDtsypjHEKBVpp3Rc9AusK8BBUUrA7LDG4AGn1pSAXOMEYt4mRrWsD4f/BaCrgIuUxfHr&#10;CPPeXv4coTu+MpTjFbgqeeK46kBJFeCIOJq6QtQbL+yy4i1ZyY29A0Q0TIzwOrRH5IcSXmMVFlGD&#10;ZD0v7a6M7Hp1KOJIapKDNBV0lXkWqO4KM5nHyjzEEHdH4cVZkNo/DAK/W+3wdFiuNH+8tSGQ0EPE&#10;GXZdI+oFNswtWOxVFOLL4G/wV0qN6dPdipJK29+vyYM9DjfUUtLiVMbc/tqAFdiHXxT26jgfDtGt&#10;j5thMeoHJo41q2ON2jSXGvs5j9HFZbD3cr8srW4e8AGZh1tRBYrh3amKus2lD72P40dbJubzuMbR&#10;bcAv1NKw/VQJ+b7fPYA13UzzOD2+6f0Eh0mcVIn3J9tQCkrPN16XtQ/KJ167DY79mJHuiQrvyvE+&#10;Wj09pLM/AAAA//8DAFBLAwQUAAYACAAAACEAwtjUetsAAAAFAQAADwAAAGRycy9kb3ducmV2Lnht&#10;bEyPwU7DMBBE70j9B2sr9UYdUghtiFNVkTiAeqHlA9x4iSPidRq7afh7Fi5wWWk0q5k3xXZynRhx&#10;CK0nBXfLBARS7U1LjYL34/PtGkSImozuPKGCLwywLWc3hc6Nv9IbjofYCA6hkGsFNsY+lzLUFp0O&#10;S98jsffhB6cjy6GRZtBXDnedTJMkk063xA1W91hZrD8PF8cl5/2mqqqXph93q2z/ekyjPadKLebT&#10;7glExCn+PcMPPqNDyUwnfyETRKeAh8Tfy94meWR5UnCfrR9AloX8T19+AwAA//8DAFBLAQItABQA&#10;BgAIAAAAIQC2gziS/gAAAOEBAAATAAAAAAAAAAAAAAAAAAAAAABbQ29udGVudF9UeXBlc10ueG1s&#10;UEsBAi0AFAAGAAgAAAAhADj9If/WAAAAlAEAAAsAAAAAAAAAAAAAAAAALwEAAF9yZWxzLy5yZWxz&#10;UEsBAi0AFAAGAAgAAAAhAAm87UREAwAAkAcAAA4AAAAAAAAAAAAAAAAALgIAAGRycy9lMm9Eb2Mu&#10;eG1sUEsBAi0AFAAGAAgAAAAhAMLY1HrbAAAABQEAAA8AAAAAAAAAAAAAAAAAngUAAGRycy9kb3du&#10;cmV2LnhtbFBLBQYAAAAABAAEAPMAAACmBgAAAAA=&#10;" fillcolor="#bcbcbc">
                <v:fill color2="#ededed" rotate="t" angle="180" colors="0 #bcbcbc;22938f #d0d0d0;1 #ededed" focus="100%" type="gradient"/>
                <v:stroke dashstyle="dash"/>
                <v:shadow on="t" color="black" opacity="24903f" origin=",.5" offset="0,.55556mm"/>
                <v:path arrowok="t"/>
                <v:textbox>
                  <w:txbxContent>
                    <w:p w14:paraId="242E393A" w14:textId="4E09B6DF" w:rsidR="00136C80" w:rsidRDefault="00755CEF" w:rsidP="00AF33C6">
                      <w:pPr>
                        <w:pStyle w:val="STY3Brdtekst"/>
                      </w:pPr>
                      <w:r>
                        <w:t>Denne m</w:t>
                      </w:r>
                      <w:r w:rsidR="00136C80">
                        <w:t>al</w:t>
                      </w:r>
                      <w:r>
                        <w:t>en</w:t>
                      </w:r>
                      <w:r w:rsidR="00136C80">
                        <w:t xml:space="preserve"> for </w:t>
                      </w:r>
                      <w:r w:rsidR="00136C80" w:rsidRPr="00530669">
                        <w:t>Prosjekt</w:t>
                      </w:r>
                      <w:r w:rsidR="00136C80">
                        <w:t>ets styringsdokument (PSD)</w:t>
                      </w:r>
                      <w:r w:rsidR="00136C80" w:rsidRPr="00621979">
                        <w:t xml:space="preserve"> gjelder for </w:t>
                      </w:r>
                      <w:r w:rsidR="001600AC">
                        <w:t>prosjekter som følger Teleprosessen</w:t>
                      </w:r>
                      <w:r w:rsidR="00136C80">
                        <w:t xml:space="preserve"> i</w:t>
                      </w:r>
                      <w:r w:rsidR="00136C80" w:rsidRPr="00621979">
                        <w:t xml:space="preserve"> Bane NOR.</w:t>
                      </w:r>
                    </w:p>
                    <w:p w14:paraId="1C56295C" w14:textId="6319F215" w:rsidR="00136C80" w:rsidRDefault="00136C80" w:rsidP="00AF33C6">
                      <w:pPr>
                        <w:pStyle w:val="STY3Brdtekst"/>
                      </w:pPr>
                      <w:r>
                        <w:t xml:space="preserve">PSD skal opprettes </w:t>
                      </w:r>
                      <w:r w:rsidR="00BE4FEF">
                        <w:t xml:space="preserve">og godkjennes </w:t>
                      </w:r>
                      <w:r>
                        <w:t>før B</w:t>
                      </w:r>
                      <w:r w:rsidR="005F4A07">
                        <w:t>1</w:t>
                      </w:r>
                      <w:r w:rsidR="00BE4FEF">
                        <w:t>.</w:t>
                      </w:r>
                      <w:r>
                        <w:t xml:space="preserve"> Det er prosjekteier som godkjenner </w:t>
                      </w:r>
                      <w:r w:rsidR="00A7713E">
                        <w:t>PSD</w:t>
                      </w:r>
                      <w:r>
                        <w:t>.</w:t>
                      </w:r>
                    </w:p>
                    <w:p w14:paraId="71B09250" w14:textId="6F7EA4A8" w:rsidR="002019D2" w:rsidRDefault="002019D2" w:rsidP="00AF33C6">
                      <w:pPr>
                        <w:pStyle w:val="STY3Brdtekst"/>
                      </w:pPr>
                      <w:r>
                        <w:t xml:space="preserve">Dokumentet utvikles underveis i prosjektfasene, så første versjon vil ikke være en fullstendig beskrivelse for alle etterfølgende faser. </w:t>
                      </w:r>
                    </w:p>
                    <w:p w14:paraId="307D663F" w14:textId="4FC6C231" w:rsidR="00136C80" w:rsidRDefault="00136C80" w:rsidP="00AF33C6">
                      <w:pPr>
                        <w:pStyle w:val="STY3Brdtekst"/>
                      </w:pPr>
                      <w:r>
                        <w:t>PSD</w:t>
                      </w:r>
                      <w:r w:rsidRPr="00530669">
                        <w:t xml:space="preserve"> </w:t>
                      </w:r>
                      <w:r>
                        <w:t>skal</w:t>
                      </w:r>
                      <w:r w:rsidRPr="00530669">
                        <w:t xml:space="preserve"> inneholde prosjektets strategier, aktiviteter og prosesser for hvordan prosjekt</w:t>
                      </w:r>
                      <w:r>
                        <w:t>bestillingen</w:t>
                      </w:r>
                      <w:r w:rsidRPr="00530669">
                        <w:t xml:space="preserve"> skal realiseres. </w:t>
                      </w:r>
                      <w:r>
                        <w:t>Dokumentet skal svare ut Bane NOR sine krav til planlegging og gjennomføring av</w:t>
                      </w:r>
                      <w:r w:rsidR="008210C0">
                        <w:t xml:space="preserve"> EKOM </w:t>
                      </w:r>
                      <w:r>
                        <w:t>prosjekter</w:t>
                      </w:r>
                      <w:r w:rsidR="009C3C34">
                        <w:t>, samt</w:t>
                      </w:r>
                      <w:r>
                        <w:t xml:space="preserve"> dokumentere planlagte kostnader og fremdrift for prosjektet.</w:t>
                      </w:r>
                    </w:p>
                    <w:p w14:paraId="7E1B361D" w14:textId="77777777" w:rsidR="00136C80" w:rsidRDefault="00136C80" w:rsidP="00AF33C6">
                      <w:pPr>
                        <w:pStyle w:val="STY3Brdtekst"/>
                      </w:pPr>
                      <w:r w:rsidRPr="008403A9">
                        <w:t>Grå bokser er veiledningstekst. Disse slettes når man har fylt ut kapitlet og skal ikke være med når man arkiverer dokumentet. De slettes ved å markere boksen og slette de</w:t>
                      </w:r>
                      <w:r>
                        <w:t>m</w:t>
                      </w:r>
                      <w:r w:rsidRPr="008403A9">
                        <w:t>.</w:t>
                      </w:r>
                    </w:p>
                    <w:p w14:paraId="74F800DA" w14:textId="77777777" w:rsidR="00136C80" w:rsidRDefault="00136C80" w:rsidP="00AF33C6">
                      <w:pPr>
                        <w:pStyle w:val="STY3Brdtekst"/>
                      </w:pPr>
                      <w:r w:rsidRPr="00676E17">
                        <w:rPr>
                          <w:i/>
                          <w:iCs/>
                          <w:color w:val="FF0000"/>
                        </w:rPr>
                        <w:t>Eksempelteksten</w:t>
                      </w:r>
                      <w:r w:rsidRPr="00C52456">
                        <w:rPr>
                          <w:i/>
                          <w:color w:val="FF0000"/>
                        </w:rPr>
                        <w:t xml:space="preserve"> (i rødt)</w:t>
                      </w:r>
                      <w:r>
                        <w:t xml:space="preserve"> er en veiledning som det er meningen man skal redigere/tilpasse. Prosjektet må selv vurdere om den passer inn i det aktuelle prosjektet.</w:t>
                      </w:r>
                    </w:p>
                    <w:p w14:paraId="44F255B2" w14:textId="793AC4D4" w:rsidR="00E70A34" w:rsidRPr="00315536" w:rsidRDefault="00315536" w:rsidP="00136C80">
                      <w:pPr>
                        <w:pStyle w:val="STY3Brdtekst"/>
                        <w:rPr>
                          <w:sz w:val="16"/>
                          <w:szCs w:val="16"/>
                        </w:rPr>
                      </w:pPr>
                      <w:r w:rsidRPr="00525226">
                        <w:rPr>
                          <w:color w:val="FF0000"/>
                          <w:sz w:val="16"/>
                          <w:szCs w:val="16"/>
                        </w:rPr>
                        <w:t>Denne kommentarboksen er kun en veiledning, den skal slettes før ferdigstillelse av første versjon av dokumentet</w:t>
                      </w:r>
                    </w:p>
                  </w:txbxContent>
                </v:textbox>
                <w10:anchorlock/>
              </v:roundrect>
            </w:pict>
          </mc:Fallback>
        </mc:AlternateContent>
      </w:r>
    </w:p>
    <w:p w14:paraId="1F3EAC8C" w14:textId="63EBE71D" w:rsidR="00801C98" w:rsidRDefault="00801C98" w:rsidP="00801C98">
      <w:pPr>
        <w:pStyle w:val="STY3Brdtekst"/>
      </w:pPr>
      <w:r>
        <w:t xml:space="preserve">Denne malen for </w:t>
      </w:r>
      <w:r w:rsidRPr="00530669">
        <w:t>Prosjekt</w:t>
      </w:r>
      <w:r>
        <w:t xml:space="preserve">ets </w:t>
      </w:r>
      <w:r w:rsidR="5B787C0B">
        <w:t>s</w:t>
      </w:r>
      <w:r>
        <w:t>tyringsdokument (PSD)</w:t>
      </w:r>
      <w:r w:rsidRPr="00621979">
        <w:t xml:space="preserve"> gjelder for </w:t>
      </w:r>
      <w:r>
        <w:t>prosjekter som følger Teleprosessen i</w:t>
      </w:r>
      <w:r w:rsidRPr="00621979">
        <w:t xml:space="preserve"> Bane NOR.</w:t>
      </w:r>
    </w:p>
    <w:p w14:paraId="705E4C4A" w14:textId="3AA916F0" w:rsidR="00DD7124" w:rsidRPr="006959B6" w:rsidRDefault="00801C98" w:rsidP="00A7713E">
      <w:pPr>
        <w:pStyle w:val="STY3Brdtekst"/>
      </w:pPr>
      <w:r>
        <w:t xml:space="preserve">PSD skal opprettes og godkjennes før B1. Det er prosjekteier som godkjenner </w:t>
      </w:r>
      <w:r w:rsidR="00A7713E">
        <w:t>PSD.</w:t>
      </w:r>
    </w:p>
    <w:p w14:paraId="47D8E080" w14:textId="77777777" w:rsidR="00437A33" w:rsidRDefault="00437A33" w:rsidP="00744442">
      <w:pPr>
        <w:pStyle w:val="STY3Overskrift11"/>
      </w:pPr>
      <w:bookmarkStart w:id="3" w:name="_Toc478049057"/>
      <w:bookmarkStart w:id="4" w:name="_Toc163222629"/>
      <w:r>
        <w:t>Hensikt</w:t>
      </w:r>
      <w:bookmarkEnd w:id="3"/>
      <w:bookmarkEnd w:id="4"/>
    </w:p>
    <w:p w14:paraId="6A1BDEB5" w14:textId="4E8E4703" w:rsidR="00B05332" w:rsidRPr="00B05332" w:rsidRDefault="00B05332" w:rsidP="00A7713E">
      <w:pPr>
        <w:pStyle w:val="STY3Brdtekst"/>
      </w:pPr>
      <w:r w:rsidRPr="009E5134">
        <w:rPr>
          <w:rFonts w:eastAsia="Times New Roman" w:cs="Times New Roman"/>
          <w:noProof/>
          <w:szCs w:val="22"/>
        </w:rPr>
        <mc:AlternateContent>
          <mc:Choice Requires="wps">
            <w:drawing>
              <wp:inline distT="0" distB="0" distL="0" distR="0" wp14:anchorId="43472F75" wp14:editId="7EF395E0">
                <wp:extent cx="5760000" cy="1818749"/>
                <wp:effectExtent l="57150" t="38100" r="69850" b="86360"/>
                <wp:docPr id="11" name="Rektangel: avrundede hjørner 1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1818749"/>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3F8DA067" w14:textId="0AD59F57" w:rsidR="00B05332" w:rsidRDefault="00B05332" w:rsidP="00B05332">
                            <w:pPr>
                              <w:pStyle w:val="STY3Brdtekst"/>
                            </w:pPr>
                            <w:r>
                              <w:t>PSD</w:t>
                            </w:r>
                            <w:r w:rsidR="00A815F6">
                              <w:t>-</w:t>
                            </w:r>
                            <w:r>
                              <w:t>en er prosjektets «prosjekthåndbok</w:t>
                            </w:r>
                            <w:r w:rsidR="00D63C44">
                              <w:t>»</w:t>
                            </w:r>
                            <w:r>
                              <w:t xml:space="preserve">, og det utarbeides én PSD som utvikles/modnes/oppdateres med nye fokusområder ettersom fasene forløper. </w:t>
                            </w:r>
                          </w:p>
                          <w:p w14:paraId="374F7805" w14:textId="77777777" w:rsidR="00B05332" w:rsidRDefault="00B05332" w:rsidP="00B05332">
                            <w:pPr>
                              <w:pStyle w:val="STY3Brdtekst"/>
                            </w:pPr>
                            <w:r>
                              <w:t>Oppgi hvilken fase PSD er utarbeidet for.</w:t>
                            </w:r>
                          </w:p>
                          <w:p w14:paraId="7EBC212B" w14:textId="77777777" w:rsidR="00B05332" w:rsidRDefault="00B05332" w:rsidP="00B05332">
                            <w:pPr>
                              <w:pStyle w:val="STY3Brdtekst"/>
                            </w:pPr>
                            <w:r>
                              <w:t xml:space="preserve">PSD dokumentet skal holdes oppdatert til enhver tid og skal minimum revideres en gang i året. </w:t>
                            </w:r>
                          </w:p>
                          <w:p w14:paraId="5D71DAC4" w14:textId="286E56CB" w:rsidR="007D4DF3" w:rsidRDefault="007D4DF3" w:rsidP="00B05332">
                            <w:pPr>
                              <w:pStyle w:val="STY3Brdtekst"/>
                            </w:pPr>
                            <w:r w:rsidRPr="0074791A">
                              <w:rPr>
                                <w:u w:val="single"/>
                              </w:rPr>
                              <w:t>Forslag</w:t>
                            </w:r>
                            <w:r>
                              <w:t xml:space="preserve"> til beskrivelse for et typisk teleprosjekt er vist nedenfor. </w:t>
                            </w:r>
                            <w:r w:rsidRPr="0074791A">
                              <w:rPr>
                                <w:color w:val="FF0000"/>
                              </w:rPr>
                              <w:t xml:space="preserve">RØD tekst </w:t>
                            </w:r>
                            <w:r>
                              <w:t xml:space="preserve">må erstattes med prosjektspesifikk tekst. </w:t>
                            </w:r>
                            <w:r w:rsidRPr="00AE1C06">
                              <w:rPr>
                                <w:u w:val="single"/>
                              </w:rPr>
                              <w:t>Sort tekst kan stå dersom det passer til prosjektet,</w:t>
                            </w:r>
                            <w:r>
                              <w:t xml:space="preserve"> det som ikke passer strykes og må evt. erstattes med ny tekst.</w:t>
                            </w:r>
                          </w:p>
                          <w:p w14:paraId="3762EAE7" w14:textId="57E76CD7" w:rsidR="00B05332" w:rsidRPr="00525226" w:rsidRDefault="00B05332" w:rsidP="007D4DF3">
                            <w:pPr>
                              <w:pStyle w:val="STY3Brdtekst"/>
                              <w:rPr>
                                <w:sz w:val="16"/>
                                <w:szCs w:val="16"/>
                              </w:rPr>
                            </w:pPr>
                            <w:r w:rsidRPr="00525226">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43472F75" id="Rektangel: avrundede hjørner 11" o:spid="_x0000_s1027" style="width:453.55pt;height:143.2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keTbRgMAAJgHAAAOAAAAZHJzL2Uyb0RvYy54bWysVUtv2zAMvg/YfxB0Xx2nebRB0yJo0WFA&#10;thZth54ZSY61yZImKXW6Xz9KstP0cVk3HwyJpCjyI/np5GzbKPIgnJdGz2l5MKBEaGa41Os5/X53&#10;+emIEh9Ac1BGizl9FJ6enX78cNLamRia2iguHEEn2s9aO6d1CHZWFJ7VogF/YKzQqKyMayDg1q0L&#10;7qBF740qhoPBpGiN49YZJrxH6UVW0tPkv6oEC1dV5UUgak4xtpD+Lv1X8V+cnsBs7cDWknVhwDui&#10;aEBqvHTn6gICkI2Tr1w1kjnjTRUOmGkKU1WSiZQDZlMOXmRzW4MVKRcEx9sdTP7/uWXfHm7ttYuh&#10;e7s07KdHRIrW+tlOEze+s9lWrom2GDjZJhQfdyiKbSAMhePpZIAfJQx15VF5NB0dR5wLmPXHrfPh&#10;szANiYs5dWaj+Q3WKkEID0sfEpacaGiwaYD/oKRqFFbmARQph9PJpPPYGaPv3mdXBX4plSLOhHsZ&#10;6gQkBpNL5Hv/nliDWA6S2D/6c+UIXjCn2GDctHeYESUKfEAFmqUv2QapQ7Ycp1RTF3kIXw3P4sNs&#10;m7POnhMAa5/C6y4+jKf/4fLDaTz/zsvLHGKM532plyn617fvIMGivEgdJesefSU1gcgS5QQHOSZC&#10;PAMleKxTBg7nMpUxxqg0aef0eDwcY2MBMkWlAKvDGosHvF5TAmqNFMSCy4gaJXeH/yZBXwMXuYrH&#10;b2dYDnr58wz9/pWxHS/A19kTx1WXlNIxHZG4qWtEswnC3da8JSu1cTeAGY0yIlzG+Uj4UMIlduE4&#10;aRCs563dtZFbr3ZNnEDNclC2hq4zjyLUXWNm89SZuxjSbi+8RAZ5/iMThO1qS2RfpChZGf547WI8&#10;cZSIt+xSYvJLnJtrcDizKMQXIlzhr1IGq2i6FSW1cb/fkkd7JDnUUtIiO2OJf23ACRzHLxpH9rgc&#10;jdBtSJvReDqMgOxrVvsavWnODY51maJLy2gfVL+snGnu8SFZxFtRBZrh3bmZus15iBSANGQcE4tF&#10;WiOFWwhLfWtZTy6x7Hfbe3C247aAJPLN9EwOs0RYGf4n29gR2iw2wVQyROUTrt0G6T8Vpnuq4vuy&#10;v09WTw/q6R8AAAD//wMAUEsDBBQABgAIAAAAIQBFS39b3gAAAAUBAAAPAAAAZHJzL2Rvd25yZXYu&#10;eG1sTI9BS8NAEIXvgv9hGcGL2N0WaWvMphSh6qEgjS1eN9kxiWZnQ3bbxn/f0Ut7GXi8x3vfpIvB&#10;teKAfWg8aRiPFAik0tuGKg3bj9X9HESIhqxpPaGGXwywyK6vUpNYf6QNHvJYCS6hkBgNdYxdImUo&#10;a3QmjHyHxN6X752JLPtK2t4cudy1cqLUVDrTEC/UpsPnGsuffO80bGZvcl0sVy9VHu8+v993r1Y1&#10;pPXtzbB8AhFxiOcw/OEzOmTMVPg92SBaDfxI/L/sParZGEShYTKfPoDMUnlJn50AAAD//wMAUEsB&#10;Ai0AFAAGAAgAAAAhALaDOJL+AAAA4QEAABMAAAAAAAAAAAAAAAAAAAAAAFtDb250ZW50X1R5cGVz&#10;XS54bWxQSwECLQAUAAYACAAAACEAOP0h/9YAAACUAQAACwAAAAAAAAAAAAAAAAAvAQAAX3JlbHMv&#10;LnJlbHNQSwECLQAUAAYACAAAACEA6JHk20YDAACYBwAADgAAAAAAAAAAAAAAAAAuAgAAZHJzL2Uy&#10;b0RvYy54bWxQSwECLQAUAAYACAAAACEARUt/W94AAAAFAQAADwAAAAAAAAAAAAAAAACg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3F8DA067" w14:textId="0AD59F57" w:rsidR="00B05332" w:rsidRDefault="00B05332" w:rsidP="00B05332">
                      <w:pPr>
                        <w:pStyle w:val="STY3Brdtekst"/>
                      </w:pPr>
                      <w:r>
                        <w:t>PSD</w:t>
                      </w:r>
                      <w:r w:rsidR="00A815F6">
                        <w:t>-</w:t>
                      </w:r>
                      <w:r>
                        <w:t>en er prosjektets «prosjekthåndbok</w:t>
                      </w:r>
                      <w:r w:rsidR="00D63C44">
                        <w:t>»</w:t>
                      </w:r>
                      <w:r>
                        <w:t xml:space="preserve">, og det utarbeides én PSD som utvikles/modnes/oppdateres med nye fokusområder ettersom fasene forløper. </w:t>
                      </w:r>
                    </w:p>
                    <w:p w14:paraId="374F7805" w14:textId="77777777" w:rsidR="00B05332" w:rsidRDefault="00B05332" w:rsidP="00B05332">
                      <w:pPr>
                        <w:pStyle w:val="STY3Brdtekst"/>
                      </w:pPr>
                      <w:r>
                        <w:t>Oppgi hvilken fase PSD er utarbeidet for.</w:t>
                      </w:r>
                    </w:p>
                    <w:p w14:paraId="7EBC212B" w14:textId="77777777" w:rsidR="00B05332" w:rsidRDefault="00B05332" w:rsidP="00B05332">
                      <w:pPr>
                        <w:pStyle w:val="STY3Brdtekst"/>
                      </w:pPr>
                      <w:r>
                        <w:t xml:space="preserve">PSD dokumentet skal holdes oppdatert til enhver tid og skal minimum revideres en gang i året. </w:t>
                      </w:r>
                    </w:p>
                    <w:p w14:paraId="5D71DAC4" w14:textId="286E56CB" w:rsidR="007D4DF3" w:rsidRDefault="007D4DF3" w:rsidP="00B05332">
                      <w:pPr>
                        <w:pStyle w:val="STY3Brdtekst"/>
                      </w:pPr>
                      <w:r w:rsidRPr="0074791A">
                        <w:rPr>
                          <w:u w:val="single"/>
                        </w:rPr>
                        <w:t>Forslag</w:t>
                      </w:r>
                      <w:r>
                        <w:t xml:space="preserve"> til beskrivelse for et typisk teleprosjekt er vist nedenfor. </w:t>
                      </w:r>
                      <w:r w:rsidRPr="0074791A">
                        <w:rPr>
                          <w:color w:val="FF0000"/>
                        </w:rPr>
                        <w:t xml:space="preserve">RØD tekst </w:t>
                      </w:r>
                      <w:r>
                        <w:t xml:space="preserve">må erstattes med prosjektspesifikk tekst. </w:t>
                      </w:r>
                      <w:r w:rsidRPr="00AE1C06">
                        <w:rPr>
                          <w:u w:val="single"/>
                        </w:rPr>
                        <w:t>Sort tekst kan stå dersom det passer til prosjektet,</w:t>
                      </w:r>
                      <w:r>
                        <w:t xml:space="preserve"> det som ikke passer strykes og må evt. erstattes med ny tekst.</w:t>
                      </w:r>
                    </w:p>
                    <w:p w14:paraId="3762EAE7" w14:textId="57E76CD7" w:rsidR="00B05332" w:rsidRPr="00525226" w:rsidRDefault="00B05332" w:rsidP="007D4DF3">
                      <w:pPr>
                        <w:pStyle w:val="STY3Brdtekst"/>
                        <w:rPr>
                          <w:sz w:val="16"/>
                          <w:szCs w:val="16"/>
                        </w:rPr>
                      </w:pPr>
                      <w:r w:rsidRPr="00525226">
                        <w:rPr>
                          <w:color w:val="FF0000"/>
                          <w:sz w:val="16"/>
                          <w:szCs w:val="16"/>
                        </w:rPr>
                        <w:t>Denne kommentarboksen er kun en veiledning, den skal slettes før ferdigstillelse av første versjon av dokumentet</w:t>
                      </w:r>
                    </w:p>
                  </w:txbxContent>
                </v:textbox>
                <w10:anchorlock/>
              </v:roundrect>
            </w:pict>
          </mc:Fallback>
        </mc:AlternateContent>
      </w:r>
    </w:p>
    <w:p w14:paraId="5F7A6D6B" w14:textId="35999B26" w:rsidR="00437A33" w:rsidRDefault="00437A33" w:rsidP="00744442">
      <w:pPr>
        <w:pStyle w:val="STY3Brdtekst"/>
      </w:pPr>
      <w:r>
        <w:t xml:space="preserve">Dette dokumentet er det styrende dokumentet for gjennomføringen av prosjektet </w:t>
      </w:r>
      <w:r w:rsidRPr="0074791A">
        <w:t>«</w:t>
      </w:r>
      <w:r w:rsidRPr="0074791A">
        <w:rPr>
          <w:color w:val="FF0000"/>
        </w:rPr>
        <w:t>Prosjektnavn teleprosjekt</w:t>
      </w:r>
      <w:r>
        <w:t>»</w:t>
      </w:r>
      <w:r w:rsidR="008C6201">
        <w:t xml:space="preserve">, for </w:t>
      </w:r>
      <w:r w:rsidR="008C6201" w:rsidRPr="008C6201">
        <w:rPr>
          <w:color w:val="FF0000"/>
        </w:rPr>
        <w:t>«fase</w:t>
      </w:r>
      <w:r w:rsidRPr="008C6201">
        <w:rPr>
          <w:color w:val="FF0000"/>
        </w:rPr>
        <w:t>»</w:t>
      </w:r>
      <w:r>
        <w:t>.</w:t>
      </w:r>
    </w:p>
    <w:p w14:paraId="50406595" w14:textId="77777777" w:rsidR="001646CF" w:rsidRDefault="001646CF" w:rsidP="001646CF">
      <w:pPr>
        <w:pStyle w:val="STY3Brdtekst"/>
      </w:pPr>
      <w:r>
        <w:t>Prosjektets styringsdokument er prosjektets beskrivelse av hvordan prosjektbestillingen skal realiseres og møte kravene i påfølgende beslutningspunkt og danne felles grunnlag for ledelse, styring, arbeidsmåter og oppfølging av prosjektet.</w:t>
      </w:r>
    </w:p>
    <w:p w14:paraId="6F962F90" w14:textId="32AB8551" w:rsidR="00437A33" w:rsidRDefault="00737C1E" w:rsidP="00744442">
      <w:pPr>
        <w:pStyle w:val="STY3Brdtekst"/>
      </w:pPr>
      <w:r>
        <w:t>PSD</w:t>
      </w:r>
      <w:r w:rsidR="00437A33">
        <w:t xml:space="preserve"> beskriver prosjektets overordnede målsetting</w:t>
      </w:r>
      <w:r w:rsidR="00062562">
        <w:t>,</w:t>
      </w:r>
      <w:r w:rsidR="00437A33">
        <w:t xml:space="preserve"> samt organisering og fordeling av ansvar innad i organisasjonen. </w:t>
      </w:r>
    </w:p>
    <w:p w14:paraId="6FABAC28" w14:textId="43CE9EB2" w:rsidR="00437A33" w:rsidRDefault="00437A33" w:rsidP="00744442">
      <w:pPr>
        <w:pStyle w:val="STY3Brdtekst"/>
      </w:pPr>
      <w:r>
        <w:t xml:space="preserve">Prosjektleder er ansvarlig for utarbeidelse, oppdatering og distribusjon av </w:t>
      </w:r>
      <w:r w:rsidR="00737C1E">
        <w:t>PSD</w:t>
      </w:r>
      <w:r>
        <w:t xml:space="preserve">. Det er prosjektets ansvar å oppdatere og tilpasse planene underveis i prosjektgjennomføringen. Dokumentet skal oppdateres hvert år og ved større endringer i prosjektet eller i tildelte budsjetter. </w:t>
      </w:r>
    </w:p>
    <w:p w14:paraId="27F87CAF" w14:textId="1D67D768" w:rsidR="00437A33" w:rsidRDefault="00437A33" w:rsidP="00744442">
      <w:pPr>
        <w:pStyle w:val="STY3Brdtekst"/>
      </w:pPr>
      <w:r>
        <w:lastRenderedPageBreak/>
        <w:t xml:space="preserve">Alle godkjente versjoner av </w:t>
      </w:r>
      <w:r w:rsidR="00737C1E">
        <w:t>PSD</w:t>
      </w:r>
      <w:r>
        <w:t xml:space="preserve"> skal løpende arkiveres i ProArc. Arbeidsversjonen av dokumentet </w:t>
      </w:r>
      <w:r w:rsidR="00062562">
        <w:t xml:space="preserve">kan </w:t>
      </w:r>
      <w:r>
        <w:t xml:space="preserve">ligge i prosjektets </w:t>
      </w:r>
      <w:r w:rsidR="00737C1E">
        <w:t xml:space="preserve">gruppeområde på SharePoint / </w:t>
      </w:r>
      <w:proofErr w:type="spellStart"/>
      <w:r w:rsidR="00737C1E">
        <w:t>Teamskanal</w:t>
      </w:r>
      <w:proofErr w:type="spellEnd"/>
      <w:r>
        <w:t xml:space="preserve">. </w:t>
      </w:r>
    </w:p>
    <w:p w14:paraId="7AE5106F" w14:textId="77777777" w:rsidR="00437A33" w:rsidRDefault="00437A33" w:rsidP="00744442">
      <w:pPr>
        <w:pStyle w:val="STY3Overskrift11"/>
      </w:pPr>
      <w:bookmarkStart w:id="5" w:name="_Toc478049058"/>
      <w:bookmarkStart w:id="6" w:name="_Toc163222630"/>
      <w:r>
        <w:t>Forkortelser og definisjoner</w:t>
      </w:r>
      <w:bookmarkEnd w:id="5"/>
      <w:bookmarkEnd w:id="6"/>
    </w:p>
    <w:p w14:paraId="40B46CFB" w14:textId="77777777" w:rsidR="00744442" w:rsidRDefault="001725C9" w:rsidP="00744442">
      <w:pPr>
        <w:pStyle w:val="STY3Brdtekst"/>
      </w:pPr>
      <w:r w:rsidRPr="001733EC">
        <w:rPr>
          <w:noProof/>
          <w:lang w:eastAsia="nb-NO"/>
        </w:rPr>
        <mc:AlternateContent>
          <mc:Choice Requires="wps">
            <w:drawing>
              <wp:inline distT="0" distB="0" distL="0" distR="0" wp14:anchorId="6DA679DB" wp14:editId="644277EE">
                <wp:extent cx="5657850" cy="319177"/>
                <wp:effectExtent l="0" t="0" r="19050" b="24130"/>
                <wp:docPr id="27" name="Rektangel 27"/>
                <wp:cNvGraphicFramePr/>
                <a:graphic xmlns:a="http://schemas.openxmlformats.org/drawingml/2006/main">
                  <a:graphicData uri="http://schemas.microsoft.com/office/word/2010/wordprocessingShape">
                    <wps:wsp>
                      <wps:cNvSpPr/>
                      <wps:spPr>
                        <a:xfrm>
                          <a:off x="0" y="0"/>
                          <a:ext cx="5657850" cy="319177"/>
                        </a:xfrm>
                        <a:prstGeom prst="rect">
                          <a:avLst/>
                        </a:prstGeom>
                        <a:solidFill>
                          <a:schemeClr val="bg1">
                            <a:lumMod val="75000"/>
                          </a:schemeClr>
                        </a:solidFill>
                        <a:ln>
                          <a:prstDash val="dash"/>
                        </a:ln>
                      </wps:spPr>
                      <wps:style>
                        <a:lnRef idx="1">
                          <a:schemeClr val="dk1"/>
                        </a:lnRef>
                        <a:fillRef idx="2">
                          <a:schemeClr val="dk1"/>
                        </a:fillRef>
                        <a:effectRef idx="1">
                          <a:schemeClr val="dk1"/>
                        </a:effectRef>
                        <a:fontRef idx="minor">
                          <a:schemeClr val="dk1"/>
                        </a:fontRef>
                      </wps:style>
                      <wps:txbx>
                        <w:txbxContent>
                          <w:p w14:paraId="6646148C" w14:textId="77777777" w:rsidR="001725C9" w:rsidRDefault="001725C9" w:rsidP="001725C9">
                            <w:pPr>
                              <w:pStyle w:val="STY3Brdtekst"/>
                            </w:pPr>
                            <w:r>
                              <w:t>Noen forslag er vist nedenfor. Legg til forkortelser og definisjoner som brukes i prosjektet.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6DA679DB" id="Rektangel 27" o:spid="_x0000_s1028" style="width:445.5pt;height:25.1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rfUJgAIAAHIFAAAOAAAAZHJzL2Uyb0RvYy54bWysVN1P2zAQf5+0/8Hy+0jTUQoVKaqKmCYx&#10;QIOJZ9exG2uOz7PdJt1fz9lJ045tQpr2ktz5fvf9cXnV1ppshfMKTEHzkxElwnAolVkX9NvTzYdz&#10;SnxgpmQajCjoTnh6NX//7rKxMzGGCnQpHEEjxs8aW9AqBDvLMs8rUTN/AlYYFEpwNQvIunVWOtag&#10;9Vpn49HoLGvAldYBF97j63UnpPNkX0rBw72UXgSiC4qxhfR16buK32x+yWZrx2yleB8G+4coaqYM&#10;Oh1MXbPAyMap30zVijvwIMMJhzoDKRUXKQfMJh+9yuaxYlakXLA43g5l8v/PLL/bPtoHh2VorJ95&#10;JGMWrXR1/GN8pE3F2g3FEm0gHB8nZ5Pp+QRrylH2Mb/Ip9NYzeygbZ0PnwTUJBIFddiMVCO2vfWh&#10;g+4h0ZkHrcobpXVi4gCIpXZky7B1q3WeVPWm/gJl9zadjEapgegyzUuEpwB+saRNtBcdXTNfdaol&#10;Un2wUZwdck9U2GkRlbT5KiRRJWbbuR/c9Ga+54MVREYVifEPSuMU81+VemxUE2lUB8U3vA3o5BFM&#10;GBRrZcC94bXD77Puco1ph3bVYrIFHcek4ssKyt2DIw66tfGW3yis4y3z4YE53BPsPu5+uMeP1NAU&#10;FHqKkgrczz+9RzyOL0opaXDvCup/bJgTlOjPBgf7Ij89jYuamNPJdIyMO5asjiVmUy8B5yPHK2N5&#10;IiM+6D0pHdTPeCIW0SuKmOHou6A8uD2zDN09wCPDxWKRYLicloVb82j5vvdxgp7aZ+ZsP88BN+EO&#10;9jvKZq/GusPGDhlYbAJIlWb+UNe+A7jYaWj7IxQvxzGfUIdTOX8BAAD//wMAUEsDBBQABgAIAAAA&#10;IQD0qev22gAAAAQBAAAPAAAAZHJzL2Rvd25yZXYueG1sTI/NTsMwEITvSLyDtUjcqN3wV0KcKq3E&#10;jQspgqsbb5NAvI5itzU8PUsvcBlpNKuZb4tlcoM44BR6TxrmMwUCqfG2p1bD6+bpagEiREPWDJ5Q&#10;wxcGWJbnZ4XJrT/SCx7q2AouoZAbDV2MYy5laDp0Jsz8iMTZzk/ORLZTK+1kjlzuBpkpdSed6YkX&#10;OjPiusPms947Dc/3uw8l31Kqb7Lv1fp9VVWbrNX68iJVjyAipvh3DL/4jA4lM239nmwQgwZ+JJ6U&#10;s8XDnO1Ww626BlkW8j98+QMAAP//AwBQSwECLQAUAAYACAAAACEAtoM4kv4AAADhAQAAEwAAAAAA&#10;AAAAAAAAAAAAAAAAW0NvbnRlbnRfVHlwZXNdLnhtbFBLAQItABQABgAIAAAAIQA4/SH/1gAAAJQB&#10;AAALAAAAAAAAAAAAAAAAAC8BAABfcmVscy8ucmVsc1BLAQItABQABgAIAAAAIQAHrfUJgAIAAHIF&#10;AAAOAAAAAAAAAAAAAAAAAC4CAABkcnMvZTJvRG9jLnhtbFBLAQItABQABgAIAAAAIQD0qev22gAA&#10;AAQBAAAPAAAAAAAAAAAAAAAAANoEAABkcnMvZG93bnJldi54bWxQSwUGAAAAAAQABADzAAAA4QUA&#10;AAAA&#10;" fillcolor="#bfbfbf [2412]" strokecolor="black [3200]" strokeweight=".5pt">
                <v:stroke dashstyle="dash"/>
                <v:textbox>
                  <w:txbxContent>
                    <w:p w14:paraId="6646148C" w14:textId="77777777" w:rsidR="001725C9" w:rsidRDefault="001725C9" w:rsidP="001725C9">
                      <w:pPr>
                        <w:pStyle w:val="STY3Brdtekst"/>
                      </w:pPr>
                      <w:r>
                        <w:t>Noen forslag er vist nedenfor. Legg til forkortelser og definisjoner som brukes i prosjektet.</w:t>
                      </w:r>
                    </w:p>
                  </w:txbxContent>
                </v:textbox>
                <w10:anchorlock/>
              </v:rect>
            </w:pict>
          </mc:Fallback>
        </mc:AlternateContent>
      </w:r>
    </w:p>
    <w:p w14:paraId="46BBCC35" w14:textId="77777777" w:rsidR="007B2061" w:rsidRDefault="007B2061" w:rsidP="00744442">
      <w:pPr>
        <w:pStyle w:val="STY3Brdtekst"/>
      </w:pPr>
    </w:p>
    <w:tbl>
      <w:tblPr>
        <w:tblStyle w:val="BaneNOR"/>
        <w:tblW w:w="0" w:type="auto"/>
        <w:tblLook w:val="04A0" w:firstRow="1" w:lastRow="0" w:firstColumn="1" w:lastColumn="0" w:noHBand="0" w:noVBand="1"/>
      </w:tblPr>
      <w:tblGrid>
        <w:gridCol w:w="4643"/>
        <w:gridCol w:w="4644"/>
      </w:tblGrid>
      <w:tr w:rsidR="00744442" w14:paraId="46A92B1F" w14:textId="77777777" w:rsidTr="001725C9">
        <w:trPr>
          <w:cnfStyle w:val="100000000000" w:firstRow="1" w:lastRow="0" w:firstColumn="0" w:lastColumn="0" w:oddVBand="0" w:evenVBand="0" w:oddHBand="0" w:evenHBand="0" w:firstRowFirstColumn="0" w:firstRowLastColumn="0" w:lastRowFirstColumn="0" w:lastRowLastColumn="0"/>
          <w:trHeight w:val="397"/>
        </w:trPr>
        <w:tc>
          <w:tcPr>
            <w:cnfStyle w:val="001000000000" w:firstRow="0" w:lastRow="0" w:firstColumn="1" w:lastColumn="0" w:oddVBand="0" w:evenVBand="0" w:oddHBand="0" w:evenHBand="0" w:firstRowFirstColumn="0" w:firstRowLastColumn="0" w:lastRowFirstColumn="0" w:lastRowLastColumn="0"/>
            <w:tcW w:w="4643" w:type="dxa"/>
            <w:shd w:val="clear" w:color="auto" w:fill="1E285A" w:themeFill="text2"/>
          </w:tcPr>
          <w:p w14:paraId="64C5C05C" w14:textId="77777777" w:rsidR="00744442" w:rsidRPr="00A41272" w:rsidRDefault="00744442" w:rsidP="00744442">
            <w:pPr>
              <w:pStyle w:val="STY3Tabelltittel"/>
              <w:rPr>
                <w:b w:val="0"/>
                <w:lang w:eastAsia="nb-NO"/>
              </w:rPr>
            </w:pPr>
            <w:r w:rsidRPr="00A41272">
              <w:rPr>
                <w:lang w:eastAsia="nb-NO"/>
              </w:rPr>
              <w:t>Forkortelse/Definisjoner</w:t>
            </w:r>
          </w:p>
        </w:tc>
        <w:tc>
          <w:tcPr>
            <w:tcW w:w="4644" w:type="dxa"/>
            <w:shd w:val="clear" w:color="auto" w:fill="1E285A" w:themeFill="text2"/>
          </w:tcPr>
          <w:p w14:paraId="117167D6" w14:textId="77777777" w:rsidR="00744442" w:rsidRPr="00A41272" w:rsidRDefault="00744442" w:rsidP="00744442">
            <w:pPr>
              <w:pStyle w:val="STY3Tabelltittel"/>
              <w:cnfStyle w:val="100000000000" w:firstRow="1" w:lastRow="0" w:firstColumn="0" w:lastColumn="0" w:oddVBand="0" w:evenVBand="0" w:oddHBand="0" w:evenHBand="0" w:firstRowFirstColumn="0" w:firstRowLastColumn="0" w:lastRowFirstColumn="0" w:lastRowLastColumn="0"/>
              <w:rPr>
                <w:b w:val="0"/>
                <w:lang w:eastAsia="nb-NO"/>
              </w:rPr>
            </w:pPr>
            <w:r w:rsidRPr="00A41272">
              <w:rPr>
                <w:lang w:eastAsia="nb-NO"/>
              </w:rPr>
              <w:t>Beskrivelse</w:t>
            </w:r>
          </w:p>
        </w:tc>
      </w:tr>
      <w:tr w:rsidR="00744442" w14:paraId="63099EE7"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62E82ECF" w14:textId="77777777" w:rsidR="00744442" w:rsidRPr="003D661F" w:rsidRDefault="00744442" w:rsidP="00744442">
            <w:pPr>
              <w:pStyle w:val="STY3Tabellradtekst"/>
              <w:rPr>
                <w:color w:val="FF0000"/>
              </w:rPr>
            </w:pPr>
            <w:r w:rsidRPr="003D661F">
              <w:rPr>
                <w:color w:val="FF0000"/>
              </w:rPr>
              <w:t>ETCS</w:t>
            </w:r>
          </w:p>
        </w:tc>
        <w:tc>
          <w:tcPr>
            <w:tcW w:w="4644" w:type="dxa"/>
          </w:tcPr>
          <w:p w14:paraId="0058A048" w14:textId="77777777" w:rsidR="00744442" w:rsidRPr="003D661F" w:rsidRDefault="00744442"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3D661F">
              <w:rPr>
                <w:color w:val="FF0000"/>
              </w:rPr>
              <w:t>European Train Control System</w:t>
            </w:r>
          </w:p>
        </w:tc>
      </w:tr>
      <w:tr w:rsidR="00744442" w14:paraId="07431A63"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0321FF55" w14:textId="77777777" w:rsidR="00744442" w:rsidRPr="003D661F" w:rsidRDefault="00744442" w:rsidP="00744442">
            <w:pPr>
              <w:pStyle w:val="STY3Tabellradtekst"/>
              <w:rPr>
                <w:color w:val="FF0000"/>
              </w:rPr>
            </w:pPr>
            <w:r w:rsidRPr="003D661F">
              <w:rPr>
                <w:color w:val="FF0000"/>
              </w:rPr>
              <w:t>FDV</w:t>
            </w:r>
          </w:p>
        </w:tc>
        <w:tc>
          <w:tcPr>
            <w:tcW w:w="4644" w:type="dxa"/>
          </w:tcPr>
          <w:p w14:paraId="4A4D0199" w14:textId="77777777" w:rsidR="00744442" w:rsidRPr="003D661F" w:rsidRDefault="00744442"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3D661F">
              <w:rPr>
                <w:color w:val="FF0000"/>
              </w:rPr>
              <w:t>Forvaltning, Drift og Vedlikehold</w:t>
            </w:r>
          </w:p>
        </w:tc>
      </w:tr>
      <w:tr w:rsidR="00744442" w:rsidRPr="008F4121" w14:paraId="087452FA"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3457FD3D" w14:textId="77777777" w:rsidR="00744442" w:rsidRPr="003D661F" w:rsidRDefault="00744442" w:rsidP="00744442">
            <w:pPr>
              <w:pStyle w:val="STY3Tabellradtekst"/>
              <w:rPr>
                <w:color w:val="FF0000"/>
                <w:highlight w:val="yellow"/>
              </w:rPr>
            </w:pPr>
            <w:r w:rsidRPr="003D661F">
              <w:rPr>
                <w:color w:val="FF0000"/>
              </w:rPr>
              <w:t>GSM-R</w:t>
            </w:r>
          </w:p>
        </w:tc>
        <w:tc>
          <w:tcPr>
            <w:tcW w:w="4644" w:type="dxa"/>
          </w:tcPr>
          <w:p w14:paraId="2E9AEC9F" w14:textId="77777777" w:rsidR="00744442" w:rsidRPr="003D661F" w:rsidRDefault="00744442"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lang w:val="en-US"/>
              </w:rPr>
            </w:pPr>
            <w:r w:rsidRPr="003D661F">
              <w:rPr>
                <w:color w:val="FF0000"/>
                <w:lang w:val="en-US"/>
              </w:rPr>
              <w:t>Global System for Mobile Communications - Railway</w:t>
            </w:r>
          </w:p>
        </w:tc>
      </w:tr>
      <w:tr w:rsidR="00F10E88" w:rsidRPr="008647B0" w14:paraId="70FE44A9"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44D51EAB" w14:textId="746E5B44" w:rsidR="00F10E88" w:rsidRPr="003D661F" w:rsidRDefault="00F10E88" w:rsidP="00744442">
            <w:pPr>
              <w:pStyle w:val="STY3Tabellradtekst"/>
              <w:rPr>
                <w:color w:val="FF0000"/>
              </w:rPr>
            </w:pPr>
            <w:r w:rsidRPr="003D661F">
              <w:rPr>
                <w:color w:val="FF0000"/>
              </w:rPr>
              <w:t>PSD</w:t>
            </w:r>
          </w:p>
        </w:tc>
        <w:tc>
          <w:tcPr>
            <w:tcW w:w="4644" w:type="dxa"/>
          </w:tcPr>
          <w:p w14:paraId="3F06552C" w14:textId="120719B6" w:rsidR="00F10E88" w:rsidRPr="003D661F" w:rsidRDefault="00F10E88"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lang w:val="en-US"/>
              </w:rPr>
            </w:pPr>
            <w:proofErr w:type="spellStart"/>
            <w:r w:rsidRPr="003D661F">
              <w:rPr>
                <w:color w:val="FF0000"/>
                <w:lang w:val="en-US"/>
              </w:rPr>
              <w:t>Prosjektets</w:t>
            </w:r>
            <w:proofErr w:type="spellEnd"/>
            <w:r w:rsidRPr="003D661F">
              <w:rPr>
                <w:color w:val="FF0000"/>
                <w:lang w:val="en-US"/>
              </w:rPr>
              <w:t xml:space="preserve"> </w:t>
            </w:r>
            <w:proofErr w:type="spellStart"/>
            <w:r w:rsidRPr="003D661F">
              <w:rPr>
                <w:color w:val="FF0000"/>
                <w:lang w:val="en-US"/>
              </w:rPr>
              <w:t>styringsdokument</w:t>
            </w:r>
            <w:proofErr w:type="spellEnd"/>
          </w:p>
        </w:tc>
      </w:tr>
      <w:tr w:rsidR="00744442" w14:paraId="7AD219EA"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7C6049DB" w14:textId="77777777" w:rsidR="00744442" w:rsidRPr="003D661F" w:rsidRDefault="00744442" w:rsidP="00744442">
            <w:pPr>
              <w:pStyle w:val="STY3Tabellradtekst"/>
              <w:rPr>
                <w:color w:val="FF0000"/>
              </w:rPr>
            </w:pPr>
            <w:r w:rsidRPr="003D661F">
              <w:rPr>
                <w:color w:val="FF0000"/>
              </w:rPr>
              <w:t>RAMS</w:t>
            </w:r>
          </w:p>
        </w:tc>
        <w:tc>
          <w:tcPr>
            <w:tcW w:w="4644" w:type="dxa"/>
          </w:tcPr>
          <w:p w14:paraId="14FE4CB9" w14:textId="77777777" w:rsidR="00744442" w:rsidRPr="003D661F" w:rsidRDefault="00744442"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rPr>
            </w:pPr>
            <w:proofErr w:type="spellStart"/>
            <w:r w:rsidRPr="003D661F">
              <w:rPr>
                <w:color w:val="FF0000"/>
              </w:rPr>
              <w:t>Reliability</w:t>
            </w:r>
            <w:proofErr w:type="spellEnd"/>
            <w:r w:rsidRPr="003D661F">
              <w:rPr>
                <w:color w:val="FF0000"/>
              </w:rPr>
              <w:t xml:space="preserve">, </w:t>
            </w:r>
            <w:proofErr w:type="spellStart"/>
            <w:r w:rsidRPr="003D661F">
              <w:rPr>
                <w:color w:val="FF0000"/>
              </w:rPr>
              <w:t>Availability</w:t>
            </w:r>
            <w:proofErr w:type="spellEnd"/>
            <w:r w:rsidRPr="003D661F">
              <w:rPr>
                <w:color w:val="FF0000"/>
              </w:rPr>
              <w:t xml:space="preserve">, </w:t>
            </w:r>
            <w:proofErr w:type="spellStart"/>
            <w:r w:rsidRPr="003D661F">
              <w:rPr>
                <w:color w:val="FF0000"/>
              </w:rPr>
              <w:t>Maintainability</w:t>
            </w:r>
            <w:proofErr w:type="spellEnd"/>
            <w:r w:rsidRPr="003D661F">
              <w:rPr>
                <w:color w:val="FF0000"/>
              </w:rPr>
              <w:t xml:space="preserve">, </w:t>
            </w:r>
            <w:proofErr w:type="spellStart"/>
            <w:r w:rsidRPr="003D661F">
              <w:rPr>
                <w:color w:val="FF0000"/>
              </w:rPr>
              <w:t>Safety</w:t>
            </w:r>
            <w:proofErr w:type="spellEnd"/>
          </w:p>
        </w:tc>
      </w:tr>
      <w:tr w:rsidR="00744442" w14:paraId="25DD2DA8"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69391580" w14:textId="77777777" w:rsidR="00744442" w:rsidRPr="003D661F" w:rsidRDefault="00744442" w:rsidP="00744442">
            <w:pPr>
              <w:pStyle w:val="STY3Tabellradtekst"/>
              <w:rPr>
                <w:color w:val="FF0000"/>
              </w:rPr>
            </w:pPr>
            <w:r w:rsidRPr="003D661F">
              <w:rPr>
                <w:color w:val="FF0000"/>
              </w:rPr>
              <w:t>SHA</w:t>
            </w:r>
          </w:p>
        </w:tc>
        <w:tc>
          <w:tcPr>
            <w:tcW w:w="4644" w:type="dxa"/>
          </w:tcPr>
          <w:p w14:paraId="4DFAB421" w14:textId="77777777" w:rsidR="00744442" w:rsidRPr="003D661F" w:rsidRDefault="00744442"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3D661F">
              <w:rPr>
                <w:color w:val="FF0000"/>
              </w:rPr>
              <w:t>Sikkerhet, Helse og Arbeidsmiljø</w:t>
            </w:r>
          </w:p>
        </w:tc>
      </w:tr>
      <w:tr w:rsidR="00744442" w14:paraId="5CF3B4DC" w14:textId="77777777" w:rsidTr="001725C9">
        <w:trPr>
          <w:trHeight w:val="283"/>
        </w:trPr>
        <w:tc>
          <w:tcPr>
            <w:cnfStyle w:val="001000000000" w:firstRow="0" w:lastRow="0" w:firstColumn="1" w:lastColumn="0" w:oddVBand="0" w:evenVBand="0" w:oddHBand="0" w:evenHBand="0" w:firstRowFirstColumn="0" w:firstRowLastColumn="0" w:lastRowFirstColumn="0" w:lastRowLastColumn="0"/>
            <w:tcW w:w="4643" w:type="dxa"/>
          </w:tcPr>
          <w:p w14:paraId="312D4D70" w14:textId="69641901" w:rsidR="00744442" w:rsidRPr="003D661F" w:rsidRDefault="00E96C71" w:rsidP="00744442">
            <w:pPr>
              <w:pStyle w:val="STY3Tabellradtekst"/>
              <w:rPr>
                <w:color w:val="FF0000"/>
              </w:rPr>
            </w:pPr>
            <w:r w:rsidRPr="003D661F">
              <w:rPr>
                <w:color w:val="FF0000"/>
              </w:rPr>
              <w:t>SPO</w:t>
            </w:r>
          </w:p>
        </w:tc>
        <w:tc>
          <w:tcPr>
            <w:tcW w:w="4644" w:type="dxa"/>
          </w:tcPr>
          <w:p w14:paraId="32009F80" w14:textId="4FCFF83A" w:rsidR="00744442" w:rsidRPr="003D661F" w:rsidRDefault="00907DA2" w:rsidP="00744442">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3D661F">
              <w:rPr>
                <w:color w:val="FF0000"/>
              </w:rPr>
              <w:t>SharePoint Online, «prosjektrom»</w:t>
            </w:r>
          </w:p>
        </w:tc>
      </w:tr>
    </w:tbl>
    <w:p w14:paraId="1410EF08" w14:textId="77777777" w:rsidR="001725C9" w:rsidRDefault="000C0B15" w:rsidP="00655CEE">
      <w:pPr>
        <w:pStyle w:val="STY3Overskrift11"/>
      </w:pPr>
      <w:bookmarkStart w:id="7" w:name="_Toc478049060"/>
      <w:bookmarkStart w:id="8" w:name="_Toc163222631"/>
      <w:r>
        <w:t>Hovedkonsept</w:t>
      </w:r>
      <w:bookmarkEnd w:id="7"/>
      <w:bookmarkEnd w:id="8"/>
    </w:p>
    <w:p w14:paraId="57530760" w14:textId="60BA9A08" w:rsidR="00DB5A6C" w:rsidRPr="00A7713E" w:rsidRDefault="000D185E" w:rsidP="000C0B15">
      <w:pPr>
        <w:pStyle w:val="STY3Brdtekst"/>
        <w:rPr>
          <w:iCs/>
          <w:color w:val="FF0000"/>
        </w:rPr>
      </w:pPr>
      <w:r w:rsidRPr="009E5134">
        <w:rPr>
          <w:rFonts w:eastAsia="Times New Roman" w:cs="Times New Roman"/>
          <w:noProof/>
          <w:szCs w:val="22"/>
        </w:rPr>
        <mc:AlternateContent>
          <mc:Choice Requires="wps">
            <w:drawing>
              <wp:inline distT="0" distB="0" distL="0" distR="0" wp14:anchorId="71B41DFD" wp14:editId="3F939113">
                <wp:extent cx="5760000" cy="1326573"/>
                <wp:effectExtent l="57150" t="38100" r="69850" b="102235"/>
                <wp:docPr id="14" name="Rektangel: avrundede hjørner 1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1326573"/>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4F54F243" w14:textId="02A4539C" w:rsidR="000D185E" w:rsidRDefault="000D185E" w:rsidP="000D185E">
                            <w:pPr>
                              <w:pStyle w:val="STY3Brdtekst"/>
                            </w:pPr>
                            <w:r>
                              <w:t>Basert på prosjektsbestillingen, gjengi hovedelementene i bestillingen og hensikten/bakgrunnen for prosjektet PSD</w:t>
                            </w:r>
                            <w:r w:rsidR="009E05D2">
                              <w:t>-</w:t>
                            </w:r>
                            <w:r>
                              <w:t>en omfatter.</w:t>
                            </w:r>
                          </w:p>
                          <w:p w14:paraId="6B7045CC" w14:textId="5707C7E2" w:rsidR="000D185E" w:rsidRDefault="000D185E" w:rsidP="000D185E">
                            <w:pPr>
                              <w:pStyle w:val="STY3Brdtekst"/>
                            </w:pPr>
                            <w:r>
                              <w:t>Beskriv a</w:t>
                            </w:r>
                            <w:r w:rsidRPr="00D247C1">
                              <w:t>rbeidsomfanget presist og kvantitativt der det er mulig, knyttet til hovedproduktene som skal leveres og på et detaljeringsnivå som er hensiktsmessig for å kunne analysere trender og utviklingstrekk på et overordnet nivå.</w:t>
                            </w:r>
                          </w:p>
                          <w:p w14:paraId="275D2C17" w14:textId="0F9B741D" w:rsidR="000D185E" w:rsidRPr="008A2930" w:rsidRDefault="000D185E" w:rsidP="000D185E">
                            <w:pPr>
                              <w:pStyle w:val="STY3Brdtekst"/>
                              <w:rPr>
                                <w:sz w:val="16"/>
                                <w:szCs w:val="16"/>
                              </w:rPr>
                            </w:pPr>
                            <w:r w:rsidRPr="008A2930">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71B41DFD" id="Rektangel: avrundede hjørner 14" o:spid="_x0000_s1029" style="width:453.55pt;height:104.45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fx7uRwMAAJgHAAAOAAAAZHJzL2Uyb0RvYy54bWysVd9vEzEMfkfif4jyzq7Xri2r1qFp0xDS&#10;gIkN7dlNcr1ALglJuuv463Gca1d+vDC4h1NiO4792f5y+mbbGfagQtTOLnl9NOJMWeGktusl/3x3&#10;9eo1ZzGBlWCcVUv+qCJ/c/byxWnvF2rsWmekCgyd2Ljo/ZK3KflFVUXRqg7ikfPKorJxoYOE27Cu&#10;ZIAevXemGo9Gs6p3QfrghIoRpZdFyc/If9MokT42TVSJmSXH2BL9A/1X+V+dncJiHcC3WgxhwDOi&#10;6EBbvHTv6hISsE3Qv7nqtAguuiYdCddVrmm0UJQDZlOPfsnmtgWvKBcEJ/o9TPH/uRUfHm79Tcih&#10;R3/txNeIiFS9j4u9Jm/iYLNtQpdtMXC2JRQf9yiqbWIChdP5bIQfZwJ19WQ8m84nGecKFrvjPsT0&#10;VrmO5cWSB7ex8hPWiiCEh+uYCEvJLHTYNCC/cNZ0BivzAIbV4/lsNngcjNH3zudQBXmljWHBpXud&#10;WgISgyklijv/kXmHWI5IHB/jhQkML1hybDDp+jvMiDMDMaECzegj26RtKpZTSpW6KEJ672QRT4pt&#10;ybp4JgDWkcIbLp7k0/9w+WSezz/z8rqEmON5Xuo1Rf/77XtIsCi/pI6S9Q59oy2DzBL1DAc5J8Ki&#10;AKNkrlMBDueSyphjNJb1S34yHU+xsQCZojGA1RGdxwPRrjkDs0YKEikURJ3R+8N/k2BsQapSxZM/&#10;Z1iPdvKfM4yHV+Z2vITYFk8SV0NSxuZ0FHHT0Ihuk1S4bWXPVmYTPgFmdFwQkTrPB+HDmdTYhVPS&#10;IFg/t/bQRmG92jcxgVrkYHwLQ2e+zlAPjVnMqTP3MdDuIDwigzL/mQnSdrVlGiOkmc6SlZOPNyHH&#10;k0eJRS+uNCZ/jXNzAwFnFoX4QqSP+GuMwyq6YcVZ68L3P8mzPZIcajnrkZ2xxN82EBSO4zuLI3tS&#10;Hx+j20Sb4+l8nAE51KwONXbTXTgc65qio2W2T2a3bILr7vEhOc+3ogqswLtLMw2bi5QpAGnIBaHO&#10;z2mNFO4hXdtbL3bkkst+t72H4AduS0giH9yOyWFBhFXgf7LNHWHd+Sa5RqesfMJ12CD9U2GGpyq/&#10;L4d7snp6UM9+AAAA//8DAFBLAwQUAAYACAAAACEAa5leUN4AAAAFAQAADwAAAGRycy9kb3ducmV2&#10;LnhtbEyPQU/CQBCF7yb+h82YeDGwCweB2i0hJKgHE0OVeN12h7bQnW26C9R/78hFL5O8vJf3vkmX&#10;g2vFGfvQeNIwGSsQSKW3DVUaPj82ozmIEA1Z03pCDd8YYJnd3qQmsf5CWzznsRJcQiExGuoYu0TK&#10;UNboTBj7Dom9ve+diSz7StreXLjctXKq1KN0piFeqE2H6xrLY35yGrazV/lWrDbPVR4fvg7vuxer&#10;GtL6/m5YPYGIOMS/MPziMzpkzFT4E9kgWg38SLxe9hZqNgFRaJiq+QJklsr/9NkPAAAA//8DAFBL&#10;AQItABQABgAIAAAAIQC2gziS/gAAAOEBAAATAAAAAAAAAAAAAAAAAAAAAABbQ29udGVudF9UeXBl&#10;c10ueG1sUEsBAi0AFAAGAAgAAAAhADj9If/WAAAAlAEAAAsAAAAAAAAAAAAAAAAALwEAAF9yZWxz&#10;Ly5yZWxzUEsBAi0AFAAGAAgAAAAhAHx/Hu5HAwAAmAcAAA4AAAAAAAAAAAAAAAAALgIAAGRycy9l&#10;Mm9Eb2MueG1sUEsBAi0AFAAGAAgAAAAhAGuZXlDeAAAABQEAAA8AAAAAAAAAAAAAAAAAoQUAAGRy&#10;cy9kb3ducmV2LnhtbFBLBQYAAAAABAAEAPMAAACsBgAAAAA=&#10;" fillcolor="#bcbcbc">
                <v:fill color2="#ededed" rotate="t" angle="180" colors="0 #bcbcbc;22938f #d0d0d0;1 #ededed" focus="100%" type="gradient"/>
                <v:stroke dashstyle="dash"/>
                <v:shadow on="t" color="black" opacity="24903f" origin=",.5" offset="0,.55556mm"/>
                <v:path arrowok="t"/>
                <v:textbox>
                  <w:txbxContent>
                    <w:p w14:paraId="4F54F243" w14:textId="02A4539C" w:rsidR="000D185E" w:rsidRDefault="000D185E" w:rsidP="000D185E">
                      <w:pPr>
                        <w:pStyle w:val="STY3Brdtekst"/>
                      </w:pPr>
                      <w:r>
                        <w:t>Basert på prosjektsbestillingen, gjengi hovedelementene i bestillingen og hensikten/bakgrunnen for prosjektet PSD</w:t>
                      </w:r>
                      <w:r w:rsidR="009E05D2">
                        <w:t>-</w:t>
                      </w:r>
                      <w:r>
                        <w:t>en omfatter.</w:t>
                      </w:r>
                    </w:p>
                    <w:p w14:paraId="6B7045CC" w14:textId="5707C7E2" w:rsidR="000D185E" w:rsidRDefault="000D185E" w:rsidP="000D185E">
                      <w:pPr>
                        <w:pStyle w:val="STY3Brdtekst"/>
                      </w:pPr>
                      <w:r>
                        <w:t>Beskriv a</w:t>
                      </w:r>
                      <w:r w:rsidRPr="00D247C1">
                        <w:t>rbeidsomfanget presist og kvantitativt der det er mulig, knyttet til hovedproduktene som skal leveres og på et detaljeringsnivå som er hensiktsmessig for å kunne analysere trender og utviklingstrekk på et overordnet nivå.</w:t>
                      </w:r>
                    </w:p>
                    <w:p w14:paraId="275D2C17" w14:textId="0F9B741D" w:rsidR="000D185E" w:rsidRPr="008A2930" w:rsidRDefault="000D185E" w:rsidP="000D185E">
                      <w:pPr>
                        <w:pStyle w:val="STY3Brdtekst"/>
                        <w:rPr>
                          <w:sz w:val="16"/>
                          <w:szCs w:val="16"/>
                        </w:rPr>
                      </w:pPr>
                      <w:r w:rsidRPr="008A2930">
                        <w:rPr>
                          <w:color w:val="FF0000"/>
                          <w:sz w:val="16"/>
                          <w:szCs w:val="16"/>
                        </w:rPr>
                        <w:t>Denne kommentarboksen er kun en veiledning, den skal slettes før ferdigstillelse av første versjon av dokumentet</w:t>
                      </w:r>
                    </w:p>
                  </w:txbxContent>
                </v:textbox>
                <w10:anchorlock/>
              </v:roundrect>
            </w:pict>
          </mc:Fallback>
        </mc:AlternateContent>
      </w:r>
    </w:p>
    <w:p w14:paraId="10BD4547" w14:textId="0F6EC3F7" w:rsidR="000C0B15" w:rsidRDefault="00711DBE" w:rsidP="000C0B15">
      <w:pPr>
        <w:pStyle w:val="STY3Brdtekst"/>
      </w:pPr>
      <w:r w:rsidRPr="00B937D7">
        <w:rPr>
          <w:i/>
          <w:iCs/>
          <w:color w:val="FF0000"/>
        </w:rPr>
        <w:t>Eksempeltekst</w:t>
      </w:r>
      <w:r w:rsidR="000C0B15">
        <w:t>:</w:t>
      </w:r>
    </w:p>
    <w:p w14:paraId="48177981" w14:textId="239B0925" w:rsidR="000C0B15" w:rsidRDefault="000C0B15" w:rsidP="000C0B15">
      <w:pPr>
        <w:pStyle w:val="STY3Brdtekst"/>
        <w:rPr>
          <w:color w:val="FF0000"/>
        </w:rPr>
      </w:pPr>
      <w:r w:rsidRPr="0017665C">
        <w:rPr>
          <w:color w:val="FF0000"/>
        </w:rPr>
        <w:t xml:space="preserve">GSM-R nettet i Norge ble bygget ut i perioden 2003 – 2007 og deler av radionettet begynner nå å nærme seg slutten av levetiden, dvs. at leverandørene ikke lenger kan supportere løsningen eller sørge for nødvendige reservedeler. Prosjektet skal planlegge, prosjektere og utføre utskiftingen som må gjennomføres i radionettet slik at </w:t>
      </w:r>
      <w:r>
        <w:rPr>
          <w:color w:val="FF0000"/>
        </w:rPr>
        <w:t>Bane NOR</w:t>
      </w:r>
      <w:r w:rsidRPr="0017665C">
        <w:rPr>
          <w:color w:val="FF0000"/>
        </w:rPr>
        <w:t xml:space="preserve"> fortsatt har en kommunikasjonsbærer for togradio og ETCS frem til neste generasjon togradio blir lansert.</w:t>
      </w:r>
    </w:p>
    <w:p w14:paraId="610EC1E7" w14:textId="5F6E0D18" w:rsidR="002973B3" w:rsidRDefault="002973B3">
      <w:pPr>
        <w:spacing w:before="0" w:after="160" w:line="259" w:lineRule="auto"/>
        <w:rPr>
          <w:color w:val="FF0000"/>
        </w:rPr>
      </w:pPr>
      <w:r>
        <w:rPr>
          <w:color w:val="FF0000"/>
        </w:rPr>
        <w:br w:type="page"/>
      </w:r>
    </w:p>
    <w:p w14:paraId="0AE08028" w14:textId="78A02DD5" w:rsidR="001B7682" w:rsidRPr="0017665C" w:rsidRDefault="001B7682" w:rsidP="006667B5">
      <w:pPr>
        <w:pStyle w:val="STY3Overskrift1"/>
      </w:pPr>
      <w:bookmarkStart w:id="9" w:name="_Toc163222632"/>
      <w:r>
        <w:lastRenderedPageBreak/>
        <w:t>Mål og rammer</w:t>
      </w:r>
      <w:bookmarkEnd w:id="9"/>
    </w:p>
    <w:p w14:paraId="6FEE7EE6" w14:textId="77777777" w:rsidR="000C0B15" w:rsidRDefault="000C0B15" w:rsidP="000C0B15">
      <w:pPr>
        <w:pStyle w:val="STY3Overskrift11"/>
      </w:pPr>
      <w:bookmarkStart w:id="10" w:name="_Toc478049061"/>
      <w:bookmarkStart w:id="11" w:name="_Toc163222633"/>
      <w:r>
        <w:t>Prosjektmål</w:t>
      </w:r>
      <w:bookmarkEnd w:id="10"/>
      <w:bookmarkEnd w:id="11"/>
    </w:p>
    <w:p w14:paraId="08F0D652" w14:textId="716FF248" w:rsidR="00BD5496" w:rsidRPr="00BD5496" w:rsidRDefault="00BD5496" w:rsidP="00A7713E">
      <w:pPr>
        <w:pStyle w:val="STY3Brdtekst"/>
      </w:pPr>
      <w:r w:rsidRPr="009E5134">
        <w:rPr>
          <w:rFonts w:eastAsia="Times New Roman" w:cs="Times New Roman"/>
          <w:noProof/>
          <w:szCs w:val="22"/>
        </w:rPr>
        <mc:AlternateContent>
          <mc:Choice Requires="wps">
            <w:drawing>
              <wp:inline distT="0" distB="0" distL="0" distR="0" wp14:anchorId="6EAE9722" wp14:editId="40CBC58B">
                <wp:extent cx="5760000" cy="3921424"/>
                <wp:effectExtent l="57150" t="38100" r="69850" b="98425"/>
                <wp:docPr id="16" name="Rektangel: avrundede hjørner 1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3921424"/>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64895DB8" w14:textId="77777777" w:rsidR="007D4DAD" w:rsidRPr="000C0B15" w:rsidRDefault="007D4DAD" w:rsidP="007D4DAD">
                            <w:pPr>
                              <w:pStyle w:val="STY3Brdtekst"/>
                            </w:pPr>
                            <w:r w:rsidRPr="000C0B15">
                              <w:t xml:space="preserve">Gjengi prosjektmålene (samfunnsmål, effektmål og resultatmål) gitt av </w:t>
                            </w:r>
                            <w:r w:rsidRPr="00DB6246">
                              <w:rPr>
                                <w:b/>
                              </w:rPr>
                              <w:t>prosjektbestillingen</w:t>
                            </w:r>
                            <w:r w:rsidRPr="000C0B15">
                              <w:t>.</w:t>
                            </w:r>
                          </w:p>
                          <w:p w14:paraId="04DD56E2" w14:textId="61DFCA14" w:rsidR="007D4DAD" w:rsidRPr="000C0B15" w:rsidRDefault="007D4DAD" w:rsidP="007D4DAD">
                            <w:pPr>
                              <w:pStyle w:val="STY3Brdtekst"/>
                            </w:pPr>
                            <w:r w:rsidRPr="000C0B15">
                              <w:t xml:space="preserve">Ved oppstart av prosjektet er det svært viktig å identifisere mål for prosjektet. Disse målene skal være gitt gjennom prosjektbestillingen. I </w:t>
                            </w:r>
                            <w:r w:rsidR="00F0666F">
                              <w:t xml:space="preserve">tidlig </w:t>
                            </w:r>
                            <w:r w:rsidRPr="000C0B15">
                              <w:t>planfase</w:t>
                            </w:r>
                            <w:r w:rsidR="00F0666F">
                              <w:t xml:space="preserve"> (eventuelt utredning)</w:t>
                            </w:r>
                            <w:r w:rsidRPr="000C0B15">
                              <w:t xml:space="preserve"> er det samfunnsmål og spesielt effektmål som er viktig å fokusere på. Effektmålene skal synliggjøre effekten av tiltakene når prosjektet er ferdig, og skal være konkrete og målbare (typisk 1-3 mål).</w:t>
                            </w:r>
                          </w:p>
                          <w:p w14:paraId="30046FCE" w14:textId="2F38DFB9" w:rsidR="007D4DAD" w:rsidRDefault="007D4DAD" w:rsidP="009C5222">
                            <w:pPr>
                              <w:pStyle w:val="STY3Brdtekst"/>
                            </w:pPr>
                            <w:r w:rsidRPr="000C0B15">
                              <w:t xml:space="preserve">Resultatmålene detaljeres </w:t>
                            </w:r>
                            <w:r w:rsidR="006362C7">
                              <w:t xml:space="preserve">mot slutten av </w:t>
                            </w:r>
                            <w:r w:rsidRPr="000C0B15">
                              <w:t>plan</w:t>
                            </w:r>
                            <w:r w:rsidR="006362C7">
                              <w:t>fasen</w:t>
                            </w:r>
                            <w:r w:rsidRPr="000C0B15">
                              <w:t xml:space="preserve"> og</w:t>
                            </w:r>
                            <w:r w:rsidR="006362C7">
                              <w:t xml:space="preserve"> i gjennomførings</w:t>
                            </w:r>
                            <w:r w:rsidRPr="000C0B15">
                              <w:t>fasen</w:t>
                            </w:r>
                            <w:r w:rsidR="006362C7">
                              <w:t>,</w:t>
                            </w:r>
                            <w:r w:rsidRPr="000C0B15">
                              <w:t xml:space="preserve"> og </w:t>
                            </w:r>
                            <w:r w:rsidR="0042341E">
                              <w:t xml:space="preserve">kan </w:t>
                            </w:r>
                            <w:r w:rsidRPr="000C0B15">
                              <w:t>deles opp i følgende delmål:</w:t>
                            </w:r>
                          </w:p>
                          <w:p w14:paraId="3541F499" w14:textId="2564EEF2" w:rsidR="007D4DAD" w:rsidRDefault="008E55A5" w:rsidP="00EA6E3B">
                            <w:pPr>
                              <w:pStyle w:val="STY3Listepunkter"/>
                            </w:pPr>
                            <w:r>
                              <w:t>Jernbanes</w:t>
                            </w:r>
                            <w:r w:rsidR="007D4DAD" w:rsidRPr="000C0B15">
                              <w:t>ikkerhet</w:t>
                            </w:r>
                            <w:r w:rsidR="00425B5E">
                              <w:t xml:space="preserve"> </w:t>
                            </w:r>
                            <w:r w:rsidR="001F6554">
                              <w:t>(</w:t>
                            </w:r>
                            <w:r w:rsidR="00344C9A">
                              <w:t xml:space="preserve">inkl. </w:t>
                            </w:r>
                            <w:r w:rsidR="001F6554">
                              <w:t>RAMS)</w:t>
                            </w:r>
                          </w:p>
                          <w:p w14:paraId="2CD3FFE9" w14:textId="6D71A7C8" w:rsidR="008E55A5" w:rsidRDefault="008E55A5" w:rsidP="00EA6E3B">
                            <w:pPr>
                              <w:pStyle w:val="STY3Listepunkter"/>
                            </w:pPr>
                            <w:r>
                              <w:t>Personsikkerhet</w:t>
                            </w:r>
                          </w:p>
                          <w:p w14:paraId="3FB090CA" w14:textId="2A87FACF" w:rsidR="001F6554" w:rsidRDefault="001F6554" w:rsidP="00EA6E3B">
                            <w:pPr>
                              <w:pStyle w:val="STY3Listepunkter"/>
                            </w:pPr>
                            <w:r>
                              <w:t>Sikring av installasjoner</w:t>
                            </w:r>
                            <w:r w:rsidR="00344C9A">
                              <w:t xml:space="preserve">, </w:t>
                            </w:r>
                            <w:r w:rsidR="0042341E">
                              <w:t>cybersikkerhet</w:t>
                            </w:r>
                          </w:p>
                          <w:p w14:paraId="3E51655A" w14:textId="77777777" w:rsidR="007D4DAD" w:rsidRDefault="007D4DAD" w:rsidP="00EA6E3B">
                            <w:pPr>
                              <w:pStyle w:val="STY3Listepunkter"/>
                            </w:pPr>
                            <w:r w:rsidRPr="000C0B15">
                              <w:t>Kvalitet (krav og regelverk)</w:t>
                            </w:r>
                          </w:p>
                          <w:p w14:paraId="53AA0A61" w14:textId="77777777" w:rsidR="007D4DAD" w:rsidRDefault="007D4DAD" w:rsidP="00EA6E3B">
                            <w:pPr>
                              <w:pStyle w:val="STY3Listepunkter"/>
                            </w:pPr>
                            <w:r w:rsidRPr="000C0B15">
                              <w:t>Miljø</w:t>
                            </w:r>
                          </w:p>
                          <w:p w14:paraId="3D5D1F87" w14:textId="77777777" w:rsidR="007D4DAD" w:rsidRDefault="007D4DAD" w:rsidP="00EA6E3B">
                            <w:pPr>
                              <w:pStyle w:val="STY3Listepunkter"/>
                            </w:pPr>
                            <w:r w:rsidRPr="000C0B15">
                              <w:t>Ytelse/omfang</w:t>
                            </w:r>
                          </w:p>
                          <w:p w14:paraId="3C5AFCAA" w14:textId="77777777" w:rsidR="00F11224" w:rsidRDefault="007D4DAD" w:rsidP="001F6655">
                            <w:pPr>
                              <w:pStyle w:val="STY3Listepunkter"/>
                            </w:pPr>
                            <w:r w:rsidRPr="000C0B15">
                              <w:t>Kostnad (styringsramme, eventuelt ramme for planfase)</w:t>
                            </w:r>
                          </w:p>
                          <w:p w14:paraId="2C681C01" w14:textId="4E492791" w:rsidR="00BD5496" w:rsidRDefault="007D4DAD" w:rsidP="001F6655">
                            <w:pPr>
                              <w:pStyle w:val="STY3Listepunkter"/>
                            </w:pPr>
                            <w:r w:rsidRPr="000C0B15">
                              <w:t>Tid (milepæler)</w:t>
                            </w:r>
                          </w:p>
                          <w:p w14:paraId="3DD351A1" w14:textId="2564BC83" w:rsidR="00BD5496" w:rsidRPr="00443EC8" w:rsidRDefault="00BD5496" w:rsidP="009C5222">
                            <w:pPr>
                              <w:pStyle w:val="STY3Brdtekst"/>
                              <w:rPr>
                                <w:sz w:val="16"/>
                                <w:szCs w:val="16"/>
                              </w:rPr>
                            </w:pPr>
                            <w:r w:rsidRPr="00443EC8">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6EAE9722" id="Rektangel: avrundede hjørner 16" o:spid="_x0000_s1030" style="width:453.55pt;height:308.75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8zqRwMAAJgHAAAOAAAAZHJzL2Uyb0RvYy54bWysVUtvGyEQvlfqf0Dcm/U6fsRWnChKlKqS&#10;20RJqpzHwHppWaCAvXZ/fQdYO87j0rR7WMHMMMx8M/Nxer5pFFkL56XRM1oe9SgRmhku9XJGvz9c&#10;fzqhxAfQHJTRYka3wtPzs48fTls7FX1TG8WFI+hE+2lrZ7QOwU6LwrNaNOCPjBUalZVxDQTcumXB&#10;HbTovVFFv9cbFa1x3DrDhPcovcpKepb8V5Vg4aaqvAhEzSjGFtLfpf8i/ouzU5guHdhasi4MeEcU&#10;DUiNl+5dXUEAsnLylatGMme8qcIRM01hqkoykXLAbMrei2zua7Ai5YLgeLuHyf8/t+zb+t7euhi6&#10;t3PDfnpEpGitn+41ceM7m03lmmiLgZNNQnG7R1FsAmEoHI5HPfwoYag7nvTLQX8QcS5gujtunQ+f&#10;hWlIXMyoMyvN77BWCUJYz31IWHKiocGmAf6DkqpRWJk1KFL2x6NR57EzRt87n10V+LVUijgTHmWo&#10;E5DYnrlEfuffE2sQy14S+62/VI7gBTOKDcZN+4AZUaLAB1SgWfqSbZA6ZMthSjV1kYfw1fAsPs62&#10;OevsOQGw9Cm87uLjePofLj8ex/PvvLzMIcZ43pd6maJ/ffseEizKi9RRstyhr6QmEFmiHOEgx0SI&#10;Z6AEj3XKwOFcpjLGGJUm7YxOhv0hNhYgU1QKsDqssXjA6yUloJZIQSy4jKhRcn/4bxL0NXCRqzh5&#10;O8Oyt5M/z9AfXhnb8Qp8nT1xXHVJKR3TEYmbukY0qyDcfc1bslArdweY0SAjwmWcj4QPJVxiFw6T&#10;BsF63tpdG7nlYt/ECdQsB2Vr6DrzJELdNWY2T525jyHtDsJLZJDnPzJB2Cw2RMYIo5MoWRi+vXUx&#10;njhKxFt2LTH5Oc7NLTicWRTiCxFu8Fcpg1U03YqS2rjfb8mjPZIcailpkZ2xxL9W4ASO4xeNIzsp&#10;BwN0G9JmMBz3IyCHmsWhRq+aS4NjXabo0jLaB7VbVs40j/iQXMRbUQWa4d25mbrNZYgUgDRkHBMX&#10;F2mNFG4hzPW9ZTtyiWV/2DyCsx23BSSRb2bH5DBNhJXhf7KNHaHNxSqYSoaofMK12yD9p8J0T1V8&#10;Xw73yerpQT37AwAA//8DAFBLAwQUAAYACAAAACEAs+lzD90AAAAFAQAADwAAAGRycy9kb3ducmV2&#10;LnhtbEyPQUvDQBCF74L/YZmCF7G7EWw0ZlOKUPVQkEbF6yY7TaLZ2ZCdtvHfd/Wil4HHe7z3Tb6c&#10;XC8OOIbOk4ZkrkAg1d521Gh4e11f3YIIbMia3hNq+MYAy+L8LDeZ9Ufa4qHkRsQSCpnR0DIPmZSh&#10;btGZMPcDUvR2fnSGoxwbaUdzjOWul9dKLaQzHcWF1gz40GL9Ve6dhm36LDfVav3YlHz58fny/mRV&#10;R1pfzKbVPQjGif/C8IMf0aGITJXfkw2i1xAf4d8bvTuVJiAqDYskvQFZ5PI/fXECAAD//wMAUEsB&#10;Ai0AFAAGAAgAAAAhALaDOJL+AAAA4QEAABMAAAAAAAAAAAAAAAAAAAAAAFtDb250ZW50X1R5cGVz&#10;XS54bWxQSwECLQAUAAYACAAAACEAOP0h/9YAAACUAQAACwAAAAAAAAAAAAAAAAAvAQAAX3JlbHMv&#10;LnJlbHNQSwECLQAUAAYACAAAACEAOTvM6kcDAACYBwAADgAAAAAAAAAAAAAAAAAuAgAAZHJzL2Uy&#10;b0RvYy54bWxQSwECLQAUAAYACAAAACEAs+lzD90AAAAFAQAADwAAAAAAAAAAAAAAAACh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64895DB8" w14:textId="77777777" w:rsidR="007D4DAD" w:rsidRPr="000C0B15" w:rsidRDefault="007D4DAD" w:rsidP="007D4DAD">
                      <w:pPr>
                        <w:pStyle w:val="STY3Brdtekst"/>
                      </w:pPr>
                      <w:r w:rsidRPr="000C0B15">
                        <w:t xml:space="preserve">Gjengi prosjektmålene (samfunnsmål, effektmål og resultatmål) gitt av </w:t>
                      </w:r>
                      <w:r w:rsidRPr="00DB6246">
                        <w:rPr>
                          <w:b/>
                        </w:rPr>
                        <w:t>prosjektbestillingen</w:t>
                      </w:r>
                      <w:r w:rsidRPr="000C0B15">
                        <w:t>.</w:t>
                      </w:r>
                    </w:p>
                    <w:p w14:paraId="04DD56E2" w14:textId="61DFCA14" w:rsidR="007D4DAD" w:rsidRPr="000C0B15" w:rsidRDefault="007D4DAD" w:rsidP="007D4DAD">
                      <w:pPr>
                        <w:pStyle w:val="STY3Brdtekst"/>
                      </w:pPr>
                      <w:r w:rsidRPr="000C0B15">
                        <w:t xml:space="preserve">Ved oppstart av prosjektet er det svært viktig å identifisere mål for prosjektet. Disse målene skal være gitt gjennom prosjektbestillingen. I </w:t>
                      </w:r>
                      <w:r w:rsidR="00F0666F">
                        <w:t xml:space="preserve">tidlig </w:t>
                      </w:r>
                      <w:r w:rsidRPr="000C0B15">
                        <w:t>planfase</w:t>
                      </w:r>
                      <w:r w:rsidR="00F0666F">
                        <w:t xml:space="preserve"> (eventuelt utredning)</w:t>
                      </w:r>
                      <w:r w:rsidRPr="000C0B15">
                        <w:t xml:space="preserve"> er det samfunnsmål og spesielt effektmål som er viktig å fokusere på. Effektmålene skal synliggjøre effekten av tiltakene når prosjektet er ferdig, og skal være konkrete og målbare (typisk 1-3 mål).</w:t>
                      </w:r>
                    </w:p>
                    <w:p w14:paraId="30046FCE" w14:textId="2F38DFB9" w:rsidR="007D4DAD" w:rsidRDefault="007D4DAD" w:rsidP="009C5222">
                      <w:pPr>
                        <w:pStyle w:val="STY3Brdtekst"/>
                      </w:pPr>
                      <w:r w:rsidRPr="000C0B15">
                        <w:t xml:space="preserve">Resultatmålene detaljeres </w:t>
                      </w:r>
                      <w:r w:rsidR="006362C7">
                        <w:t xml:space="preserve">mot slutten av </w:t>
                      </w:r>
                      <w:r w:rsidRPr="000C0B15">
                        <w:t>plan</w:t>
                      </w:r>
                      <w:r w:rsidR="006362C7">
                        <w:t>fasen</w:t>
                      </w:r>
                      <w:r w:rsidRPr="000C0B15">
                        <w:t xml:space="preserve"> og</w:t>
                      </w:r>
                      <w:r w:rsidR="006362C7">
                        <w:t xml:space="preserve"> i gjennomførings</w:t>
                      </w:r>
                      <w:r w:rsidRPr="000C0B15">
                        <w:t>fasen</w:t>
                      </w:r>
                      <w:r w:rsidR="006362C7">
                        <w:t>,</w:t>
                      </w:r>
                      <w:r w:rsidRPr="000C0B15">
                        <w:t xml:space="preserve"> og </w:t>
                      </w:r>
                      <w:r w:rsidR="0042341E">
                        <w:t xml:space="preserve">kan </w:t>
                      </w:r>
                      <w:r w:rsidRPr="000C0B15">
                        <w:t>deles opp i følgende delmål:</w:t>
                      </w:r>
                    </w:p>
                    <w:p w14:paraId="3541F499" w14:textId="2564EEF2" w:rsidR="007D4DAD" w:rsidRDefault="008E55A5" w:rsidP="00EA6E3B">
                      <w:pPr>
                        <w:pStyle w:val="STY3Listepunkter"/>
                      </w:pPr>
                      <w:r>
                        <w:t>Jernbanes</w:t>
                      </w:r>
                      <w:r w:rsidR="007D4DAD" w:rsidRPr="000C0B15">
                        <w:t>ikkerhet</w:t>
                      </w:r>
                      <w:r w:rsidR="00425B5E">
                        <w:t xml:space="preserve"> </w:t>
                      </w:r>
                      <w:r w:rsidR="001F6554">
                        <w:t>(</w:t>
                      </w:r>
                      <w:r w:rsidR="00344C9A">
                        <w:t xml:space="preserve">inkl. </w:t>
                      </w:r>
                      <w:r w:rsidR="001F6554">
                        <w:t>RAMS)</w:t>
                      </w:r>
                    </w:p>
                    <w:p w14:paraId="2CD3FFE9" w14:textId="6D71A7C8" w:rsidR="008E55A5" w:rsidRDefault="008E55A5" w:rsidP="00EA6E3B">
                      <w:pPr>
                        <w:pStyle w:val="STY3Listepunkter"/>
                      </w:pPr>
                      <w:r>
                        <w:t>Personsikkerhet</w:t>
                      </w:r>
                    </w:p>
                    <w:p w14:paraId="3FB090CA" w14:textId="2A87FACF" w:rsidR="001F6554" w:rsidRDefault="001F6554" w:rsidP="00EA6E3B">
                      <w:pPr>
                        <w:pStyle w:val="STY3Listepunkter"/>
                      </w:pPr>
                      <w:r>
                        <w:t>Sikring av installasjoner</w:t>
                      </w:r>
                      <w:r w:rsidR="00344C9A">
                        <w:t xml:space="preserve">, </w:t>
                      </w:r>
                      <w:r w:rsidR="0042341E">
                        <w:t>cybersikkerhet</w:t>
                      </w:r>
                    </w:p>
                    <w:p w14:paraId="3E51655A" w14:textId="77777777" w:rsidR="007D4DAD" w:rsidRDefault="007D4DAD" w:rsidP="00EA6E3B">
                      <w:pPr>
                        <w:pStyle w:val="STY3Listepunkter"/>
                      </w:pPr>
                      <w:r w:rsidRPr="000C0B15">
                        <w:t>Kvalitet (krav og regelverk)</w:t>
                      </w:r>
                    </w:p>
                    <w:p w14:paraId="53AA0A61" w14:textId="77777777" w:rsidR="007D4DAD" w:rsidRDefault="007D4DAD" w:rsidP="00EA6E3B">
                      <w:pPr>
                        <w:pStyle w:val="STY3Listepunkter"/>
                      </w:pPr>
                      <w:r w:rsidRPr="000C0B15">
                        <w:t>Miljø</w:t>
                      </w:r>
                    </w:p>
                    <w:p w14:paraId="3D5D1F87" w14:textId="77777777" w:rsidR="007D4DAD" w:rsidRDefault="007D4DAD" w:rsidP="00EA6E3B">
                      <w:pPr>
                        <w:pStyle w:val="STY3Listepunkter"/>
                      </w:pPr>
                      <w:r w:rsidRPr="000C0B15">
                        <w:t>Ytelse/omfang</w:t>
                      </w:r>
                    </w:p>
                    <w:p w14:paraId="3C5AFCAA" w14:textId="77777777" w:rsidR="00F11224" w:rsidRDefault="007D4DAD" w:rsidP="001F6655">
                      <w:pPr>
                        <w:pStyle w:val="STY3Listepunkter"/>
                      </w:pPr>
                      <w:r w:rsidRPr="000C0B15">
                        <w:t>Kostnad (styringsramme, eventuelt ramme for planfase)</w:t>
                      </w:r>
                    </w:p>
                    <w:p w14:paraId="2C681C01" w14:textId="4E492791" w:rsidR="00BD5496" w:rsidRDefault="007D4DAD" w:rsidP="001F6655">
                      <w:pPr>
                        <w:pStyle w:val="STY3Listepunkter"/>
                      </w:pPr>
                      <w:r w:rsidRPr="000C0B15">
                        <w:t>Tid (milepæler)</w:t>
                      </w:r>
                    </w:p>
                    <w:p w14:paraId="3DD351A1" w14:textId="2564BC83" w:rsidR="00BD5496" w:rsidRPr="00443EC8" w:rsidRDefault="00BD5496" w:rsidP="009C5222">
                      <w:pPr>
                        <w:pStyle w:val="STY3Brdtekst"/>
                        <w:rPr>
                          <w:sz w:val="16"/>
                          <w:szCs w:val="16"/>
                        </w:rPr>
                      </w:pPr>
                      <w:r w:rsidRPr="00443EC8">
                        <w:rPr>
                          <w:color w:val="FF0000"/>
                          <w:sz w:val="16"/>
                          <w:szCs w:val="16"/>
                        </w:rPr>
                        <w:t>Denne kommentarboksen er kun en veiledning, den skal slettes før ferdigstillelse av første versjon av dokumentet</w:t>
                      </w:r>
                    </w:p>
                  </w:txbxContent>
                </v:textbox>
                <w10:anchorlock/>
              </v:roundrect>
            </w:pict>
          </mc:Fallback>
        </mc:AlternateContent>
      </w:r>
    </w:p>
    <w:p w14:paraId="019AD923" w14:textId="6FFFF409" w:rsidR="00547283" w:rsidRDefault="00547283" w:rsidP="000C0B15">
      <w:pPr>
        <w:pStyle w:val="STY3Brdtekst"/>
      </w:pPr>
      <w:r>
        <w:t>Prosjektmålene er definert i prosjektbestillingen:</w:t>
      </w:r>
    </w:p>
    <w:p w14:paraId="7E05B10C" w14:textId="5485D8D7" w:rsidR="000C0B15" w:rsidRPr="00383143" w:rsidRDefault="000C0B15" w:rsidP="008A2930">
      <w:pPr>
        <w:pStyle w:val="STY3Overskriftlistealfabetisk"/>
      </w:pPr>
      <w:r w:rsidRPr="00383143">
        <w:t>Samfunnsmål:</w:t>
      </w:r>
      <w:r w:rsidR="00C85CDF">
        <w:t xml:space="preserve"> </w:t>
      </w:r>
    </w:p>
    <w:p w14:paraId="53DEBE70" w14:textId="14020F53" w:rsidR="000C0B15" w:rsidRPr="008A2930" w:rsidRDefault="000C0B15" w:rsidP="000C0B15">
      <w:pPr>
        <w:pStyle w:val="STY3Brdtekst"/>
        <w:rPr>
          <w:color w:val="FF0000"/>
        </w:rPr>
      </w:pPr>
      <w:r w:rsidRPr="0017665C">
        <w:rPr>
          <w:i/>
          <w:color w:val="FF0000"/>
        </w:rPr>
        <w:t>F.eks.</w:t>
      </w:r>
      <w:r w:rsidRPr="0017665C">
        <w:rPr>
          <w:color w:val="FF0000"/>
        </w:rPr>
        <w:t xml:space="preserve"> Utskifting av GSM-R radionettet vil bidra til å opprettholde punktligheten i togtrafikken.</w:t>
      </w:r>
    </w:p>
    <w:p w14:paraId="233CC287" w14:textId="77777777" w:rsidR="000C0B15" w:rsidRPr="00383143" w:rsidRDefault="000C0B15" w:rsidP="008A2930">
      <w:pPr>
        <w:pStyle w:val="STY3Overskriftlistealfabetisk"/>
      </w:pPr>
      <w:r w:rsidRPr="00383143">
        <w:t>Effektmål:</w:t>
      </w:r>
    </w:p>
    <w:p w14:paraId="1DBBB499" w14:textId="07876EF4" w:rsidR="000C0B15" w:rsidRPr="008A2930" w:rsidRDefault="000C0B15" w:rsidP="000C0B15">
      <w:pPr>
        <w:pStyle w:val="STY3Brdtekst"/>
        <w:rPr>
          <w:color w:val="FF0000"/>
        </w:rPr>
      </w:pPr>
      <w:r w:rsidRPr="0017665C">
        <w:rPr>
          <w:i/>
          <w:color w:val="FF0000"/>
        </w:rPr>
        <w:t>F.eks.</w:t>
      </w:r>
      <w:r w:rsidRPr="0017665C">
        <w:rPr>
          <w:color w:val="FF0000"/>
        </w:rPr>
        <w:t xml:space="preserve"> Utskifting av GSM-R radionett vil bidra til å opprettholde krav til oppetid for GSM-R nettet.</w:t>
      </w:r>
    </w:p>
    <w:p w14:paraId="450C22F4" w14:textId="77777777" w:rsidR="000C0B15" w:rsidRPr="00383143" w:rsidRDefault="000C0B15" w:rsidP="008A2930">
      <w:pPr>
        <w:pStyle w:val="STY3Overskriftlistealfabetisk"/>
      </w:pPr>
      <w:r w:rsidRPr="006551DD">
        <w:t>Resultatmål</w:t>
      </w:r>
      <w:r w:rsidRPr="00383143">
        <w:t>:</w:t>
      </w:r>
    </w:p>
    <w:p w14:paraId="7DA5CE84" w14:textId="77777777" w:rsidR="000C0B15" w:rsidRPr="0017665C" w:rsidRDefault="000C0B15" w:rsidP="000C0B15">
      <w:pPr>
        <w:pStyle w:val="STY3Brdtekst"/>
        <w:rPr>
          <w:color w:val="FF0000"/>
        </w:rPr>
      </w:pPr>
      <w:r w:rsidRPr="0017665C">
        <w:rPr>
          <w:i/>
          <w:color w:val="FF0000"/>
        </w:rPr>
        <w:t>F.eks.:</w:t>
      </w:r>
      <w:r w:rsidRPr="0017665C">
        <w:rPr>
          <w:color w:val="FF0000"/>
        </w:rPr>
        <w:t xml:space="preserve"> </w:t>
      </w:r>
    </w:p>
    <w:p w14:paraId="69017866" w14:textId="77777777" w:rsidR="003F5495" w:rsidRPr="003F5495" w:rsidRDefault="000C0B15" w:rsidP="000C0B15">
      <w:pPr>
        <w:pStyle w:val="STY3Listepunkter"/>
        <w:rPr>
          <w:strike/>
        </w:rPr>
      </w:pPr>
      <w:r w:rsidRPr="00D76214">
        <w:rPr>
          <w:u w:val="single"/>
        </w:rPr>
        <w:t>Sikkerhet</w:t>
      </w:r>
      <w:r>
        <w:t>:</w:t>
      </w:r>
    </w:p>
    <w:p w14:paraId="4B4CE627" w14:textId="77777777" w:rsidR="00744A7E" w:rsidRDefault="00813DAB" w:rsidP="008C2BB7">
      <w:pPr>
        <w:pStyle w:val="STY3Listepunkter"/>
        <w:numPr>
          <w:ilvl w:val="0"/>
          <w:numId w:val="0"/>
        </w:numPr>
        <w:ind w:left="720" w:hanging="11"/>
        <w:rPr>
          <w:color w:val="FF0000"/>
        </w:rPr>
      </w:pPr>
      <w:r w:rsidRPr="00382945">
        <w:rPr>
          <w:color w:val="FF0000"/>
        </w:rPr>
        <w:t xml:space="preserve">Personsikkerhet: </w:t>
      </w:r>
      <w:r w:rsidR="006013EF" w:rsidRPr="00382945">
        <w:rPr>
          <w:color w:val="FF0000"/>
        </w:rPr>
        <w:t>Oppfyllelse av Bane NOR sin nullvisjon for skader på mennesker, miljø og materielle verdier.</w:t>
      </w:r>
    </w:p>
    <w:p w14:paraId="5CF0A306" w14:textId="3758233F" w:rsidR="000C0B15" w:rsidRPr="00D67FDA" w:rsidRDefault="00545FBC" w:rsidP="008C2BB7">
      <w:pPr>
        <w:pStyle w:val="STY3Listepunkter"/>
        <w:numPr>
          <w:ilvl w:val="0"/>
          <w:numId w:val="0"/>
        </w:numPr>
        <w:ind w:left="720" w:hanging="11"/>
        <w:rPr>
          <w:strike/>
        </w:rPr>
      </w:pPr>
      <w:r w:rsidRPr="00382945">
        <w:rPr>
          <w:color w:val="FF0000"/>
        </w:rPr>
        <w:t>Sikring</w:t>
      </w:r>
      <w:r w:rsidR="007336F7" w:rsidRPr="00382945">
        <w:rPr>
          <w:color w:val="FF0000"/>
        </w:rPr>
        <w:t xml:space="preserve">: </w:t>
      </w:r>
      <w:r w:rsidR="00382945" w:rsidRPr="00382945">
        <w:rPr>
          <w:color w:val="FF0000"/>
        </w:rPr>
        <w:t>Adgangskontroll og overføring av alarmer ved alle installasjoner</w:t>
      </w:r>
    </w:p>
    <w:p w14:paraId="16AB0DCD" w14:textId="375693B0" w:rsidR="000C0B15" w:rsidRDefault="000C0B15" w:rsidP="000C0B15">
      <w:pPr>
        <w:pStyle w:val="STY3Listepunkter"/>
      </w:pPr>
      <w:r w:rsidRPr="00D76214">
        <w:rPr>
          <w:u w:val="single"/>
        </w:rPr>
        <w:t>Kvalitet</w:t>
      </w:r>
      <w:r>
        <w:t xml:space="preserve">: </w:t>
      </w:r>
      <w:r>
        <w:br/>
      </w:r>
      <w:r w:rsidRPr="000C0B15">
        <w:rPr>
          <w:color w:val="FF0000"/>
        </w:rPr>
        <w:t xml:space="preserve">- Prosjektet skal følge alle relevante krav. </w:t>
      </w:r>
      <w:r w:rsidR="00074A86">
        <w:rPr>
          <w:color w:val="FF0000"/>
        </w:rPr>
        <w:br/>
        <w:t xml:space="preserve">- </w:t>
      </w:r>
      <w:r w:rsidRPr="000C0B15">
        <w:rPr>
          <w:color w:val="FF0000"/>
        </w:rPr>
        <w:t>Prosjektet skal redegjøre for avvik fra aktuelle regelverk og påse at alle relevante avvik blir godkjent samsvarende med Bane NOR sine rutiner.</w:t>
      </w:r>
    </w:p>
    <w:p w14:paraId="3B3D252C" w14:textId="77777777" w:rsidR="000C0B15" w:rsidRDefault="000C0B15" w:rsidP="000C0B15">
      <w:pPr>
        <w:pStyle w:val="STY3Listepunkter"/>
      </w:pPr>
      <w:r w:rsidRPr="00D76214">
        <w:rPr>
          <w:u w:val="single"/>
        </w:rPr>
        <w:lastRenderedPageBreak/>
        <w:t>Miljø</w:t>
      </w:r>
      <w:r>
        <w:t>:</w:t>
      </w:r>
      <w:r>
        <w:br/>
      </w:r>
      <w:r w:rsidRPr="000C0B15">
        <w:rPr>
          <w:color w:val="FF0000"/>
        </w:rPr>
        <w:t>- Oppfyllelse av Bane NOR sin nullvisjon for skader på mennesker, miljø og materielle verdier.</w:t>
      </w:r>
      <w:r w:rsidRPr="000C0B15">
        <w:rPr>
          <w:color w:val="FF0000"/>
        </w:rPr>
        <w:br/>
        <w:t>- Anlegget skal bygges med materiell med lang levetid.</w:t>
      </w:r>
    </w:p>
    <w:p w14:paraId="33C7EF90" w14:textId="77777777" w:rsidR="000C0B15" w:rsidRDefault="000C0B15" w:rsidP="000C0B15">
      <w:pPr>
        <w:pStyle w:val="STY3Listepunkter"/>
      </w:pPr>
      <w:r w:rsidRPr="00D76214">
        <w:rPr>
          <w:u w:val="single"/>
        </w:rPr>
        <w:t>Ytelse</w:t>
      </w:r>
      <w:r>
        <w:t xml:space="preserve"> (omfang):</w:t>
      </w:r>
      <w:r>
        <w:br/>
      </w:r>
      <w:r w:rsidRPr="000C0B15">
        <w:rPr>
          <w:color w:val="FF0000"/>
        </w:rPr>
        <w:t>- Gamle basestasjoner skal skiftes ut. De fleste likerettere (eldre type) skal skiftes ut.</w:t>
      </w:r>
      <w:r w:rsidRPr="000C0B15">
        <w:rPr>
          <w:color w:val="FF0000"/>
        </w:rPr>
        <w:br/>
        <w:t>- Alt radiolinjeutstyr skal skiftes ut på alle strekninger.</w:t>
      </w:r>
    </w:p>
    <w:p w14:paraId="183E3457" w14:textId="73940ACF" w:rsidR="000C0B15" w:rsidRDefault="000C0B15" w:rsidP="00BE4304">
      <w:pPr>
        <w:pStyle w:val="STY3Listepunkter"/>
      </w:pPr>
      <w:r w:rsidRPr="006551DD">
        <w:rPr>
          <w:u w:val="single"/>
        </w:rPr>
        <w:t>Kostnad</w:t>
      </w:r>
      <w:r>
        <w:t xml:space="preserve">: </w:t>
      </w:r>
      <w:r>
        <w:br/>
      </w:r>
      <w:r w:rsidRPr="000C0B15">
        <w:rPr>
          <w:color w:val="FF0000"/>
        </w:rPr>
        <w:t xml:space="preserve">- Styringsramme (P50) for totalprosjektet, basert på detaljplanen, er 269,4 </w:t>
      </w:r>
      <w:proofErr w:type="spellStart"/>
      <w:r w:rsidRPr="000C0B15">
        <w:rPr>
          <w:color w:val="FF0000"/>
        </w:rPr>
        <w:t>mill</w:t>
      </w:r>
      <w:proofErr w:type="spellEnd"/>
      <w:r w:rsidRPr="000C0B15">
        <w:rPr>
          <w:color w:val="FF0000"/>
        </w:rPr>
        <w:t xml:space="preserve"> 2015-kr. Hvorav</w:t>
      </w:r>
      <w:r w:rsidRPr="000C0B15">
        <w:rPr>
          <w:color w:val="FF0000"/>
        </w:rPr>
        <w:br/>
        <w:t xml:space="preserve">- </w:t>
      </w:r>
      <w:r w:rsidR="004E0368">
        <w:rPr>
          <w:color w:val="FF0000"/>
        </w:rPr>
        <w:t>U</w:t>
      </w:r>
      <w:r w:rsidRPr="000C0B15">
        <w:rPr>
          <w:color w:val="FF0000"/>
        </w:rPr>
        <w:t xml:space="preserve">tskifting radiolinje: 164 </w:t>
      </w:r>
      <w:proofErr w:type="spellStart"/>
      <w:r w:rsidRPr="000C0B15">
        <w:rPr>
          <w:color w:val="FF0000"/>
        </w:rPr>
        <w:t>mill</w:t>
      </w:r>
      <w:proofErr w:type="spellEnd"/>
      <w:r w:rsidRPr="000C0B15">
        <w:rPr>
          <w:color w:val="FF0000"/>
        </w:rPr>
        <w:t xml:space="preserve"> kr (investeringsmidler)</w:t>
      </w:r>
      <w:r w:rsidRPr="000C0B15">
        <w:rPr>
          <w:color w:val="FF0000"/>
        </w:rPr>
        <w:br/>
        <w:t xml:space="preserve">- </w:t>
      </w:r>
      <w:r w:rsidR="004E0368">
        <w:rPr>
          <w:color w:val="FF0000"/>
        </w:rPr>
        <w:t>U</w:t>
      </w:r>
      <w:r w:rsidRPr="000C0B15">
        <w:rPr>
          <w:color w:val="FF0000"/>
        </w:rPr>
        <w:t xml:space="preserve">tskifting </w:t>
      </w:r>
      <w:proofErr w:type="spellStart"/>
      <w:r w:rsidRPr="000C0B15">
        <w:rPr>
          <w:color w:val="FF0000"/>
        </w:rPr>
        <w:t>BTS’er</w:t>
      </w:r>
      <w:proofErr w:type="spellEnd"/>
      <w:r w:rsidRPr="000C0B15">
        <w:rPr>
          <w:color w:val="FF0000"/>
        </w:rPr>
        <w:t xml:space="preserve"> og likerettere: 105,4 </w:t>
      </w:r>
      <w:proofErr w:type="spellStart"/>
      <w:r w:rsidRPr="000C0B15">
        <w:rPr>
          <w:color w:val="FF0000"/>
        </w:rPr>
        <w:t>mill</w:t>
      </w:r>
      <w:proofErr w:type="spellEnd"/>
      <w:r w:rsidRPr="000C0B15">
        <w:rPr>
          <w:color w:val="FF0000"/>
        </w:rPr>
        <w:t xml:space="preserve"> kr (fornyelsesmidler)</w:t>
      </w:r>
      <w:r w:rsidR="00535996">
        <w:rPr>
          <w:color w:val="FF0000"/>
        </w:rPr>
        <w:br/>
      </w:r>
      <w:r w:rsidR="00535996" w:rsidRPr="000C0B15">
        <w:rPr>
          <w:color w:val="FF0000"/>
        </w:rPr>
        <w:t>- Prosjektet skal leveres til riktig tid og i henhold til den bestilte kvaliteten innenfor vedtatt budsjett.</w:t>
      </w:r>
    </w:p>
    <w:p w14:paraId="256ABCF5" w14:textId="77777777" w:rsidR="000C0B15" w:rsidRPr="00F30A22" w:rsidRDefault="000C0B15" w:rsidP="000C0B15">
      <w:pPr>
        <w:pStyle w:val="STY3Listepunkter"/>
      </w:pPr>
      <w:r w:rsidRPr="006551DD">
        <w:rPr>
          <w:u w:val="single"/>
        </w:rPr>
        <w:t>Tid</w:t>
      </w:r>
      <w:r>
        <w:t>:</w:t>
      </w:r>
      <w:r>
        <w:br/>
      </w:r>
      <w:r w:rsidRPr="000C0B15">
        <w:rPr>
          <w:color w:val="FF0000"/>
        </w:rPr>
        <w:t>Prosjektet skal gjennomføres i perioden 2015 – 2020, hvorav generell del av byggeplan skal ferdigstilles i Q2 2016.</w:t>
      </w:r>
    </w:p>
    <w:p w14:paraId="23888652" w14:textId="77777777" w:rsidR="00F30A22" w:rsidRDefault="00F30A22" w:rsidP="00F30A22">
      <w:pPr>
        <w:pStyle w:val="STY3Brdtekst"/>
      </w:pPr>
    </w:p>
    <w:p w14:paraId="7D68EDDE" w14:textId="77777777" w:rsidR="007344DF" w:rsidRDefault="007344DF" w:rsidP="007344DF">
      <w:pPr>
        <w:pStyle w:val="STY3Overskrift11"/>
      </w:pPr>
      <w:bookmarkStart w:id="12" w:name="_Toc163222634"/>
      <w:bookmarkStart w:id="13" w:name="_Toc478049062"/>
      <w:r w:rsidRPr="007344DF">
        <w:t>Plan for gevinstrealisering</w:t>
      </w:r>
      <w:bookmarkEnd w:id="12"/>
    </w:p>
    <w:p w14:paraId="1FA94B7A" w14:textId="1EA0BC71" w:rsidR="007344DF" w:rsidRDefault="0017343B" w:rsidP="007344DF">
      <w:pPr>
        <w:pStyle w:val="STY3Brdtekst"/>
      </w:pPr>
      <w:r w:rsidRPr="009E5134">
        <w:rPr>
          <w:rFonts w:eastAsia="Times New Roman" w:cs="Times New Roman"/>
          <w:noProof/>
          <w:szCs w:val="22"/>
        </w:rPr>
        <w:lastRenderedPageBreak/>
        <mc:AlternateContent>
          <mc:Choice Requires="wps">
            <w:drawing>
              <wp:inline distT="0" distB="0" distL="0" distR="0" wp14:anchorId="1769ED68" wp14:editId="105271E3">
                <wp:extent cx="5759450" cy="5614554"/>
                <wp:effectExtent l="57150" t="38100" r="69850" b="100965"/>
                <wp:docPr id="17" name="Rektangel: avrundede hjørner 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5614554"/>
                        </a:xfrm>
                        <a:prstGeom prst="roundRect">
                          <a:avLst>
                            <a:gd name="adj" fmla="val 5600"/>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220BFFDA" w14:textId="77777777" w:rsidR="0017343B" w:rsidRDefault="0017343B" w:rsidP="0017343B">
                            <w:pPr>
                              <w:pStyle w:val="STY3Brdtekst"/>
                            </w:pPr>
                            <w:r>
                              <w:t>Hensikten med gevinstrealiseringsplanen er å få økt fokus på gevinstene i prosjektet, der effektmålet i noen grad kan være sammenfallende. I eksemplet under er det fokusert på de mindre gevinstene- de som ikke er effektmålene.</w:t>
                            </w:r>
                          </w:p>
                          <w:p w14:paraId="0704EFD0" w14:textId="3B9AFB2D" w:rsidR="009A1B49" w:rsidRDefault="0017343B" w:rsidP="0017343B">
                            <w:pPr>
                              <w:pStyle w:val="STY3Brdtekst"/>
                            </w:pPr>
                            <w:r>
                              <w:t>En gevinstrealiseringsplan brukes for planlegging, organisering og oppfølging av prosjektets gevinster. I planen defineres det hvilke gevinster som forventes etter gjennomført prosjekt, hvordan disse skal realiseres, samt når og hvordan måling av oppnåelsen av prosjektets gevinster skal gjøres</w:t>
                            </w:r>
                            <w:r w:rsidR="00851033">
                              <w:t xml:space="preserve"> og hvem som er ansvarlig for å følge de opp</w:t>
                            </w:r>
                            <w:r>
                              <w:t>. Hensikten er å sikre at gevinstene realiseres i henhold til plan.</w:t>
                            </w:r>
                          </w:p>
                          <w:p w14:paraId="11639FB7" w14:textId="20EE2FA8" w:rsidR="009A1B49" w:rsidRDefault="009A1B49" w:rsidP="0017343B">
                            <w:pPr>
                              <w:pStyle w:val="STY3Brdtekst"/>
                            </w:pPr>
                            <w:r>
                              <w:t>Gevinstrealiseringsplanen utarbeides i planleggingsfasen og oppdateres jevnlig gjennom hele prosjektet.</w:t>
                            </w:r>
                          </w:p>
                          <w:p w14:paraId="41630891" w14:textId="72782A8A" w:rsidR="0017343B" w:rsidRDefault="0017343B" w:rsidP="0017343B">
                            <w:pPr>
                              <w:pStyle w:val="STY3Brdtekst"/>
                            </w:pPr>
                            <w:r>
                              <w:t>Gevinstrealiseringsplanen er et godt verktøy for å:</w:t>
                            </w:r>
                          </w:p>
                          <w:p w14:paraId="0F4C6943" w14:textId="77777777" w:rsidR="0017343B" w:rsidRDefault="0017343B" w:rsidP="0017343B">
                            <w:pPr>
                              <w:pStyle w:val="STY3Brdtekst"/>
                              <w:numPr>
                                <w:ilvl w:val="0"/>
                                <w:numId w:val="28"/>
                              </w:numPr>
                            </w:pPr>
                            <w:r>
                              <w:t xml:space="preserve">forplikte og motivere virksomhetens ledelse og organisasjon i arbeidet med å realisere gevinster – hensikten er å motvirke ansvarspulverisering og sikre at gevinstrealiseringen gjennomføres. </w:t>
                            </w:r>
                            <w:r w:rsidRPr="00A7713E">
                              <w:rPr>
                                <w:u w:val="single"/>
                              </w:rPr>
                              <w:t>Prosjekteier (PE) har det overordnede ansvaret for å sikre at gevinster realiseres.</w:t>
                            </w:r>
                          </w:p>
                          <w:p w14:paraId="016EE6DE" w14:textId="77777777" w:rsidR="0017343B" w:rsidRDefault="0017343B" w:rsidP="0017343B">
                            <w:pPr>
                              <w:pStyle w:val="STY3Brdtekst"/>
                              <w:numPr>
                                <w:ilvl w:val="0"/>
                                <w:numId w:val="28"/>
                              </w:numPr>
                            </w:pPr>
                            <w:r>
                              <w:t xml:space="preserve">kommunisere de forventede gevinstene av et prosjekt til interessentene </w:t>
                            </w:r>
                          </w:p>
                          <w:p w14:paraId="169B769E" w14:textId="77777777" w:rsidR="0017343B" w:rsidRDefault="0017343B" w:rsidP="0017343B">
                            <w:pPr>
                              <w:pStyle w:val="STY3Brdtekst"/>
                              <w:numPr>
                                <w:ilvl w:val="0"/>
                                <w:numId w:val="28"/>
                              </w:numPr>
                            </w:pPr>
                            <w:r>
                              <w:t>bidra til at linjeorganisasjonen også holder oppmerksomheten rettet mot gevinster og gevinstrealisering som ligger lenger frem i tid</w:t>
                            </w:r>
                          </w:p>
                          <w:p w14:paraId="65224611" w14:textId="77777777" w:rsidR="0017343B" w:rsidRDefault="0017343B" w:rsidP="0017343B">
                            <w:pPr>
                              <w:pStyle w:val="STY3Brdtekst"/>
                              <w:numPr>
                                <w:ilvl w:val="0"/>
                                <w:numId w:val="28"/>
                              </w:numPr>
                            </w:pPr>
                            <w:r>
                              <w:t>få et levende arbeidsverktøy som kan justeres underveis, ved at planen oppdateres på fastsatte tidspunkter</w:t>
                            </w:r>
                          </w:p>
                          <w:p w14:paraId="6EE6E821" w14:textId="77777777" w:rsidR="0017343B" w:rsidRDefault="0017343B" w:rsidP="0017343B">
                            <w:pPr>
                              <w:pStyle w:val="STY3Brdtekst"/>
                            </w:pPr>
                            <w:r>
                              <w:t>Planen må dekke aktiviteter for å finne ut om de forventede fordelene av prosjektet er realisert, som f.eks. hvordan ferdige dobbeltspor med stasjoner har tedd seg i vanlig drift.</w:t>
                            </w:r>
                          </w:p>
                          <w:p w14:paraId="2B643C5D" w14:textId="544E9A4B" w:rsidR="0017343B" w:rsidRDefault="0017343B" w:rsidP="0017343B">
                            <w:pPr>
                              <w:pStyle w:val="STY3Brdtekst"/>
                            </w:pPr>
                            <w:r>
                              <w:t xml:space="preserve">Planlegging av gevinstrealiseringen er prosjektets ansvar, mens målinger i etterkant av idriftsettelse må gjennomføres bl.a. av </w:t>
                            </w:r>
                            <w:r w:rsidR="00656F82">
                              <w:t>tjenesteansvarlig</w:t>
                            </w:r>
                            <w:r w:rsidR="00FE7517">
                              <w:t xml:space="preserve"> og</w:t>
                            </w:r>
                            <w:r>
                              <w:t xml:space="preserve"> </w:t>
                            </w:r>
                            <w:r w:rsidR="00FE7517">
                              <w:t>K</w:t>
                            </w:r>
                            <w:r>
                              <w:t>unde og trafikk. Målinger som kan gjennomføres i løpet av prosjektets levetid skal gjennomføres av prosjektet.</w:t>
                            </w:r>
                          </w:p>
                          <w:p w14:paraId="3F6C97B9" w14:textId="77777777" w:rsidR="0017343B" w:rsidRDefault="0017343B" w:rsidP="0017343B">
                            <w:pPr>
                              <w:pStyle w:val="STY3Brdtekst"/>
                            </w:pPr>
                            <w:r>
                              <w:t>Når planen er utarbeidet som eget dokument kan man henvise direkte til den i ProArc. Alternativt kan man i starten lage en tabell som vist under.</w:t>
                            </w:r>
                          </w:p>
                          <w:p w14:paraId="68DF70DC" w14:textId="639B091F" w:rsidR="0017343B" w:rsidRPr="009D3CA5" w:rsidRDefault="0017343B" w:rsidP="0017343B">
                            <w:pPr>
                              <w:pStyle w:val="STY3Brdtekst"/>
                              <w:rPr>
                                <w:sz w:val="16"/>
                                <w:szCs w:val="16"/>
                              </w:rPr>
                            </w:pPr>
                            <w:r w:rsidRPr="009D3CA5">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1769ED68" id="Rektangel: avrundede hjørner 17" o:spid="_x0000_s1031" style="width:453.5pt;height:442.1pt;visibility:visible;mso-wrap-style:square;mso-left-percent:-10001;mso-top-percent:-10001;mso-position-horizontal:absolute;mso-position-horizontal-relative:char;mso-position-vertical:absolute;mso-position-vertical-relative:line;mso-left-percent:-10001;mso-top-percent:-10001;v-text-anchor:middle" arcsize="3671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4WpyRgMAAJcHAAAOAAAAZHJzL2Uyb0RvYy54bWysVU1PGzEQvVfqf7B8L5uFbCARASEQVaW0&#10;IKDiPLG9Wbde27WdbNJf37G9CYFyKXQPK3tmPJ735sOn5+tWkZVwXho9peXBgBKhmeFSL6b0+8P1&#10;pxNKfADNQRktpnQjPD0/+/jhtLMTcWgao7hwBJ1oP+nslDYh2ElReNaIFvyBsUKjsjauhYBbtyi4&#10;gw69t6o4HAxGRWcct84w4T1Kr7KSniX/dS1YuKlrLwJRU4qxhfR36T+P/+LsFCYLB7aRrA8D3hBF&#10;C1LjpTtXVxCALJ38y1UrmTPe1OGAmbYwdS2ZSBgQTTl4gea+ASsSFiTH2x1N/v+5Zd9W9/bWxdC9&#10;nRn20yMjRWf9ZKeJG9/brGvXRlsMnKwTi5sdi2IdCENhdVyNhxWSzVBXjcphVQ0jzwVMtset8+Gz&#10;MC2Jiyl1Zqn5HeYqUQirmQ+JS040tFg0wH9QUrcKM7MCRarRICUOHfa2uNq67JPAr6VSxJnwKEOT&#10;eMTqzBnyW/eeWINUDpLYb/ylcgT9TynWFzfdAwKiRIEPqECz9CXbIHXIllUU5iLyEL4ansVH2TaD&#10;zp4T/oVP4fUXH8XT77j86Pgdl5c5xBjP26CXKfrUP8+g7yjBpLyAjpLFln0lNYE4JMoR9nEEQjwD&#10;JXjMUyYO2zKlMcaoNOmmdFwdVlhXgIOiVoDZYa3FA14vKAG1wAnEgsuMGiV3h/8FoG+Ai5zF8esI&#10;y8FW/hyh378yluMV+CZ74rjqQSkd4Yg0mvpCNMsg3H3DOzJXS3cHiGiYGeEytkfihxIusQqrpEGy&#10;npd2X0ZuMd8VcSI1y0HZBvrKPIlU94WZzVNl7mJIu73w0izI7R8HQVjP10RihFV0EiVzwze3LsYT&#10;W4l4y64lgp9h39yCw5ZFIT4Q4QZ/tTKYRdOvKGmM+/2aPNrjjEMtJR0OZ0zxryU4ge34RWPLjsvh&#10;EN2GtBlWx4eRkH3NfF+jl+2lwbYuU3RpGe2D2i5rZ9pHfEcu4q2oAs3w7lxM/eYyxBGAU8g4Ji4u&#10;0honuIUw0/eWbYdLTPvD+hGc7UdbwCHyzWwHeT+wMv1PtrEitLlYBlPLEJVPvPYbnP4pMf1LFZ+X&#10;/X2yenpPz/4AAAD//wMAUEsDBBQABgAIAAAAIQB/tjbu2wAAAAUBAAAPAAAAZHJzL2Rvd25yZXYu&#10;eG1sTI9BT4NAEIXvJv6HzZh4s4ukIkWWRk2M8WaxvQ8wslh2l7Jbiv56Ry96ecnLm7z3Tb6eTS8m&#10;Gn3nrILrRQSCbO2azrYKtm9PVykIH9A22DtLCj7Jw7o4P8sxa9zJbmgqQyu4xPoMFegQhkxKX2sy&#10;6BduIMvZuxsNBrZjK5sRT1xuehlHUSINdpYXNA70qKnel0ej4PCy09X+Yfk8yfI13n58JXi4SZS6&#10;vJjv70AEmsPfMfzgMzoUzFS5o2286BXwI+FXOVtFt2wrBWm6jEEWufxPX3wDAAD//wMAUEsBAi0A&#10;FAAGAAgAAAAhALaDOJL+AAAA4QEAABMAAAAAAAAAAAAAAAAAAAAAAFtDb250ZW50X1R5cGVzXS54&#10;bWxQSwECLQAUAAYACAAAACEAOP0h/9YAAACUAQAACwAAAAAAAAAAAAAAAAAvAQAAX3JlbHMvLnJl&#10;bHNQSwECLQAUAAYACAAAACEAIOFqckYDAACXBwAADgAAAAAAAAAAAAAAAAAuAgAAZHJzL2Uyb0Rv&#10;Yy54bWxQSwECLQAUAAYACAAAACEAf7Y27tsAAAAFAQAADwAAAAAAAAAAAAAAAACgBQAAZHJzL2Rv&#10;d25yZXYueG1sUEsFBgAAAAAEAAQA8wAAAKgGAAAAAA==&#10;" fillcolor="#bcbcbc">
                <v:fill color2="#ededed" rotate="t" angle="180" colors="0 #bcbcbc;22938f #d0d0d0;1 #ededed" focus="100%" type="gradient"/>
                <v:stroke dashstyle="dash"/>
                <v:shadow on="t" color="black" opacity="24903f" origin=",.5" offset="0,.55556mm"/>
                <v:path arrowok="t"/>
                <v:textbox>
                  <w:txbxContent>
                    <w:p w14:paraId="220BFFDA" w14:textId="77777777" w:rsidR="0017343B" w:rsidRDefault="0017343B" w:rsidP="0017343B">
                      <w:pPr>
                        <w:pStyle w:val="STY3Brdtekst"/>
                      </w:pPr>
                      <w:r>
                        <w:t>Hensikten med gevinstrealiseringsplanen er å få økt fokus på gevinstene i prosjektet, der effektmålet i noen grad kan være sammenfallende. I eksemplet under er det fokusert på de mindre gevinstene- de som ikke er effektmålene.</w:t>
                      </w:r>
                    </w:p>
                    <w:p w14:paraId="0704EFD0" w14:textId="3B9AFB2D" w:rsidR="009A1B49" w:rsidRDefault="0017343B" w:rsidP="0017343B">
                      <w:pPr>
                        <w:pStyle w:val="STY3Brdtekst"/>
                      </w:pPr>
                      <w:r>
                        <w:t>En gevinstrealiseringsplan brukes for planlegging, organisering og oppfølging av prosjektets gevinster. I planen defineres det hvilke gevinster som forventes etter gjennomført prosjekt, hvordan disse skal realiseres, samt når og hvordan måling av oppnåelsen av prosjektets gevinster skal gjøres</w:t>
                      </w:r>
                      <w:r w:rsidR="00851033">
                        <w:t xml:space="preserve"> og hvem som er ansvarlig for å følge de opp</w:t>
                      </w:r>
                      <w:r>
                        <w:t>. Hensikten er å sikre at gevinstene realiseres i henhold til plan.</w:t>
                      </w:r>
                    </w:p>
                    <w:p w14:paraId="11639FB7" w14:textId="20EE2FA8" w:rsidR="009A1B49" w:rsidRDefault="009A1B49" w:rsidP="0017343B">
                      <w:pPr>
                        <w:pStyle w:val="STY3Brdtekst"/>
                      </w:pPr>
                      <w:r>
                        <w:t>Gevinstrealiseringsplanen utarbeides i planleggingsfasen og oppdateres jevnlig gjennom hele prosjektet.</w:t>
                      </w:r>
                    </w:p>
                    <w:p w14:paraId="41630891" w14:textId="72782A8A" w:rsidR="0017343B" w:rsidRDefault="0017343B" w:rsidP="0017343B">
                      <w:pPr>
                        <w:pStyle w:val="STY3Brdtekst"/>
                      </w:pPr>
                      <w:r>
                        <w:t>Gevinstrealiseringsplanen er et godt verktøy for å:</w:t>
                      </w:r>
                    </w:p>
                    <w:p w14:paraId="0F4C6943" w14:textId="77777777" w:rsidR="0017343B" w:rsidRDefault="0017343B" w:rsidP="0017343B">
                      <w:pPr>
                        <w:pStyle w:val="STY3Brdtekst"/>
                        <w:numPr>
                          <w:ilvl w:val="0"/>
                          <w:numId w:val="28"/>
                        </w:numPr>
                      </w:pPr>
                      <w:r>
                        <w:t xml:space="preserve">forplikte og motivere virksomhetens ledelse og organisasjon i arbeidet med å realisere gevinster – hensikten er å motvirke ansvarspulverisering og sikre at gevinstrealiseringen gjennomføres. </w:t>
                      </w:r>
                      <w:r w:rsidRPr="00A7713E">
                        <w:rPr>
                          <w:u w:val="single"/>
                        </w:rPr>
                        <w:t>Prosjekteier (PE) har det overordnede ansvaret for å sikre at gevinster realiseres.</w:t>
                      </w:r>
                    </w:p>
                    <w:p w14:paraId="016EE6DE" w14:textId="77777777" w:rsidR="0017343B" w:rsidRDefault="0017343B" w:rsidP="0017343B">
                      <w:pPr>
                        <w:pStyle w:val="STY3Brdtekst"/>
                        <w:numPr>
                          <w:ilvl w:val="0"/>
                          <w:numId w:val="28"/>
                        </w:numPr>
                      </w:pPr>
                      <w:r>
                        <w:t xml:space="preserve">kommunisere de forventede gevinstene av et prosjekt til interessentene </w:t>
                      </w:r>
                    </w:p>
                    <w:p w14:paraId="169B769E" w14:textId="77777777" w:rsidR="0017343B" w:rsidRDefault="0017343B" w:rsidP="0017343B">
                      <w:pPr>
                        <w:pStyle w:val="STY3Brdtekst"/>
                        <w:numPr>
                          <w:ilvl w:val="0"/>
                          <w:numId w:val="28"/>
                        </w:numPr>
                      </w:pPr>
                      <w:r>
                        <w:t>bidra til at linjeorganisasjonen også holder oppmerksomheten rettet mot gevinster og gevinstrealisering som ligger lenger frem i tid</w:t>
                      </w:r>
                    </w:p>
                    <w:p w14:paraId="65224611" w14:textId="77777777" w:rsidR="0017343B" w:rsidRDefault="0017343B" w:rsidP="0017343B">
                      <w:pPr>
                        <w:pStyle w:val="STY3Brdtekst"/>
                        <w:numPr>
                          <w:ilvl w:val="0"/>
                          <w:numId w:val="28"/>
                        </w:numPr>
                      </w:pPr>
                      <w:r>
                        <w:t>få et levende arbeidsverktøy som kan justeres underveis, ved at planen oppdateres på fastsatte tidspunkter</w:t>
                      </w:r>
                    </w:p>
                    <w:p w14:paraId="6EE6E821" w14:textId="77777777" w:rsidR="0017343B" w:rsidRDefault="0017343B" w:rsidP="0017343B">
                      <w:pPr>
                        <w:pStyle w:val="STY3Brdtekst"/>
                      </w:pPr>
                      <w:r>
                        <w:t>Planen må dekke aktiviteter for å finne ut om de forventede fordelene av prosjektet er realisert, som f.eks. hvordan ferdige dobbeltspor med stasjoner har tedd seg i vanlig drift.</w:t>
                      </w:r>
                    </w:p>
                    <w:p w14:paraId="2B643C5D" w14:textId="544E9A4B" w:rsidR="0017343B" w:rsidRDefault="0017343B" w:rsidP="0017343B">
                      <w:pPr>
                        <w:pStyle w:val="STY3Brdtekst"/>
                      </w:pPr>
                      <w:r>
                        <w:t xml:space="preserve">Planlegging av gevinstrealiseringen er prosjektets ansvar, mens målinger i etterkant av idriftsettelse må gjennomføres bl.a. av </w:t>
                      </w:r>
                      <w:r w:rsidR="00656F82">
                        <w:t>tjenesteansvarlig</w:t>
                      </w:r>
                      <w:r w:rsidR="00FE7517">
                        <w:t xml:space="preserve"> og</w:t>
                      </w:r>
                      <w:r>
                        <w:t xml:space="preserve"> </w:t>
                      </w:r>
                      <w:r w:rsidR="00FE7517">
                        <w:t>K</w:t>
                      </w:r>
                      <w:r>
                        <w:t>unde og trafikk. Målinger som kan gjennomføres i løpet av prosjektets levetid skal gjennomføres av prosjektet.</w:t>
                      </w:r>
                    </w:p>
                    <w:p w14:paraId="3F6C97B9" w14:textId="77777777" w:rsidR="0017343B" w:rsidRDefault="0017343B" w:rsidP="0017343B">
                      <w:pPr>
                        <w:pStyle w:val="STY3Brdtekst"/>
                      </w:pPr>
                      <w:r>
                        <w:t>Når planen er utarbeidet som eget dokument kan man henvise direkte til den i ProArc. Alternativt kan man i starten lage en tabell som vist under.</w:t>
                      </w:r>
                    </w:p>
                    <w:p w14:paraId="68DF70DC" w14:textId="639B091F" w:rsidR="0017343B" w:rsidRPr="009D3CA5" w:rsidRDefault="0017343B" w:rsidP="0017343B">
                      <w:pPr>
                        <w:pStyle w:val="STY3Brdtekst"/>
                        <w:rPr>
                          <w:sz w:val="16"/>
                          <w:szCs w:val="16"/>
                        </w:rPr>
                      </w:pPr>
                      <w:r w:rsidRPr="009D3CA5">
                        <w:rPr>
                          <w:color w:val="FF0000"/>
                          <w:sz w:val="16"/>
                          <w:szCs w:val="16"/>
                        </w:rPr>
                        <w:t>Denne kommentarboksen er kun en veiledning, den skal slettes før ferdigstillelse av første versjon av dokumentet</w:t>
                      </w:r>
                    </w:p>
                  </w:txbxContent>
                </v:textbox>
                <w10:anchorlock/>
              </v:roundrect>
            </w:pict>
          </mc:Fallback>
        </mc:AlternateContent>
      </w:r>
    </w:p>
    <w:p w14:paraId="1259122C" w14:textId="49B6BB02" w:rsidR="00043120" w:rsidRPr="00043120" w:rsidRDefault="00155059" w:rsidP="00043120">
      <w:pPr>
        <w:pStyle w:val="STY3Brdtekst"/>
      </w:pPr>
      <w:r>
        <w:t>Prosjektets plan for gevinstrealisering er vist i tabell 1.</w:t>
      </w:r>
    </w:p>
    <w:p w14:paraId="7AE55E28" w14:textId="5EE500B5" w:rsidR="009B7100" w:rsidRPr="00CA0156" w:rsidRDefault="00E313AD" w:rsidP="009B7100">
      <w:pPr>
        <w:pStyle w:val="STY3Overskifttabell"/>
        <w:rPr>
          <w:color w:val="FF0000"/>
        </w:rPr>
      </w:pPr>
      <w:r>
        <w:t xml:space="preserve">Gevinstrealiseringsplan </w:t>
      </w:r>
      <w:r w:rsidRPr="003A31C6">
        <w:rPr>
          <w:color w:val="FF0000"/>
        </w:rPr>
        <w:t>– kun eksempler</w:t>
      </w:r>
    </w:p>
    <w:tbl>
      <w:tblPr>
        <w:tblStyle w:val="BaneNOR"/>
        <w:tblW w:w="5000" w:type="pct"/>
        <w:tblLook w:val="04A0" w:firstRow="1" w:lastRow="0" w:firstColumn="1" w:lastColumn="0" w:noHBand="0" w:noVBand="1"/>
      </w:tblPr>
      <w:tblGrid>
        <w:gridCol w:w="1468"/>
        <w:gridCol w:w="1568"/>
        <w:gridCol w:w="2026"/>
        <w:gridCol w:w="1324"/>
        <w:gridCol w:w="1538"/>
        <w:gridCol w:w="1363"/>
      </w:tblGrid>
      <w:tr w:rsidR="00CA0156" w:rsidRPr="00EA11B3" w14:paraId="4E7B2162" w14:textId="77777777" w:rsidTr="00E313AD">
        <w:trPr>
          <w:cnfStyle w:val="100000000000" w:firstRow="1" w:lastRow="0" w:firstColumn="0" w:lastColumn="0" w:oddVBand="0" w:evenVBand="0" w:oddHBand="0" w:evenHBand="0" w:firstRowFirstColumn="0" w:firstRowLastColumn="0" w:lastRowFirstColumn="0" w:lastRowLastColumn="0"/>
          <w:cantSplit/>
          <w:trHeight w:val="460"/>
        </w:trPr>
        <w:tc>
          <w:tcPr>
            <w:cnfStyle w:val="001000000000" w:firstRow="0" w:lastRow="0" w:firstColumn="1" w:lastColumn="0" w:oddVBand="0" w:evenVBand="0" w:oddHBand="0" w:evenHBand="0" w:firstRowFirstColumn="0" w:firstRowLastColumn="0" w:lastRowFirstColumn="0" w:lastRowLastColumn="0"/>
            <w:tcW w:w="790" w:type="pct"/>
            <w:hideMark/>
          </w:tcPr>
          <w:p w14:paraId="7A42563C" w14:textId="77777777" w:rsidR="00E313AD" w:rsidRPr="00EA11B3" w:rsidRDefault="00E313AD">
            <w:pPr>
              <w:pStyle w:val="STY3Tabelltittel"/>
            </w:pPr>
            <w:r w:rsidRPr="00EA11B3">
              <w:t>Interessent</w:t>
            </w:r>
          </w:p>
        </w:tc>
        <w:tc>
          <w:tcPr>
            <w:tcW w:w="844" w:type="pct"/>
            <w:hideMark/>
          </w:tcPr>
          <w:p w14:paraId="5DF33148" w14:textId="77777777" w:rsidR="00E313AD" w:rsidRPr="00EA11B3" w:rsidRDefault="00E313AD">
            <w:pPr>
              <w:pStyle w:val="STY3Tabelltittel"/>
              <w:cnfStyle w:val="100000000000" w:firstRow="1" w:lastRow="0" w:firstColumn="0" w:lastColumn="0" w:oddVBand="0" w:evenVBand="0" w:oddHBand="0" w:evenHBand="0" w:firstRowFirstColumn="0" w:firstRowLastColumn="0" w:lastRowFirstColumn="0" w:lastRowLastColumn="0"/>
            </w:pPr>
            <w:r w:rsidRPr="00EA11B3">
              <w:t>Planlagt gevinst</w:t>
            </w:r>
          </w:p>
        </w:tc>
        <w:tc>
          <w:tcPr>
            <w:tcW w:w="1091" w:type="pct"/>
            <w:hideMark/>
          </w:tcPr>
          <w:p w14:paraId="55B6902A" w14:textId="77777777" w:rsidR="00E313AD" w:rsidRPr="00EA11B3" w:rsidRDefault="00E313AD">
            <w:pPr>
              <w:pStyle w:val="STY3Tabelltittel"/>
              <w:cnfStyle w:val="100000000000" w:firstRow="1" w:lastRow="0" w:firstColumn="0" w:lastColumn="0" w:oddVBand="0" w:evenVBand="0" w:oddHBand="0" w:evenHBand="0" w:firstRowFirstColumn="0" w:firstRowLastColumn="0" w:lastRowFirstColumn="0" w:lastRowLastColumn="0"/>
            </w:pPr>
            <w:r w:rsidRPr="00EA11B3">
              <w:t>Gevinstrealiserings- tiltaket (hvordan)</w:t>
            </w:r>
          </w:p>
        </w:tc>
        <w:tc>
          <w:tcPr>
            <w:tcW w:w="713" w:type="pct"/>
            <w:hideMark/>
          </w:tcPr>
          <w:p w14:paraId="57C58282" w14:textId="77777777" w:rsidR="00E313AD" w:rsidRPr="00EA11B3" w:rsidRDefault="00E313AD">
            <w:pPr>
              <w:pStyle w:val="STY3Tabelltittel"/>
              <w:cnfStyle w:val="100000000000" w:firstRow="1" w:lastRow="0" w:firstColumn="0" w:lastColumn="0" w:oddVBand="0" w:evenVBand="0" w:oddHBand="0" w:evenHBand="0" w:firstRowFirstColumn="0" w:firstRowLastColumn="0" w:lastRowFirstColumn="0" w:lastRowLastColumn="0"/>
            </w:pPr>
            <w:r w:rsidRPr="00EA11B3">
              <w:t>Ansvarlig</w:t>
            </w:r>
          </w:p>
        </w:tc>
        <w:tc>
          <w:tcPr>
            <w:tcW w:w="828" w:type="pct"/>
            <w:hideMark/>
          </w:tcPr>
          <w:p w14:paraId="4F2C9A9B" w14:textId="77777777" w:rsidR="00E313AD" w:rsidRPr="00EA11B3" w:rsidRDefault="00E313AD">
            <w:pPr>
              <w:pStyle w:val="STY3Tabelltittel"/>
              <w:cnfStyle w:val="100000000000" w:firstRow="1" w:lastRow="0" w:firstColumn="0" w:lastColumn="0" w:oddVBand="0" w:evenVBand="0" w:oddHBand="0" w:evenHBand="0" w:firstRowFirstColumn="0" w:firstRowLastColumn="0" w:lastRowFirstColumn="0" w:lastRowLastColumn="0"/>
            </w:pPr>
            <w:r w:rsidRPr="00EA11B3">
              <w:t>Hvordan måles resultatet</w:t>
            </w:r>
          </w:p>
        </w:tc>
        <w:tc>
          <w:tcPr>
            <w:tcW w:w="734" w:type="pct"/>
            <w:hideMark/>
          </w:tcPr>
          <w:p w14:paraId="7D33FCEE" w14:textId="77777777" w:rsidR="00E313AD" w:rsidRPr="00EA11B3" w:rsidRDefault="00E313AD">
            <w:pPr>
              <w:pStyle w:val="STY3Tabelltittel"/>
              <w:cnfStyle w:val="100000000000" w:firstRow="1" w:lastRow="0" w:firstColumn="0" w:lastColumn="0" w:oddVBand="0" w:evenVBand="0" w:oddHBand="0" w:evenHBand="0" w:firstRowFirstColumn="0" w:firstRowLastColumn="0" w:lastRowFirstColumn="0" w:lastRowLastColumn="0"/>
            </w:pPr>
            <w:r w:rsidRPr="00EA11B3">
              <w:t>Referanse</w:t>
            </w:r>
            <w:r>
              <w:t>-</w:t>
            </w:r>
            <w:r w:rsidRPr="00EA11B3">
              <w:t>situasjon</w:t>
            </w:r>
          </w:p>
        </w:tc>
      </w:tr>
      <w:tr w:rsidR="00CA0156" w:rsidRPr="00EA11B3" w14:paraId="4EA4B493" w14:textId="77777777" w:rsidTr="00E313AD">
        <w:trPr>
          <w:cantSplit/>
          <w:trHeight w:val="630"/>
        </w:trPr>
        <w:tc>
          <w:tcPr>
            <w:cnfStyle w:val="001000000000" w:firstRow="0" w:lastRow="0" w:firstColumn="1" w:lastColumn="0" w:oddVBand="0" w:evenVBand="0" w:oddHBand="0" w:evenHBand="0" w:firstRowFirstColumn="0" w:firstRowLastColumn="0" w:lastRowFirstColumn="0" w:lastRowLastColumn="0"/>
            <w:tcW w:w="790" w:type="pct"/>
            <w:vMerge w:val="restart"/>
            <w:hideMark/>
          </w:tcPr>
          <w:p w14:paraId="1AC253AE" w14:textId="60BB4FBF" w:rsidR="00E313AD" w:rsidRPr="00CA0156" w:rsidRDefault="005B5CC2">
            <w:pPr>
              <w:pStyle w:val="STY3Tabellradtekst"/>
              <w:rPr>
                <w:color w:val="FF0000"/>
              </w:rPr>
            </w:pPr>
            <w:r w:rsidRPr="00CA0156">
              <w:rPr>
                <w:color w:val="FF0000"/>
              </w:rPr>
              <w:t>Reisende/ pendler organisasjoner</w:t>
            </w:r>
          </w:p>
        </w:tc>
        <w:tc>
          <w:tcPr>
            <w:tcW w:w="844" w:type="pct"/>
            <w:hideMark/>
          </w:tcPr>
          <w:p w14:paraId="2C110477"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Bedre internettilgang på toget</w:t>
            </w:r>
          </w:p>
        </w:tc>
        <w:tc>
          <w:tcPr>
            <w:tcW w:w="1091" w:type="pct"/>
            <w:hideMark/>
          </w:tcPr>
          <w:p w14:paraId="23E5234C"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Bygge telemaster, MIMO i tunnel</w:t>
            </w:r>
          </w:p>
        </w:tc>
        <w:tc>
          <w:tcPr>
            <w:tcW w:w="713" w:type="pct"/>
            <w:hideMark/>
          </w:tcPr>
          <w:p w14:paraId="2887DAD3"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Prosjektleder</w:t>
            </w:r>
          </w:p>
        </w:tc>
        <w:tc>
          <w:tcPr>
            <w:tcW w:w="828" w:type="pct"/>
            <w:hideMark/>
          </w:tcPr>
          <w:p w14:paraId="7EE29DAD"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Tilgjengelig hastighet</w:t>
            </w:r>
          </w:p>
        </w:tc>
        <w:tc>
          <w:tcPr>
            <w:tcW w:w="734" w:type="pct"/>
            <w:hideMark/>
          </w:tcPr>
          <w:p w14:paraId="56C7EB8F"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01.01.20. Ustabilt nett på deler av strekningen.</w:t>
            </w:r>
          </w:p>
        </w:tc>
      </w:tr>
      <w:tr w:rsidR="00CA0156" w:rsidRPr="00EA11B3" w14:paraId="4F2E7BD4" w14:textId="77777777" w:rsidTr="00E313AD">
        <w:trPr>
          <w:cantSplit/>
          <w:trHeight w:val="848"/>
        </w:trPr>
        <w:tc>
          <w:tcPr>
            <w:cnfStyle w:val="001000000000" w:firstRow="0" w:lastRow="0" w:firstColumn="1" w:lastColumn="0" w:oddVBand="0" w:evenVBand="0" w:oddHBand="0" w:evenHBand="0" w:firstRowFirstColumn="0" w:firstRowLastColumn="0" w:lastRowFirstColumn="0" w:lastRowLastColumn="0"/>
            <w:tcW w:w="790" w:type="pct"/>
            <w:vMerge/>
            <w:hideMark/>
          </w:tcPr>
          <w:p w14:paraId="1FB04D43" w14:textId="77777777" w:rsidR="00E313AD" w:rsidRPr="00CA0156" w:rsidRDefault="00E313AD">
            <w:pPr>
              <w:pStyle w:val="STY3Tabellradtekst"/>
              <w:rPr>
                <w:color w:val="FF0000"/>
              </w:rPr>
            </w:pPr>
          </w:p>
        </w:tc>
        <w:tc>
          <w:tcPr>
            <w:tcW w:w="844" w:type="pct"/>
            <w:hideMark/>
          </w:tcPr>
          <w:p w14:paraId="4990BF5B" w14:textId="3674109E" w:rsidR="00E313AD" w:rsidRPr="00CA0156" w:rsidRDefault="005B5CC2">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Bedre informasjon på</w:t>
            </w:r>
            <w:r w:rsidR="00E313AD" w:rsidRPr="00CA0156">
              <w:rPr>
                <w:color w:val="FF0000"/>
              </w:rPr>
              <w:t xml:space="preserve"> stasjonsområdet</w:t>
            </w:r>
          </w:p>
        </w:tc>
        <w:tc>
          <w:tcPr>
            <w:tcW w:w="1091" w:type="pct"/>
            <w:hideMark/>
          </w:tcPr>
          <w:p w14:paraId="5109F2DB"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 xml:space="preserve">Bygge </w:t>
            </w:r>
            <w:proofErr w:type="spellStart"/>
            <w:r w:rsidRPr="00CA0156">
              <w:rPr>
                <w:color w:val="FF0000"/>
              </w:rPr>
              <w:t>iht</w:t>
            </w:r>
            <w:proofErr w:type="spellEnd"/>
            <w:r w:rsidRPr="00CA0156">
              <w:rPr>
                <w:color w:val="FF0000"/>
              </w:rPr>
              <w:t xml:space="preserve"> stasjonshåndboken</w:t>
            </w:r>
          </w:p>
        </w:tc>
        <w:tc>
          <w:tcPr>
            <w:tcW w:w="713" w:type="pct"/>
            <w:hideMark/>
          </w:tcPr>
          <w:p w14:paraId="05B68B83"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Prosjektleder</w:t>
            </w:r>
          </w:p>
        </w:tc>
        <w:tc>
          <w:tcPr>
            <w:tcW w:w="828" w:type="pct"/>
            <w:hideMark/>
          </w:tcPr>
          <w:p w14:paraId="4712CCCC" w14:textId="2ADBEA97" w:rsidR="00E313AD" w:rsidRPr="00CA0156" w:rsidRDefault="00CA0156">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Kundetilfreds-undersøkelse</w:t>
            </w:r>
          </w:p>
        </w:tc>
        <w:tc>
          <w:tcPr>
            <w:tcW w:w="734" w:type="pct"/>
            <w:hideMark/>
          </w:tcPr>
          <w:p w14:paraId="37478E65"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Må avklares</w:t>
            </w:r>
          </w:p>
        </w:tc>
      </w:tr>
      <w:tr w:rsidR="00CA0156" w:rsidRPr="00EA11B3" w14:paraId="6FDEF728" w14:textId="77777777" w:rsidTr="00E313AD">
        <w:trPr>
          <w:cantSplit/>
          <w:trHeight w:val="836"/>
        </w:trPr>
        <w:tc>
          <w:tcPr>
            <w:cnfStyle w:val="001000000000" w:firstRow="0" w:lastRow="0" w:firstColumn="1" w:lastColumn="0" w:oddVBand="0" w:evenVBand="0" w:oddHBand="0" w:evenHBand="0" w:firstRowFirstColumn="0" w:firstRowLastColumn="0" w:lastRowFirstColumn="0" w:lastRowLastColumn="0"/>
            <w:tcW w:w="790" w:type="pct"/>
            <w:hideMark/>
          </w:tcPr>
          <w:p w14:paraId="45514444" w14:textId="77777777" w:rsidR="00E313AD" w:rsidRPr="00CA0156" w:rsidRDefault="00E313AD">
            <w:pPr>
              <w:pStyle w:val="STY3Tabellradtekst"/>
              <w:rPr>
                <w:color w:val="FF0000"/>
              </w:rPr>
            </w:pPr>
            <w:r w:rsidRPr="00CA0156">
              <w:rPr>
                <w:color w:val="FF0000"/>
              </w:rPr>
              <w:lastRenderedPageBreak/>
              <w:t>Andre</w:t>
            </w:r>
          </w:p>
        </w:tc>
        <w:tc>
          <w:tcPr>
            <w:tcW w:w="844" w:type="pct"/>
            <w:hideMark/>
          </w:tcPr>
          <w:p w14:paraId="59B4ACC8"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Mindre dyrepåkjørsler</w:t>
            </w:r>
          </w:p>
        </w:tc>
        <w:tc>
          <w:tcPr>
            <w:tcW w:w="1091" w:type="pct"/>
            <w:hideMark/>
          </w:tcPr>
          <w:p w14:paraId="03556AD2"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Sette opp flere gjerder langs linja</w:t>
            </w:r>
          </w:p>
        </w:tc>
        <w:tc>
          <w:tcPr>
            <w:tcW w:w="713" w:type="pct"/>
            <w:hideMark/>
          </w:tcPr>
          <w:p w14:paraId="7EEFBEEB"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Prosjektleder</w:t>
            </w:r>
          </w:p>
        </w:tc>
        <w:tc>
          <w:tcPr>
            <w:tcW w:w="828" w:type="pct"/>
            <w:hideMark/>
          </w:tcPr>
          <w:p w14:paraId="4E7C4C43"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A0156">
              <w:rPr>
                <w:color w:val="FF0000"/>
              </w:rPr>
              <w:t>Register for påkjørsel av dyr. Bane NOR har egen base</w:t>
            </w:r>
          </w:p>
        </w:tc>
        <w:tc>
          <w:tcPr>
            <w:tcW w:w="734" w:type="pct"/>
          </w:tcPr>
          <w:p w14:paraId="11867FBC" w14:textId="77777777" w:rsidR="00E313AD" w:rsidRPr="00CA0156" w:rsidRDefault="00E313AD">
            <w:pPr>
              <w:pStyle w:val="STY3Tabellradtekst"/>
              <w:cnfStyle w:val="000000000000" w:firstRow="0" w:lastRow="0" w:firstColumn="0" w:lastColumn="0" w:oddVBand="0" w:evenVBand="0" w:oddHBand="0" w:evenHBand="0" w:firstRowFirstColumn="0" w:firstRowLastColumn="0" w:lastRowFirstColumn="0" w:lastRowLastColumn="0"/>
              <w:rPr>
                <w:color w:val="FF0000"/>
              </w:rPr>
            </w:pPr>
          </w:p>
        </w:tc>
      </w:tr>
    </w:tbl>
    <w:p w14:paraId="3C75D1B1" w14:textId="77777777" w:rsidR="007344DF" w:rsidRPr="007344DF" w:rsidRDefault="007344DF" w:rsidP="007344DF">
      <w:pPr>
        <w:pStyle w:val="STY3Brdtekst"/>
      </w:pPr>
    </w:p>
    <w:p w14:paraId="0ADFC432" w14:textId="149A5CFE" w:rsidR="00655CEE" w:rsidRDefault="00655CEE" w:rsidP="00655CEE">
      <w:pPr>
        <w:pStyle w:val="STY3Overskrift11"/>
      </w:pPr>
      <w:bookmarkStart w:id="14" w:name="_Toc163222635"/>
      <w:r>
        <w:t>Rammebetingelser</w:t>
      </w:r>
      <w:bookmarkEnd w:id="13"/>
      <w:r w:rsidR="0019688E">
        <w:t>, forutsetninger og føringer</w:t>
      </w:r>
      <w:bookmarkEnd w:id="14"/>
    </w:p>
    <w:p w14:paraId="54A00508" w14:textId="7141462B" w:rsidR="00F30A22" w:rsidRPr="00F30A22" w:rsidRDefault="00242877" w:rsidP="00F30A22">
      <w:pPr>
        <w:pStyle w:val="STY3Brdtekst"/>
      </w:pPr>
      <w:r w:rsidRPr="009E5134">
        <w:rPr>
          <w:rFonts w:eastAsia="Times New Roman" w:cs="Times New Roman"/>
          <w:noProof/>
          <w:szCs w:val="22"/>
        </w:rPr>
        <mc:AlternateContent>
          <mc:Choice Requires="wps">
            <w:drawing>
              <wp:inline distT="0" distB="0" distL="0" distR="0" wp14:anchorId="702DDB06" wp14:editId="43AB342F">
                <wp:extent cx="5760000" cy="1319645"/>
                <wp:effectExtent l="57150" t="38100" r="69850" b="90170"/>
                <wp:docPr id="18" name="Rektangel: avrundede hjørner 1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1319645"/>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3605B985" w14:textId="77777777" w:rsidR="00242877" w:rsidRDefault="00242877" w:rsidP="00CF0814">
                            <w:pPr>
                              <w:pStyle w:val="STY3Brdtekst"/>
                              <w:rPr>
                                <w:lang w:eastAsia="nb-NO"/>
                              </w:rPr>
                            </w:pPr>
                            <w:r w:rsidRPr="0009745D">
                              <w:rPr>
                                <w:lang w:eastAsia="nb-NO"/>
                              </w:rPr>
                              <w:t>Identifiser og gjengi rammebetingelser gitt av prosjektbestillingen</w:t>
                            </w:r>
                            <w:r>
                              <w:rPr>
                                <w:lang w:eastAsia="nb-NO"/>
                              </w:rPr>
                              <w:t xml:space="preserve">, eller vis til prosjektbestillingen dersom dette kommer tydelig frem der. Dette vil typisk være økonomiske rammer for prosjektet eller rammer for gjennomføring og godkjenninger. </w:t>
                            </w:r>
                          </w:p>
                          <w:p w14:paraId="14AAFB0F" w14:textId="77777777" w:rsidR="00242877" w:rsidRDefault="00242877" w:rsidP="00CF0814">
                            <w:pPr>
                              <w:pStyle w:val="STY3Brdtekst"/>
                            </w:pPr>
                            <w:r>
                              <w:t xml:space="preserve">Juridiske rammebetingelser (lover, forskrifter, standarder </w:t>
                            </w:r>
                            <w:proofErr w:type="spellStart"/>
                            <w:r>
                              <w:t>etc</w:t>
                            </w:r>
                            <w:proofErr w:type="spellEnd"/>
                            <w:r>
                              <w:t>) skal være angitt i prosjektets systemdefinisjon dersom denne er utarbeidet.</w:t>
                            </w:r>
                          </w:p>
                          <w:p w14:paraId="2036D48F" w14:textId="4FE5D633" w:rsidR="00242877" w:rsidRPr="00CF0814" w:rsidRDefault="00242877" w:rsidP="00242877">
                            <w:pPr>
                              <w:pStyle w:val="STY3Brdtekst"/>
                              <w:rPr>
                                <w:color w:val="FF0000"/>
                                <w:sz w:val="16"/>
                                <w:szCs w:val="16"/>
                              </w:rPr>
                            </w:pPr>
                            <w:r w:rsidRPr="00CF0814">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702DDB06" id="Rektangel: avrundede hjørner 18" o:spid="_x0000_s1032" style="width:453.55pt;height:103.9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9wSXRwMAAJgHAAAOAAAAZHJzL2Uyb0RvYy54bWysVVFvEzEMfkfiP0R5Z9fr2o5V69C0aQhp&#10;wMSG9uwmuV4gl4Qk3XX8ehzn2pWNFwb3cEpsx7E/219O3m06w+5ViNrZBa8PRpwpK5zUdrXgX28v&#10;37zlLCawEoyzasEfVOTvTl+/Oun9XI1d64xUgaETG+e9X/A2JT+vqiha1UE8cF5ZVDYudJBwG1aV&#10;DNCj985U49FoVvUuSB+cUDGi9KIo+Sn5bxol0uemiSoxs+AYW6J/oP8y/6vTE5ivAvhWiyEMeEEU&#10;HWiLl+5cXUACtg76matOi+Cia9KBcF3lmkYLRTlgNvXoSTY3LXhFuSA40e9giv/Prfh0f+OvQw49&#10;+isnvkdEpOp9nO80eRMHm00TumyLgbMNofiwQ1FtEhMonB7NRvhxJlBXH9bHs8k041zBfHvch5je&#10;K9exvFjw4NZWfsFaEYRwfxUTYSmZhQ6bBuQ3zprOYGXuwbB6fDSbDR4HY/S99TlUQV5qY1hw6U6n&#10;loDEYEqJ4tZ/ZN4hliMSx4d4bgLDCxYcG0y6/hYz4sxATKhAM/rINmmbiuWUUqUuipA+OlnEh8W2&#10;ZF08EwCrSOENFx/m0/9w+eFRPv/Cy+sSYo7nZanXFP3z23eQYFGepI6S1RZ9oy2DzBL1DAc5J8Ki&#10;AKNkrlMBDueSyphjNJb1C348HU+xsQCZojGA1RGdxwPRrjgDs0IKEikURJ3Ru8N/k2BsQapSxeM/&#10;Z1iPtvLfM4z7V+Z2vIDYFk8SV0NSxuZ0FHHT0IhunVS4aWXPlmYdvgBmNCmISJ3ng/DhTGrswilp&#10;EKzfW3too7Ba7pqYQC1yML6FoTPfZqiHxizm1Jm7GGi3Fx6RQZn/zARps9wwjRHSBGbJ0smH65Dj&#10;yaPEoheXGpO/wrm5hoAzi0J8IdJn/DXGYRXdsOKsdeHnn+TZHkkOtZz1yM5Y4h9rCArH8YPFkT2u&#10;JxN0m2gzmR6NMyD7muW+xq67c4djXVN0tMz2yWyXTXDdHT4kZ/lWVIEVeHdppmFznjIFIA25INTZ&#10;Ga2Rwj2kK3vjxZZcctlvN3cQ/MBtCUnkk9syOcyJsAr8j7a5I6w7WyfX6JSVj7gOG6R/KszwVOX3&#10;ZX9PVo8P6ukvAAAA//8DAFBLAwQUAAYACAAAACEAEmkj+90AAAAFAQAADwAAAGRycy9kb3ducmV2&#10;LnhtbEyPQUvDQBCF74L/YRnBi7S77cHUmEkphaoHQZpavG6yYxKbnQ3ZbRv/vasXexl4vMd732TL&#10;0XbiRINvHSPMpgoEceVMyzXC+24zWYDwQbPRnWNC+CYPy/z6KtOpcWfe0qkItYgl7FON0ITQp1L6&#10;qiGr/dT1xNH7dIPVIcqhlmbQ51huOzlX6l5a3XJcaHRP64aqQ3G0CNvkRb6Wq81TXYS7j6+3/bNR&#10;LSPe3oyrRxCBxvAfhl/8iA55ZCrdkY0XHUJ8JPzd6D2oZAaiRJirZAEyz+Qlff4DAAD//wMAUEsB&#10;Ai0AFAAGAAgAAAAhALaDOJL+AAAA4QEAABMAAAAAAAAAAAAAAAAAAAAAAFtDb250ZW50X1R5cGVz&#10;XS54bWxQSwECLQAUAAYACAAAACEAOP0h/9YAAACUAQAACwAAAAAAAAAAAAAAAAAvAQAAX3JlbHMv&#10;LnJlbHNQSwECLQAUAAYACAAAACEAEfcEl0cDAACYBwAADgAAAAAAAAAAAAAAAAAuAgAAZHJzL2Uy&#10;b0RvYy54bWxQSwECLQAUAAYACAAAACEAEmkj+90AAAAFAQAADwAAAAAAAAAAAAAAAACh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3605B985" w14:textId="77777777" w:rsidR="00242877" w:rsidRDefault="00242877" w:rsidP="00CF0814">
                      <w:pPr>
                        <w:pStyle w:val="STY3Brdtekst"/>
                        <w:rPr>
                          <w:lang w:eastAsia="nb-NO"/>
                        </w:rPr>
                      </w:pPr>
                      <w:r w:rsidRPr="0009745D">
                        <w:rPr>
                          <w:lang w:eastAsia="nb-NO"/>
                        </w:rPr>
                        <w:t>Identifiser og gjengi rammebetingelser gitt av prosjektbestillingen</w:t>
                      </w:r>
                      <w:r>
                        <w:rPr>
                          <w:lang w:eastAsia="nb-NO"/>
                        </w:rPr>
                        <w:t xml:space="preserve">, eller vis til prosjektbestillingen dersom dette kommer tydelig frem der. Dette vil typisk være økonomiske rammer for prosjektet eller rammer for gjennomføring og godkjenninger. </w:t>
                      </w:r>
                    </w:p>
                    <w:p w14:paraId="14AAFB0F" w14:textId="77777777" w:rsidR="00242877" w:rsidRDefault="00242877" w:rsidP="00CF0814">
                      <w:pPr>
                        <w:pStyle w:val="STY3Brdtekst"/>
                      </w:pPr>
                      <w:r>
                        <w:t xml:space="preserve">Juridiske rammebetingelser (lover, forskrifter, standarder </w:t>
                      </w:r>
                      <w:proofErr w:type="spellStart"/>
                      <w:r>
                        <w:t>etc</w:t>
                      </w:r>
                      <w:proofErr w:type="spellEnd"/>
                      <w:r>
                        <w:t>) skal være angitt i prosjektets systemdefinisjon dersom denne er utarbeidet.</w:t>
                      </w:r>
                    </w:p>
                    <w:p w14:paraId="2036D48F" w14:textId="4FE5D633" w:rsidR="00242877" w:rsidRPr="00CF0814" w:rsidRDefault="00242877" w:rsidP="00242877">
                      <w:pPr>
                        <w:pStyle w:val="STY3Brdtekst"/>
                        <w:rPr>
                          <w:color w:val="FF0000"/>
                          <w:sz w:val="16"/>
                          <w:szCs w:val="16"/>
                        </w:rPr>
                      </w:pPr>
                      <w:r w:rsidRPr="00CF0814">
                        <w:rPr>
                          <w:color w:val="FF0000"/>
                          <w:sz w:val="16"/>
                          <w:szCs w:val="16"/>
                        </w:rPr>
                        <w:t>Denne kommentarboksen er kun en veiledning, den skal slettes før ferdigstillelse av første versjon av dokumentet</w:t>
                      </w:r>
                    </w:p>
                  </w:txbxContent>
                </v:textbox>
                <w10:anchorlock/>
              </v:roundrect>
            </w:pict>
          </mc:Fallback>
        </mc:AlternateContent>
      </w:r>
    </w:p>
    <w:p w14:paraId="6A4E5470" w14:textId="727CC133" w:rsidR="00655CEE" w:rsidRPr="0017665C" w:rsidRDefault="00757809" w:rsidP="00655CEE">
      <w:pPr>
        <w:pStyle w:val="STY3Brdtekst"/>
        <w:rPr>
          <w:i/>
          <w:color w:val="FF0000"/>
        </w:rPr>
      </w:pPr>
      <w:r>
        <w:rPr>
          <w:i/>
          <w:color w:val="FF0000"/>
        </w:rPr>
        <w:t>Dette er</w:t>
      </w:r>
      <w:r w:rsidR="001350AB">
        <w:rPr>
          <w:i/>
          <w:color w:val="FF0000"/>
        </w:rPr>
        <w:t xml:space="preserve"> </w:t>
      </w:r>
      <w:r w:rsidR="006820B8">
        <w:rPr>
          <w:i/>
          <w:color w:val="FF0000"/>
        </w:rPr>
        <w:t>e</w:t>
      </w:r>
      <w:r w:rsidR="006820B8" w:rsidRPr="0017665C">
        <w:rPr>
          <w:i/>
          <w:color w:val="FF0000"/>
        </w:rPr>
        <w:t>ksempler</w:t>
      </w:r>
      <w:r w:rsidR="00655CEE" w:rsidRPr="0017665C">
        <w:rPr>
          <w:i/>
          <w:color w:val="FF0000"/>
        </w:rPr>
        <w:t xml:space="preserve"> på overordnede rammebetingelser:</w:t>
      </w:r>
    </w:p>
    <w:p w14:paraId="553DBAA4" w14:textId="7AF8E826" w:rsidR="00655CEE" w:rsidRDefault="00655CEE" w:rsidP="00655CEE">
      <w:pPr>
        <w:pStyle w:val="STY3Listepunkter"/>
      </w:pPr>
      <w:r>
        <w:t xml:space="preserve">Prosjektet skal utføre prosjektering og </w:t>
      </w:r>
      <w:r w:rsidR="00461385">
        <w:t xml:space="preserve">bygging </w:t>
      </w:r>
      <w:r>
        <w:t>i henhold til prosessen «Teleprosess» i Bane NOR si</w:t>
      </w:r>
      <w:r w:rsidR="00005D98">
        <w:t xml:space="preserve">n </w:t>
      </w:r>
      <w:r w:rsidR="0067527A">
        <w:t xml:space="preserve">Prosjektportal og etter retningslinjer gitt i STY-604571 </w:t>
      </w:r>
      <w:r w:rsidR="00BB55EE">
        <w:t xml:space="preserve">Prosjektgjennomføring </w:t>
      </w:r>
      <w:r w:rsidR="004E11C1">
        <w:t>–</w:t>
      </w:r>
      <w:r w:rsidR="00BB55EE">
        <w:t xml:space="preserve"> konsernstandard</w:t>
      </w:r>
      <w:r w:rsidR="004E11C1">
        <w:t xml:space="preserve">. </w:t>
      </w:r>
    </w:p>
    <w:p w14:paraId="2FC1E22F" w14:textId="77777777" w:rsidR="00ED691F" w:rsidRPr="00ED691F" w:rsidRDefault="00655CEE" w:rsidP="00655CEE">
      <w:pPr>
        <w:pStyle w:val="STY3Listepunkter"/>
      </w:pPr>
      <w:r w:rsidRPr="00CF2825">
        <w:t xml:space="preserve">Prosjektets styringsmål, styringsramme og kostnadsramme tildeles </w:t>
      </w:r>
      <w:r w:rsidRPr="002D250B">
        <w:t xml:space="preserve">av </w:t>
      </w:r>
      <w:r w:rsidR="00DE6805" w:rsidRPr="002D250B">
        <w:rPr>
          <w:color w:val="FF0000"/>
        </w:rPr>
        <w:t>IKT enheten</w:t>
      </w:r>
      <w:r w:rsidR="00757809" w:rsidRPr="002D250B">
        <w:rPr>
          <w:color w:val="FF0000"/>
        </w:rPr>
        <w:t xml:space="preserve">. </w:t>
      </w:r>
    </w:p>
    <w:p w14:paraId="46DF94C8" w14:textId="2FB8912F" w:rsidR="00655CEE" w:rsidRDefault="00655CEE" w:rsidP="009B3373">
      <w:pPr>
        <w:pStyle w:val="STY3Listepunkter"/>
      </w:pPr>
      <w:r>
        <w:t>Avvikshåndtering relatert til Teknisk Regelverk, normer og standarder og godkjente planer, skal godkjennes i henhold til Bane NOR sitt styringssystem</w:t>
      </w:r>
      <w:r w:rsidR="00C07C5D">
        <w:t>.</w:t>
      </w:r>
    </w:p>
    <w:p w14:paraId="639A8FF4" w14:textId="77777777" w:rsidR="008E4615" w:rsidRDefault="008E4615">
      <w:pPr>
        <w:spacing w:before="0" w:after="160" w:line="259" w:lineRule="auto"/>
        <w:rPr>
          <w:rStyle w:val="STY3Overskrift1Tegn"/>
          <w:rFonts w:eastAsia="Calibri"/>
        </w:rPr>
      </w:pPr>
      <w:bookmarkStart w:id="15" w:name="_Toc478049064"/>
      <w:r>
        <w:rPr>
          <w:rStyle w:val="STY3Overskrift1Tegn"/>
          <w:rFonts w:eastAsia="Calibri"/>
          <w:b w:val="0"/>
        </w:rPr>
        <w:br w:type="page"/>
      </w:r>
    </w:p>
    <w:p w14:paraId="1A320A4F" w14:textId="338DD7BF" w:rsidR="00007611" w:rsidRPr="007B2061" w:rsidRDefault="00007611" w:rsidP="007B2061">
      <w:pPr>
        <w:pStyle w:val="STY3Overskrift1"/>
      </w:pPr>
      <w:bookmarkStart w:id="16" w:name="_Toc163222636"/>
      <w:r w:rsidRPr="007B2061">
        <w:rPr>
          <w:rStyle w:val="STY3Overskrift1Tegn"/>
          <w:rFonts w:eastAsia="Calibri"/>
          <w:b/>
        </w:rPr>
        <w:lastRenderedPageBreak/>
        <w:t>Kritiske</w:t>
      </w:r>
      <w:r w:rsidRPr="007B2061">
        <w:t xml:space="preserve"> suksessfaktorer</w:t>
      </w:r>
      <w:bookmarkEnd w:id="15"/>
      <w:bookmarkEnd w:id="16"/>
    </w:p>
    <w:p w14:paraId="228A6597" w14:textId="4E427EDB" w:rsidR="00C073A0" w:rsidRDefault="005928A1" w:rsidP="00A7713E">
      <w:pPr>
        <w:pStyle w:val="STY3Brdtekst"/>
        <w:tabs>
          <w:tab w:val="left" w:pos="818"/>
        </w:tabs>
      </w:pPr>
      <w:r w:rsidRPr="009E5134">
        <w:rPr>
          <w:rFonts w:eastAsia="Times New Roman" w:cs="Times New Roman"/>
          <w:noProof/>
          <w:szCs w:val="22"/>
        </w:rPr>
        <mc:AlternateContent>
          <mc:Choice Requires="wps">
            <w:drawing>
              <wp:inline distT="0" distB="0" distL="0" distR="0" wp14:anchorId="5B24FAD0" wp14:editId="371F7E71">
                <wp:extent cx="5760000" cy="2490354"/>
                <wp:effectExtent l="57150" t="38100" r="69850" b="100965"/>
                <wp:docPr id="8" name="Rektangel: avrundede hjørner 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2490354"/>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6C6B877C" w14:textId="77777777" w:rsidR="005928A1" w:rsidRDefault="005928A1" w:rsidP="005928A1">
                            <w:pPr>
                              <w:pStyle w:val="STY3Brdtekst"/>
                            </w:pPr>
                            <w:r>
                              <w:t>Identifiser prosjektets kritiske suksessfaktorer for å nå prosjektmålene og oppfylle rammebetingelsene gitt i prosjektbestillingen. Suksessfaktorer er forhold som påvirker prosjektet. Kritiske suksessfaktorer er betingelser for at prosjektet skal bli vellykket (det motsatte kalles fallgruver). Suksessfaktorene listes opp i en tabell med kolonne for ansvarlig rolle/person og hvordan det vil håndteres. Gi oppmerksomhet til de sentrale faktorer for den aktuelle fasen</w:t>
                            </w:r>
                          </w:p>
                          <w:p w14:paraId="74399010" w14:textId="77777777" w:rsidR="005928A1" w:rsidRDefault="005928A1" w:rsidP="005928A1">
                            <w:pPr>
                              <w:pStyle w:val="STY3Brdtekst"/>
                            </w:pPr>
                            <w:r>
                              <w:t>Suksessfaktorer må ikke forveksles med suksesskriterier. Suksesskriteriene er knyttet til prosjekts mål og kan registreres etter at prosjektet er avsluttet. Suksessfaktorene observeres og påvirkes under selve prosjektgjennomføringen.</w:t>
                            </w:r>
                          </w:p>
                          <w:p w14:paraId="09DB391F" w14:textId="77777777" w:rsidR="00313623" w:rsidRPr="002657EE" w:rsidRDefault="00313623" w:rsidP="00313623">
                            <w:pPr>
                              <w:pStyle w:val="STY3Brdtekst"/>
                            </w:pPr>
                            <w:r w:rsidRPr="002657EE">
                              <w:t xml:space="preserve">Følgende suksessfaktorer </w:t>
                            </w:r>
                            <w:r>
                              <w:t>kan</w:t>
                            </w:r>
                            <w:r w:rsidRPr="002657EE">
                              <w:t xml:space="preserve"> vurderes og beskrives: sikkerhet, kvalitet, omdømme, </w:t>
                            </w:r>
                            <w:r>
                              <w:t xml:space="preserve">kommunikasjon, ytre miljø, </w:t>
                            </w:r>
                            <w:r w:rsidRPr="002657EE">
                              <w:t>tid og økonomi.</w:t>
                            </w:r>
                          </w:p>
                          <w:p w14:paraId="4768191C" w14:textId="063DF4F2" w:rsidR="00157754" w:rsidRPr="00882DD1" w:rsidRDefault="00313623" w:rsidP="005928A1">
                            <w:pPr>
                              <w:pStyle w:val="STY3Brdtekst"/>
                              <w:rPr>
                                <w:sz w:val="16"/>
                                <w:szCs w:val="16"/>
                              </w:rPr>
                            </w:pPr>
                            <w:r w:rsidRPr="00266166">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5B24FAD0" id="Rektangel: avrundede hjørner 8" o:spid="_x0000_s1033" style="width:453.55pt;height:196.1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eKRUSAMAAJgHAAAOAAAAZHJzL2Uyb0RvYy54bWysVUtvGyEQvlfqf0Dcm/U6fsRWnMhKlKqS&#10;20RxqpzHwHppWaCAs05/fQdYO87j0rR7WMHMMMx8M/Nxer5tFHkQzkujZ7Q86lEiNDNc6vWMfr+7&#10;+nRCiQ+gOSijxYw+Ck/Pzz5+OG3tVPRNbRQXjqAT7aetndE6BDstCs9q0YA/MlZoVFbGNRBw69YF&#10;d9Ci90YV/V5vVLTGcesME96j9DIr6VnyX1WCheuq8iIQNaMYW0h/l/6r+C/OTmG6dmBrybow4B1R&#10;NCA1Xrp3dQkByMbJV64ayZzxpgpHzDSFqSrJRMoBsyl7L7JZ1mBFygXB8XYPk/9/btm3h6W9cTF0&#10;bxeG/fSISNFaP91r4sZ3NtvKNdEWAyfbhOLjHkWxDYShcDge9fCjhKGuP5j0joeDiHMB091x63z4&#10;LExD4mJGndlofou1ShDCw8KHhCUnGhpsGuA/KKkahZV5AEXK/ng06jx2xuh757OrAr+SShFnwr0M&#10;dQIS2zOXyO/8e2INYtlLYv/oL5QjeMGMYoNx095hRpQo8AEVaJa+ZBukDtlymFJNXeQhfDU8i4+z&#10;bc46e04ArH0Kr7v4OJ7+h8uPx/H8Oy8vc4gxnvelXqboX9++hwSL8iJ1lKx36CupCUSWKEc4yDER&#10;4hkowWOdMnA4l6mMMUalSTujk2F/iI0FyBSVAqwOaywe8HpNCag1UhALLiNqlNwf/psEfQ1c5CpO&#10;3s6w7O3kzzP0h1fGdrwEX2dPHFddUkrHdETipq4RzSYIt6x5S1Zq424BMxpkRLiM85HwoYRL7MJh&#10;0iBYz1u7ayO3Xu2bOIGa5aBsDV1nnkSou8bM5qkz9zGk3UF4iQzy/EcmCNvVlkiMcBydRMnK8Mcb&#10;F+OJo0S8ZVcSk1/g3NyAw5lFIb4Q4Rp/lTJYRdOtKKmN+/2WPNojyaGWkhbZGUv8awNO4Dh+0Tiy&#10;k3IwQLchbQbDcT8CcqhZHWr0prkwONZlii4to31Qu2XlTHOPD8k83ooq0Azvzs3UbS5CpACkIeOY&#10;mM/TGincQljopWU7collv9veg7MdtwUkkW9mx+QwTYSV4X+yjR2hzXwTTCVDVD7h2m2Q/lNhuqcq&#10;vi+H+2T19KCe/QEAAP//AwBQSwMEFAAGAAgAAAAhAFFMvADeAAAABQEAAA8AAABkcnMvZG93bnJl&#10;di54bWxMj0FLw0AQhe+C/2GZghexu41gbcymFKHag1AaFa+b7DSJZmdDdtrGf+/Wi14GHu/x3jfZ&#10;cnSdOOIQWk8aZlMFAqnytqVaw9vr+uYeRGBD1nSeUMM3BljmlxeZSa0/0Q6PBdcillBIjYaGuU+l&#10;DFWDzoSp75Git/eDMxzlUEs7mFMsd51MlLqTzrQUFxrT42OD1VdxcBp28418KVfrp7rg64/P7fuz&#10;VS1pfTUZVw8gGEf+C8MZP6JDHplKfyAbRKchPsK/N3oLNZ+BKDXcLpIEZJ7J//T5DwAAAP//AwBQ&#10;SwECLQAUAAYACAAAACEAtoM4kv4AAADhAQAAEwAAAAAAAAAAAAAAAAAAAAAAW0NvbnRlbnRfVHlw&#10;ZXNdLnhtbFBLAQItABQABgAIAAAAIQA4/SH/1gAAAJQBAAALAAAAAAAAAAAAAAAAAC8BAABfcmVs&#10;cy8ucmVsc1BLAQItABQABgAIAAAAIQDzeKRUSAMAAJgHAAAOAAAAAAAAAAAAAAAAAC4CAABkcnMv&#10;ZTJvRG9jLnhtbFBLAQItABQABgAIAAAAIQBRTLwA3gAAAAUBAAAPAAAAAAAAAAAAAAAAAKIFAABk&#10;cnMvZG93bnJldi54bWxQSwUGAAAAAAQABADzAAAArQYAAAAA&#10;" fillcolor="#bcbcbc">
                <v:fill color2="#ededed" rotate="t" angle="180" colors="0 #bcbcbc;22938f #d0d0d0;1 #ededed" focus="100%" type="gradient"/>
                <v:stroke dashstyle="dash"/>
                <v:shadow on="t" color="black" opacity="24903f" origin=",.5" offset="0,.55556mm"/>
                <v:path arrowok="t"/>
                <v:textbox>
                  <w:txbxContent>
                    <w:p w14:paraId="6C6B877C" w14:textId="77777777" w:rsidR="005928A1" w:rsidRDefault="005928A1" w:rsidP="005928A1">
                      <w:pPr>
                        <w:pStyle w:val="STY3Brdtekst"/>
                      </w:pPr>
                      <w:r>
                        <w:t>Identifiser prosjektets kritiske suksessfaktorer for å nå prosjektmålene og oppfylle rammebetingelsene gitt i prosjektbestillingen. Suksessfaktorer er forhold som påvirker prosjektet. Kritiske suksessfaktorer er betingelser for at prosjektet skal bli vellykket (det motsatte kalles fallgruver). Suksessfaktorene listes opp i en tabell med kolonne for ansvarlig rolle/person og hvordan det vil håndteres. Gi oppmerksomhet til de sentrale faktorer for den aktuelle fasen</w:t>
                      </w:r>
                    </w:p>
                    <w:p w14:paraId="74399010" w14:textId="77777777" w:rsidR="005928A1" w:rsidRDefault="005928A1" w:rsidP="005928A1">
                      <w:pPr>
                        <w:pStyle w:val="STY3Brdtekst"/>
                      </w:pPr>
                      <w:r>
                        <w:t>Suksessfaktorer må ikke forveksles med suksesskriterier. Suksesskriteriene er knyttet til prosjekts mål og kan registreres etter at prosjektet er avsluttet. Suksessfaktorene observeres og påvirkes under selve prosjektgjennomføringen.</w:t>
                      </w:r>
                    </w:p>
                    <w:p w14:paraId="09DB391F" w14:textId="77777777" w:rsidR="00313623" w:rsidRPr="002657EE" w:rsidRDefault="00313623" w:rsidP="00313623">
                      <w:pPr>
                        <w:pStyle w:val="STY3Brdtekst"/>
                      </w:pPr>
                      <w:r w:rsidRPr="002657EE">
                        <w:t xml:space="preserve">Følgende suksessfaktorer </w:t>
                      </w:r>
                      <w:r>
                        <w:t>kan</w:t>
                      </w:r>
                      <w:r w:rsidRPr="002657EE">
                        <w:t xml:space="preserve"> vurderes og beskrives: sikkerhet, kvalitet, omdømme, </w:t>
                      </w:r>
                      <w:r>
                        <w:t xml:space="preserve">kommunikasjon, ytre miljø, </w:t>
                      </w:r>
                      <w:r w:rsidRPr="002657EE">
                        <w:t>tid og økonomi.</w:t>
                      </w:r>
                    </w:p>
                    <w:p w14:paraId="4768191C" w14:textId="063DF4F2" w:rsidR="00157754" w:rsidRPr="00882DD1" w:rsidRDefault="00313623" w:rsidP="005928A1">
                      <w:pPr>
                        <w:pStyle w:val="STY3Brdtekst"/>
                        <w:rPr>
                          <w:sz w:val="16"/>
                          <w:szCs w:val="16"/>
                        </w:rPr>
                      </w:pPr>
                      <w:r w:rsidRPr="00266166">
                        <w:rPr>
                          <w:color w:val="FF0000"/>
                          <w:sz w:val="16"/>
                          <w:szCs w:val="16"/>
                        </w:rPr>
                        <w:t>Denne kommentarboksen er kun en veiledning, den skal slettes før ferdigstillelse av første versjon av dokumentet</w:t>
                      </w:r>
                    </w:p>
                  </w:txbxContent>
                </v:textbox>
                <w10:anchorlock/>
              </v:roundrect>
            </w:pict>
          </mc:Fallback>
        </mc:AlternateContent>
      </w:r>
    </w:p>
    <w:p w14:paraId="128130DD" w14:textId="54ADC36E" w:rsidR="001725C9" w:rsidRDefault="00B057EB" w:rsidP="00007611">
      <w:pPr>
        <w:pStyle w:val="STY3Brdtekst"/>
      </w:pPr>
      <w:r>
        <w:t xml:space="preserve">En vektlegging av suksessfaktorene under prosjektets gjennomføring øker sannsynligheten for et vellykket resultat. Basert på usikkerhetsbildet i prosjektet er det i denne fasen identifisert følgende faktorer i </w:t>
      </w:r>
      <w:r w:rsidRPr="00341AD4">
        <w:rPr>
          <w:color w:val="FF0000"/>
        </w:rPr>
        <w:t>tabell</w:t>
      </w:r>
      <w:r w:rsidR="00341AD4" w:rsidRPr="00341AD4">
        <w:rPr>
          <w:color w:val="FF0000"/>
        </w:rPr>
        <w:t xml:space="preserve"> 2</w:t>
      </w:r>
      <w:r w:rsidRPr="00341AD4">
        <w:rPr>
          <w:color w:val="FF0000"/>
        </w:rPr>
        <w:t>.</w:t>
      </w:r>
    </w:p>
    <w:p w14:paraId="013C5240" w14:textId="77777777" w:rsidR="00007611" w:rsidRDefault="00007611" w:rsidP="00007611">
      <w:pPr>
        <w:pStyle w:val="STY3Brdtekst"/>
        <w:rPr>
          <w:i/>
          <w:color w:val="FF0000"/>
        </w:rPr>
      </w:pPr>
      <w:r w:rsidRPr="0085195E">
        <w:rPr>
          <w:i/>
          <w:color w:val="FF0000"/>
        </w:rPr>
        <w:t>Eksempler på beskrivelser er vist i tabellen:</w:t>
      </w:r>
    </w:p>
    <w:p w14:paraId="0127AA1F" w14:textId="77777777" w:rsidR="00373E7A" w:rsidRDefault="00373E7A" w:rsidP="00373E7A">
      <w:pPr>
        <w:pStyle w:val="STY3Overskifttabell"/>
      </w:pPr>
      <w:r>
        <w:t xml:space="preserve">Kritiske suksessfaktorer </w:t>
      </w:r>
      <w:r w:rsidRPr="00A7713E">
        <w:rPr>
          <w:color w:val="FF0000"/>
        </w:rPr>
        <w:t>– kun eksempler</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1"/>
        <w:gridCol w:w="1587"/>
        <w:gridCol w:w="5439"/>
      </w:tblGrid>
      <w:tr w:rsidR="00CC44D3" w:rsidRPr="00986308" w14:paraId="1D08D485" w14:textId="77777777" w:rsidTr="00614889">
        <w:trPr>
          <w:cantSplit/>
          <w:trHeight w:val="397"/>
          <w:tblHeader/>
        </w:trPr>
        <w:tc>
          <w:tcPr>
            <w:tcW w:w="2263" w:type="dxa"/>
            <w:shd w:val="clear" w:color="auto" w:fill="1E285A" w:themeFill="accent1"/>
          </w:tcPr>
          <w:p w14:paraId="022C0B10" w14:textId="65027BE2" w:rsidR="005945A5" w:rsidRPr="00007611" w:rsidRDefault="005945A5" w:rsidP="00007611">
            <w:pPr>
              <w:pStyle w:val="STY3Tabelltittel"/>
              <w:rPr>
                <w:b/>
                <w:color w:val="FFFFFF" w:themeColor="background1"/>
                <w:lang w:eastAsia="nb-NO"/>
              </w:rPr>
            </w:pPr>
            <w:r w:rsidRPr="00007611">
              <w:rPr>
                <w:b/>
                <w:color w:val="FFFFFF" w:themeColor="background1"/>
                <w:lang w:eastAsia="nb-NO"/>
              </w:rPr>
              <w:t>Suksessfaktor</w:t>
            </w:r>
          </w:p>
        </w:tc>
        <w:tc>
          <w:tcPr>
            <w:tcW w:w="1560" w:type="dxa"/>
            <w:shd w:val="clear" w:color="auto" w:fill="1E285A" w:themeFill="accent1"/>
          </w:tcPr>
          <w:p w14:paraId="34B31562" w14:textId="7BBBA2B2" w:rsidR="005945A5" w:rsidRPr="00007611" w:rsidRDefault="00614889" w:rsidP="00007611">
            <w:pPr>
              <w:pStyle w:val="STY3Tabelltittel"/>
              <w:rPr>
                <w:b/>
                <w:color w:val="FFFFFF" w:themeColor="background1"/>
                <w:lang w:eastAsia="nb-NO"/>
              </w:rPr>
            </w:pPr>
            <w:r>
              <w:rPr>
                <w:b/>
                <w:color w:val="FFFFFF" w:themeColor="background1"/>
                <w:lang w:eastAsia="nb-NO"/>
              </w:rPr>
              <w:t>Ansvar</w:t>
            </w:r>
          </w:p>
        </w:tc>
        <w:tc>
          <w:tcPr>
            <w:tcW w:w="5464" w:type="dxa"/>
            <w:shd w:val="clear" w:color="auto" w:fill="1E285A" w:themeFill="accent1"/>
          </w:tcPr>
          <w:p w14:paraId="6EB125ED" w14:textId="77777777" w:rsidR="005945A5" w:rsidRPr="00007611" w:rsidRDefault="005945A5" w:rsidP="00007611">
            <w:pPr>
              <w:pStyle w:val="STY3Tabelltittel"/>
              <w:rPr>
                <w:b/>
                <w:color w:val="FFFFFF" w:themeColor="background1"/>
                <w:lang w:eastAsia="nb-NO"/>
              </w:rPr>
            </w:pPr>
            <w:r w:rsidRPr="00007611">
              <w:rPr>
                <w:b/>
                <w:color w:val="FFFFFF" w:themeColor="background1"/>
                <w:lang w:eastAsia="nb-NO"/>
              </w:rPr>
              <w:t>Beskrivelse</w:t>
            </w:r>
          </w:p>
        </w:tc>
      </w:tr>
      <w:tr w:rsidR="00CF2825" w:rsidRPr="00986308" w14:paraId="7404C7AD" w14:textId="77777777" w:rsidTr="00CF2825">
        <w:trPr>
          <w:cantSplit/>
          <w:trHeight w:val="283"/>
        </w:trPr>
        <w:tc>
          <w:tcPr>
            <w:tcW w:w="2263" w:type="dxa"/>
            <w:shd w:val="clear" w:color="auto" w:fill="auto"/>
          </w:tcPr>
          <w:p w14:paraId="76CDAE55" w14:textId="2B576991" w:rsidR="005945A5" w:rsidRPr="00CF2825" w:rsidRDefault="00C23084" w:rsidP="00007611">
            <w:pPr>
              <w:pStyle w:val="STY3Tabellradtekst"/>
              <w:rPr>
                <w:color w:val="FF0000"/>
                <w:lang w:eastAsia="nb-NO"/>
              </w:rPr>
            </w:pPr>
            <w:r w:rsidRPr="00C23084">
              <w:rPr>
                <w:color w:val="FF0000"/>
                <w:lang w:eastAsia="nb-NO"/>
              </w:rPr>
              <w:t xml:space="preserve">God forankring av prosjektet hos prosjekteier og andre </w:t>
            </w:r>
            <w:r w:rsidR="003B7803">
              <w:rPr>
                <w:color w:val="FF0000"/>
                <w:lang w:eastAsia="nb-NO"/>
              </w:rPr>
              <w:t>involverte enheter</w:t>
            </w:r>
            <w:r w:rsidRPr="00C23084">
              <w:rPr>
                <w:color w:val="FF0000"/>
                <w:lang w:eastAsia="nb-NO"/>
              </w:rPr>
              <w:t xml:space="preserve"> i Bane NOR</w:t>
            </w:r>
          </w:p>
        </w:tc>
        <w:tc>
          <w:tcPr>
            <w:tcW w:w="1560" w:type="dxa"/>
          </w:tcPr>
          <w:p w14:paraId="053A1D7D" w14:textId="03B7C272" w:rsidR="005945A5" w:rsidRPr="00CF2825" w:rsidRDefault="000B7467" w:rsidP="00007611">
            <w:pPr>
              <w:pStyle w:val="STY3Tabellradtekst"/>
              <w:rPr>
                <w:color w:val="FF0000"/>
                <w:lang w:eastAsia="nb-NO"/>
              </w:rPr>
            </w:pPr>
            <w:r w:rsidRPr="00CF2825">
              <w:rPr>
                <w:color w:val="FF0000"/>
                <w:lang w:eastAsia="nb-NO"/>
              </w:rPr>
              <w:t>Prosjekt</w:t>
            </w:r>
            <w:r w:rsidR="006D6F31">
              <w:rPr>
                <w:color w:val="FF0000"/>
                <w:lang w:eastAsia="nb-NO"/>
              </w:rPr>
              <w:t>ansvarlig</w:t>
            </w:r>
          </w:p>
        </w:tc>
        <w:tc>
          <w:tcPr>
            <w:tcW w:w="5464" w:type="dxa"/>
            <w:shd w:val="clear" w:color="auto" w:fill="auto"/>
          </w:tcPr>
          <w:p w14:paraId="3582BFCC" w14:textId="033EE43A" w:rsidR="005945A5" w:rsidRPr="00CF2825" w:rsidRDefault="00935BF2" w:rsidP="006D6F31">
            <w:pPr>
              <w:pStyle w:val="STY3Tabellradtekst"/>
              <w:rPr>
                <w:color w:val="FF0000"/>
                <w:lang w:eastAsia="nb-NO"/>
              </w:rPr>
            </w:pPr>
            <w:r>
              <w:rPr>
                <w:color w:val="FF0000"/>
                <w:lang w:eastAsia="nb-NO"/>
              </w:rPr>
              <w:t>Signert prosjektbestilling</w:t>
            </w:r>
            <w:r w:rsidR="00873BE3">
              <w:rPr>
                <w:color w:val="FF0000"/>
                <w:lang w:eastAsia="nb-NO"/>
              </w:rPr>
              <w:t>, etablering av styringsgruppe.</w:t>
            </w:r>
          </w:p>
        </w:tc>
      </w:tr>
      <w:tr w:rsidR="00CF2825" w:rsidRPr="00986308" w14:paraId="77C00690" w14:textId="77777777" w:rsidTr="00CF2825">
        <w:trPr>
          <w:cantSplit/>
          <w:trHeight w:val="283"/>
        </w:trPr>
        <w:tc>
          <w:tcPr>
            <w:tcW w:w="2263" w:type="dxa"/>
            <w:shd w:val="clear" w:color="auto" w:fill="auto"/>
          </w:tcPr>
          <w:p w14:paraId="766D3E7E" w14:textId="1EC62524" w:rsidR="005945A5" w:rsidRPr="00CF2825" w:rsidRDefault="005A69C8" w:rsidP="00007611">
            <w:pPr>
              <w:pStyle w:val="STY3Tabellradtekst"/>
              <w:rPr>
                <w:color w:val="FF0000"/>
                <w:lang w:eastAsia="nb-NO"/>
              </w:rPr>
            </w:pPr>
            <w:r w:rsidRPr="005A69C8">
              <w:rPr>
                <w:color w:val="FF0000"/>
                <w:lang w:eastAsia="nb-NO"/>
              </w:rPr>
              <w:t>Sikker og effektiv anleggsgjennomføring</w:t>
            </w:r>
          </w:p>
        </w:tc>
        <w:tc>
          <w:tcPr>
            <w:tcW w:w="1560" w:type="dxa"/>
          </w:tcPr>
          <w:p w14:paraId="55D3FCBD" w14:textId="021FE4DD" w:rsidR="005945A5" w:rsidRPr="00CF2825" w:rsidRDefault="000C4A8E" w:rsidP="00007611">
            <w:pPr>
              <w:pStyle w:val="STY3Tabellradtekst"/>
              <w:rPr>
                <w:color w:val="FF0000"/>
                <w:lang w:eastAsia="nb-NO"/>
              </w:rPr>
            </w:pPr>
            <w:r w:rsidRPr="00CF2825">
              <w:rPr>
                <w:color w:val="FF0000"/>
                <w:lang w:eastAsia="nb-NO"/>
              </w:rPr>
              <w:t xml:space="preserve">Prosjektleder, </w:t>
            </w:r>
            <w:r w:rsidR="00C355B9">
              <w:rPr>
                <w:color w:val="FF0000"/>
                <w:lang w:eastAsia="nb-NO"/>
              </w:rPr>
              <w:t>byggeleder</w:t>
            </w:r>
          </w:p>
        </w:tc>
        <w:tc>
          <w:tcPr>
            <w:tcW w:w="5464" w:type="dxa"/>
            <w:shd w:val="clear" w:color="auto" w:fill="auto"/>
          </w:tcPr>
          <w:p w14:paraId="58035159" w14:textId="77777777" w:rsidR="005945A5" w:rsidRPr="00CF2825" w:rsidRDefault="005945A5" w:rsidP="00007611">
            <w:pPr>
              <w:pStyle w:val="STY3Tabellradtekst"/>
              <w:rPr>
                <w:color w:val="FF0000"/>
                <w:lang w:eastAsia="nb-NO"/>
              </w:rPr>
            </w:pPr>
            <w:r w:rsidRPr="00CF2825">
              <w:rPr>
                <w:color w:val="FF0000"/>
                <w:lang w:eastAsia="nb-NO"/>
              </w:rPr>
              <w:t>Prosjektet må være tilstrekkelig bemannet med hensyn på roller og kompetanse.</w:t>
            </w:r>
          </w:p>
          <w:p w14:paraId="12549AA0" w14:textId="77777777" w:rsidR="005945A5" w:rsidRDefault="005945A5" w:rsidP="00007611">
            <w:pPr>
              <w:pStyle w:val="STY3Tabellradtekst"/>
              <w:rPr>
                <w:color w:val="FF0000"/>
                <w:lang w:eastAsia="nb-NO"/>
              </w:rPr>
            </w:pPr>
            <w:r w:rsidRPr="00CF2825">
              <w:rPr>
                <w:color w:val="FF0000"/>
                <w:lang w:eastAsia="nb-NO"/>
              </w:rPr>
              <w:t>Sikring av de tekniske løsningene gjennom bl.a. tverrfaglige kontroller.</w:t>
            </w:r>
          </w:p>
          <w:p w14:paraId="2CC76024" w14:textId="50A82F8F" w:rsidR="005945A5" w:rsidRPr="00CF2825" w:rsidRDefault="00A76461" w:rsidP="00DA5AC3">
            <w:pPr>
              <w:pStyle w:val="STY3Tabellradtekst"/>
              <w:rPr>
                <w:color w:val="FF0000"/>
                <w:lang w:eastAsia="nb-NO"/>
              </w:rPr>
            </w:pPr>
            <w:r w:rsidRPr="00996290">
              <w:rPr>
                <w:color w:val="FF0000"/>
                <w:lang w:eastAsia="nb-NO"/>
              </w:rPr>
              <w:t>Kortes mulig nedetid ved utskifting</w:t>
            </w:r>
            <w:r w:rsidR="000B4243">
              <w:rPr>
                <w:color w:val="FF0000"/>
                <w:lang w:eastAsia="nb-NO"/>
              </w:rPr>
              <w:t xml:space="preserve"> av utstyr/komponenter</w:t>
            </w:r>
            <w:r w:rsidRPr="00996290">
              <w:rPr>
                <w:color w:val="FF0000"/>
                <w:lang w:eastAsia="nb-NO"/>
              </w:rPr>
              <w:t>.</w:t>
            </w:r>
            <w:r w:rsidR="00DA5AC3" w:rsidRPr="00CF2825" w:rsidDel="00DA5AC3">
              <w:rPr>
                <w:color w:val="FF0000"/>
                <w:lang w:eastAsia="nb-NO"/>
              </w:rPr>
              <w:t xml:space="preserve"> </w:t>
            </w:r>
            <w:r w:rsidR="005945A5" w:rsidRPr="00996290">
              <w:rPr>
                <w:color w:val="FF0000"/>
                <w:lang w:eastAsia="nb-NO"/>
              </w:rPr>
              <w:t xml:space="preserve">. </w:t>
            </w:r>
          </w:p>
        </w:tc>
      </w:tr>
      <w:tr w:rsidR="00CF2825" w:rsidRPr="00986308" w14:paraId="1014E25E" w14:textId="77777777" w:rsidTr="00CF2825">
        <w:trPr>
          <w:cantSplit/>
          <w:trHeight w:val="283"/>
        </w:trPr>
        <w:tc>
          <w:tcPr>
            <w:tcW w:w="2263" w:type="dxa"/>
            <w:shd w:val="clear" w:color="auto" w:fill="auto"/>
          </w:tcPr>
          <w:p w14:paraId="1CC8B914" w14:textId="5F3562F4" w:rsidR="005945A5" w:rsidRPr="00CF2825" w:rsidRDefault="00EF22CC" w:rsidP="00007611">
            <w:pPr>
              <w:pStyle w:val="STY3Tabellradtekst"/>
              <w:rPr>
                <w:color w:val="FF0000"/>
                <w:lang w:eastAsia="nb-NO"/>
              </w:rPr>
            </w:pPr>
            <w:r w:rsidRPr="00EF22CC">
              <w:rPr>
                <w:color w:val="FF0000"/>
                <w:lang w:eastAsia="nb-NO"/>
              </w:rPr>
              <w:t>Kvalitet i kommunikasjon internt og eksternt</w:t>
            </w:r>
          </w:p>
        </w:tc>
        <w:tc>
          <w:tcPr>
            <w:tcW w:w="1560" w:type="dxa"/>
          </w:tcPr>
          <w:p w14:paraId="53133904" w14:textId="1521F7A6" w:rsidR="005945A5" w:rsidRPr="00CF2825" w:rsidRDefault="001B1381" w:rsidP="00007611">
            <w:pPr>
              <w:pStyle w:val="STY3Tabellradtekst"/>
              <w:rPr>
                <w:color w:val="FF0000"/>
                <w:lang w:eastAsia="nb-NO"/>
              </w:rPr>
            </w:pPr>
            <w:r w:rsidRPr="00CF2825">
              <w:rPr>
                <w:color w:val="FF0000"/>
                <w:lang w:eastAsia="nb-NO"/>
              </w:rPr>
              <w:t>Prosjektleder</w:t>
            </w:r>
          </w:p>
        </w:tc>
        <w:tc>
          <w:tcPr>
            <w:tcW w:w="5464" w:type="dxa"/>
            <w:shd w:val="clear" w:color="auto" w:fill="auto"/>
          </w:tcPr>
          <w:p w14:paraId="7CDEE64A" w14:textId="024458BC" w:rsidR="00DA5AC3" w:rsidRPr="00CF2825" w:rsidRDefault="005945A5" w:rsidP="00DA5AC3">
            <w:pPr>
              <w:pStyle w:val="STY3Tabellradtekst"/>
              <w:rPr>
                <w:color w:val="FF0000"/>
                <w:lang w:eastAsia="nb-NO"/>
              </w:rPr>
            </w:pPr>
            <w:r w:rsidRPr="00CF2825">
              <w:rPr>
                <w:color w:val="FF0000"/>
                <w:lang w:eastAsia="nb-NO"/>
              </w:rPr>
              <w:t>God kommunikasjon med samarbeidspartnere og brukerne av tjenestene.</w:t>
            </w:r>
          </w:p>
          <w:p w14:paraId="1920882D" w14:textId="2EDD0A52" w:rsidR="00EE64DA" w:rsidRPr="00CF2825" w:rsidRDefault="00DA5AC3" w:rsidP="00DA5AC3">
            <w:pPr>
              <w:pStyle w:val="STY3Tabellradtekst"/>
              <w:rPr>
                <w:color w:val="FF0000"/>
                <w:lang w:eastAsia="nb-NO"/>
              </w:rPr>
            </w:pPr>
            <w:r w:rsidRPr="00996290">
              <w:rPr>
                <w:color w:val="FF0000"/>
                <w:lang w:eastAsia="nb-NO"/>
              </w:rPr>
              <w:t xml:space="preserve">Involvering av </w:t>
            </w:r>
            <w:r>
              <w:rPr>
                <w:color w:val="FF0000"/>
                <w:lang w:eastAsia="nb-NO"/>
              </w:rPr>
              <w:t>streknings</w:t>
            </w:r>
            <w:r w:rsidRPr="00996290">
              <w:rPr>
                <w:color w:val="FF0000"/>
                <w:lang w:eastAsia="nb-NO"/>
              </w:rPr>
              <w:t>sjef</w:t>
            </w:r>
            <w:r>
              <w:rPr>
                <w:color w:val="FF0000"/>
                <w:lang w:eastAsia="nb-NO"/>
              </w:rPr>
              <w:t xml:space="preserve">ens </w:t>
            </w:r>
            <w:r w:rsidRPr="00996290">
              <w:rPr>
                <w:color w:val="FF0000"/>
                <w:lang w:eastAsia="nb-NO"/>
              </w:rPr>
              <w:t>organisasjon</w:t>
            </w:r>
            <w:r>
              <w:rPr>
                <w:color w:val="FF0000"/>
                <w:lang w:eastAsia="nb-NO"/>
              </w:rPr>
              <w:t>.</w:t>
            </w:r>
          </w:p>
        </w:tc>
      </w:tr>
      <w:tr w:rsidR="00CF2825" w:rsidRPr="00986308" w14:paraId="4CB44F75" w14:textId="77777777" w:rsidTr="00CF2825">
        <w:trPr>
          <w:cantSplit/>
          <w:trHeight w:val="283"/>
        </w:trPr>
        <w:tc>
          <w:tcPr>
            <w:tcW w:w="2263" w:type="dxa"/>
            <w:shd w:val="clear" w:color="auto" w:fill="auto"/>
          </w:tcPr>
          <w:p w14:paraId="0C3CF696" w14:textId="70E1BC09" w:rsidR="005945A5" w:rsidRPr="00CF2825" w:rsidRDefault="00D128B5" w:rsidP="00007611">
            <w:pPr>
              <w:pStyle w:val="STY3Tabellradtekst"/>
              <w:rPr>
                <w:color w:val="FF0000"/>
                <w:lang w:eastAsia="nb-NO"/>
              </w:rPr>
            </w:pPr>
            <w:r>
              <w:rPr>
                <w:color w:val="FF0000"/>
                <w:lang w:eastAsia="nb-NO"/>
              </w:rPr>
              <w:t>Fokus på fremdrift</w:t>
            </w:r>
          </w:p>
        </w:tc>
        <w:tc>
          <w:tcPr>
            <w:tcW w:w="1560" w:type="dxa"/>
          </w:tcPr>
          <w:p w14:paraId="32B6E6C8" w14:textId="6E9D4AA2" w:rsidR="005945A5" w:rsidRPr="00CF2825" w:rsidRDefault="00BD36CB" w:rsidP="00007611">
            <w:pPr>
              <w:pStyle w:val="STY3Tabellradtekst"/>
              <w:rPr>
                <w:color w:val="FF0000"/>
                <w:lang w:eastAsia="nb-NO"/>
              </w:rPr>
            </w:pPr>
            <w:r w:rsidRPr="00CF2825">
              <w:rPr>
                <w:color w:val="FF0000"/>
                <w:lang w:eastAsia="nb-NO"/>
              </w:rPr>
              <w:t>Prosjektleder</w:t>
            </w:r>
          </w:p>
        </w:tc>
        <w:tc>
          <w:tcPr>
            <w:tcW w:w="5464" w:type="dxa"/>
            <w:shd w:val="clear" w:color="auto" w:fill="auto"/>
          </w:tcPr>
          <w:p w14:paraId="55A70BD6" w14:textId="47EB92B0" w:rsidR="005945A5" w:rsidRPr="00CF2825" w:rsidRDefault="005945A5" w:rsidP="00007611">
            <w:pPr>
              <w:pStyle w:val="STY3Tabellradtekst"/>
              <w:rPr>
                <w:color w:val="FF0000"/>
                <w:lang w:eastAsia="nb-NO"/>
              </w:rPr>
            </w:pPr>
            <w:r w:rsidRPr="00CF2825">
              <w:rPr>
                <w:color w:val="FF0000"/>
                <w:lang w:eastAsia="nb-NO"/>
              </w:rPr>
              <w:t>God planlegging og prosjektstyring etter prosjektmålene.</w:t>
            </w:r>
          </w:p>
          <w:p w14:paraId="047DF107" w14:textId="77777777" w:rsidR="005945A5" w:rsidRPr="00CF2825" w:rsidRDefault="005945A5" w:rsidP="00007611">
            <w:pPr>
              <w:pStyle w:val="STY3Tabellradtekst"/>
              <w:rPr>
                <w:color w:val="FF0000"/>
                <w:lang w:eastAsia="nb-NO"/>
              </w:rPr>
            </w:pPr>
            <w:r w:rsidRPr="00CF2825">
              <w:rPr>
                <w:color w:val="FF0000"/>
                <w:lang w:eastAsia="nb-NO"/>
              </w:rPr>
              <w:t>Kontinuerlig fokus og oppfølging av fremdriftsplan, prioritering av strekninger må forankres i egen organisasjon.</w:t>
            </w:r>
          </w:p>
          <w:p w14:paraId="6E945CAD" w14:textId="77777777" w:rsidR="005945A5" w:rsidRPr="00CF2825" w:rsidRDefault="005945A5" w:rsidP="00007611">
            <w:pPr>
              <w:pStyle w:val="STY3Tabellradtekst"/>
              <w:rPr>
                <w:color w:val="FF0000"/>
                <w:lang w:eastAsia="nb-NO"/>
              </w:rPr>
            </w:pPr>
            <w:r w:rsidRPr="00CF2825">
              <w:rPr>
                <w:color w:val="FF0000"/>
                <w:lang w:eastAsia="nb-NO"/>
              </w:rPr>
              <w:t>Bestilling og levering av materiell må skje tidsnok.</w:t>
            </w:r>
          </w:p>
        </w:tc>
      </w:tr>
      <w:tr w:rsidR="00CF2825" w:rsidRPr="00986308" w14:paraId="790D5562" w14:textId="77777777" w:rsidTr="00CF2825">
        <w:trPr>
          <w:cantSplit/>
          <w:trHeight w:val="283"/>
        </w:trPr>
        <w:tc>
          <w:tcPr>
            <w:tcW w:w="2263" w:type="dxa"/>
            <w:shd w:val="clear" w:color="auto" w:fill="auto"/>
          </w:tcPr>
          <w:p w14:paraId="241D8024" w14:textId="5E4378F9" w:rsidR="005945A5" w:rsidRDefault="005945A5" w:rsidP="00007611">
            <w:pPr>
              <w:pStyle w:val="STY3Tabellradtekst"/>
              <w:rPr>
                <w:color w:val="FF0000"/>
                <w:lang w:eastAsia="nb-NO"/>
              </w:rPr>
            </w:pPr>
            <w:r w:rsidRPr="00CF2825">
              <w:rPr>
                <w:color w:val="FF0000"/>
                <w:lang w:eastAsia="nb-NO"/>
              </w:rPr>
              <w:t>Økonomi</w:t>
            </w:r>
            <w:r w:rsidR="007C6262">
              <w:rPr>
                <w:color w:val="FF0000"/>
                <w:lang w:eastAsia="nb-NO"/>
              </w:rPr>
              <w:t>.</w:t>
            </w:r>
          </w:p>
          <w:p w14:paraId="3C592A06" w14:textId="2FF802C8" w:rsidR="001F322E" w:rsidRPr="00CF2825" w:rsidRDefault="001F322E" w:rsidP="00007611">
            <w:pPr>
              <w:pStyle w:val="STY3Tabellradtekst"/>
              <w:rPr>
                <w:color w:val="FF0000"/>
                <w:lang w:eastAsia="nb-NO"/>
              </w:rPr>
            </w:pPr>
            <w:r w:rsidRPr="001F322E">
              <w:rPr>
                <w:color w:val="FF0000"/>
                <w:lang w:eastAsia="nb-NO"/>
              </w:rPr>
              <w:t>Tidlig analyse og kontinuerlig oppfølging av kritiske kostnadsdrivere i prosjektet</w:t>
            </w:r>
          </w:p>
        </w:tc>
        <w:tc>
          <w:tcPr>
            <w:tcW w:w="1560" w:type="dxa"/>
          </w:tcPr>
          <w:p w14:paraId="1267AFF2" w14:textId="2D92DCC2" w:rsidR="005945A5" w:rsidRPr="00CF2825" w:rsidRDefault="00BD36CB" w:rsidP="00007611">
            <w:pPr>
              <w:pStyle w:val="STY3Tabellradtekst"/>
              <w:rPr>
                <w:color w:val="FF0000"/>
                <w:lang w:eastAsia="nb-NO"/>
              </w:rPr>
            </w:pPr>
            <w:r w:rsidRPr="00CF2825">
              <w:rPr>
                <w:color w:val="FF0000"/>
                <w:lang w:eastAsia="nb-NO"/>
              </w:rPr>
              <w:t>Prosjektleder</w:t>
            </w:r>
          </w:p>
        </w:tc>
        <w:tc>
          <w:tcPr>
            <w:tcW w:w="5464" w:type="dxa"/>
            <w:shd w:val="clear" w:color="auto" w:fill="auto"/>
          </w:tcPr>
          <w:p w14:paraId="43ADFEF2" w14:textId="42C81E40" w:rsidR="005945A5" w:rsidRPr="00CF2825" w:rsidRDefault="000D56CB" w:rsidP="00007611">
            <w:pPr>
              <w:pStyle w:val="STY3Tabellradtekst"/>
              <w:rPr>
                <w:color w:val="FF0000"/>
                <w:lang w:eastAsia="nb-NO"/>
              </w:rPr>
            </w:pPr>
            <w:r>
              <w:rPr>
                <w:color w:val="FF0000"/>
                <w:lang w:eastAsia="nb-NO"/>
              </w:rPr>
              <w:t>Kostnadene holdes innenfor tildelt ramme.</w:t>
            </w:r>
          </w:p>
          <w:p w14:paraId="051A70CB" w14:textId="77777777" w:rsidR="005945A5" w:rsidRPr="00CF2825" w:rsidRDefault="005945A5" w:rsidP="00007611">
            <w:pPr>
              <w:pStyle w:val="STY3Tabellradtekst"/>
              <w:rPr>
                <w:color w:val="FF0000"/>
                <w:lang w:eastAsia="nb-NO"/>
              </w:rPr>
            </w:pPr>
            <w:r w:rsidRPr="00CF2825">
              <w:rPr>
                <w:color w:val="FF0000"/>
                <w:lang w:eastAsia="nb-NO"/>
              </w:rPr>
              <w:t>Etablere og opprettholde rutiner for endringer som påvirker prosjektets gjennomføring.</w:t>
            </w:r>
          </w:p>
          <w:p w14:paraId="6265DE48" w14:textId="77777777" w:rsidR="005945A5" w:rsidRPr="00CF2825" w:rsidRDefault="005945A5" w:rsidP="00007611">
            <w:pPr>
              <w:pStyle w:val="STY3Tabellradtekst"/>
              <w:rPr>
                <w:color w:val="FF0000"/>
                <w:lang w:eastAsia="nb-NO"/>
              </w:rPr>
            </w:pPr>
            <w:r w:rsidRPr="00CF2825">
              <w:rPr>
                <w:color w:val="FF0000"/>
                <w:lang w:eastAsia="nb-NO"/>
              </w:rPr>
              <w:t>Kontinuerlig identifisering av usikkerhet/risiko i prosjektet og fokus på usikkerhets/risikoreduserende tiltak.</w:t>
            </w:r>
          </w:p>
        </w:tc>
      </w:tr>
    </w:tbl>
    <w:p w14:paraId="4CD48D49" w14:textId="77777777" w:rsidR="00882DD1" w:rsidRDefault="00882DD1" w:rsidP="00882DD1">
      <w:pPr>
        <w:pStyle w:val="STY3Brdtekst"/>
      </w:pPr>
      <w:bookmarkStart w:id="17" w:name="_Toc478049065"/>
    </w:p>
    <w:p w14:paraId="4023DF65" w14:textId="77777777" w:rsidR="008E4615" w:rsidRDefault="008E4615">
      <w:pPr>
        <w:spacing w:before="0" w:after="160" w:line="259" w:lineRule="auto"/>
        <w:rPr>
          <w:rFonts w:eastAsia="Times New Roman" w:cs="Times New Roman"/>
          <w:b/>
          <w:color w:val="000000" w:themeColor="text1"/>
        </w:rPr>
      </w:pPr>
      <w:bookmarkStart w:id="18" w:name="_Toc56780747"/>
      <w:r>
        <w:br w:type="page"/>
      </w:r>
    </w:p>
    <w:p w14:paraId="10052D0C" w14:textId="76053089" w:rsidR="00094D93" w:rsidRDefault="00094D93" w:rsidP="00094D93">
      <w:pPr>
        <w:pStyle w:val="STY3Overskrift1"/>
        <w:numPr>
          <w:ilvl w:val="0"/>
          <w:numId w:val="11"/>
        </w:numPr>
      </w:pPr>
      <w:bookmarkStart w:id="19" w:name="_Toc163222637"/>
      <w:r>
        <w:lastRenderedPageBreak/>
        <w:t>Prosjektets grensesnitt</w:t>
      </w:r>
      <w:bookmarkEnd w:id="18"/>
      <w:bookmarkEnd w:id="19"/>
    </w:p>
    <w:p w14:paraId="05AC8C3C" w14:textId="7E819E4A" w:rsidR="00963AFB" w:rsidRPr="00CC44D3" w:rsidRDefault="00834960" w:rsidP="00CF2825">
      <w:pPr>
        <w:pStyle w:val="STY3Brdtekst"/>
      </w:pPr>
      <w:r w:rsidRPr="009E5134">
        <w:rPr>
          <w:rFonts w:eastAsia="Times New Roman" w:cs="Times New Roman"/>
          <w:noProof/>
          <w:szCs w:val="22"/>
        </w:rPr>
        <mc:AlternateContent>
          <mc:Choice Requires="wps">
            <w:drawing>
              <wp:inline distT="0" distB="0" distL="0" distR="0" wp14:anchorId="12C2632E" wp14:editId="0D0792D6">
                <wp:extent cx="5759450" cy="3494809"/>
                <wp:effectExtent l="57150" t="38100" r="69850" b="86995"/>
                <wp:docPr id="20" name="Rektangel: avrundede hjørner 2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3494809"/>
                        </a:xfrm>
                        <a:prstGeom prst="roundRect">
                          <a:avLst>
                            <a:gd name="adj" fmla="val 8433"/>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1C1A3D3B" w14:textId="77777777" w:rsidR="00834960" w:rsidRDefault="00834960" w:rsidP="00B3290A">
                            <w:pPr>
                              <w:pStyle w:val="STY3Brdtekst"/>
                            </w:pPr>
                            <w:r>
                              <w:t>Grensesnitt skal identifiseres og beskrives. Det skal skilles mellom interne og eksterne grensesnitt. Disse grensesnittene kan være:</w:t>
                            </w:r>
                          </w:p>
                          <w:p w14:paraId="35ABB123" w14:textId="77777777" w:rsidR="00834960" w:rsidRDefault="00834960" w:rsidP="00834960">
                            <w:pPr>
                              <w:pStyle w:val="STY3Brdtekst"/>
                              <w:numPr>
                                <w:ilvl w:val="0"/>
                                <w:numId w:val="23"/>
                              </w:numPr>
                            </w:pPr>
                            <w:r>
                              <w:t>tekniske (mellom leverandører eller delprosjekter)</w:t>
                            </w:r>
                          </w:p>
                          <w:p w14:paraId="16B7681B" w14:textId="77777777" w:rsidR="00834960" w:rsidRDefault="00834960" w:rsidP="00834960">
                            <w:pPr>
                              <w:pStyle w:val="STY3Brdtekst"/>
                              <w:numPr>
                                <w:ilvl w:val="0"/>
                                <w:numId w:val="23"/>
                              </w:numPr>
                            </w:pPr>
                            <w:r>
                              <w:t>organisatoriske (mellom fagenheter eller prosjekt og drift)</w:t>
                            </w:r>
                          </w:p>
                          <w:p w14:paraId="152185DD" w14:textId="77777777" w:rsidR="00834960" w:rsidRDefault="00834960" w:rsidP="00834960">
                            <w:pPr>
                              <w:pStyle w:val="STY3Brdtekst"/>
                              <w:numPr>
                                <w:ilvl w:val="0"/>
                                <w:numId w:val="23"/>
                              </w:numPr>
                            </w:pPr>
                            <w:r>
                              <w:t>kommersielle (mellom kontraktsparter, ulike prosjekter eller etater)</w:t>
                            </w:r>
                          </w:p>
                          <w:p w14:paraId="6F0F7286" w14:textId="77777777" w:rsidR="00C47DAF" w:rsidRDefault="00C47DAF" w:rsidP="00A7713E">
                            <w:pPr>
                              <w:pStyle w:val="STY3Brdtekst"/>
                            </w:pPr>
                            <w:r>
                              <w:t xml:space="preserve">Interne grensesnitt mellom divisjoner/enheter i Bane NOR er </w:t>
                            </w:r>
                            <w:r w:rsidRPr="00457800">
                              <w:t>identifisert i Prosjekt</w:t>
                            </w:r>
                            <w:r w:rsidRPr="001B773D">
                              <w:t>bestillingen</w:t>
                            </w:r>
                            <w:r>
                              <w:t>, og kan hentes derfra for videre bearbeiding. Det kan være behov for å ta med flere interne grensesnitt enn det som fremkommer i bestillingen.</w:t>
                            </w:r>
                          </w:p>
                          <w:p w14:paraId="5B45CE44" w14:textId="0BA4F9D0" w:rsidR="00834960" w:rsidRDefault="00834960" w:rsidP="00834960">
                            <w:pPr>
                              <w:pStyle w:val="STY3Brdtekst"/>
                            </w:pPr>
                            <w:r>
                              <w:t xml:space="preserve">Eksterne grensesnitt identifiseres og beskrives i </w:t>
                            </w:r>
                            <w:r w:rsidR="00532535">
                              <w:t>tabellen nedenfor</w:t>
                            </w:r>
                            <w:r>
                              <w:t>.</w:t>
                            </w:r>
                          </w:p>
                          <w:p w14:paraId="2006F42D" w14:textId="71361B92" w:rsidR="00834960" w:rsidRDefault="00834960" w:rsidP="00834960">
                            <w:pPr>
                              <w:pStyle w:val="STY3Brdtekst"/>
                            </w:pPr>
                            <w:r>
                              <w:t>Det vil også være grensesnitt i prosjektet mellom Bane NOR og leverandører</w:t>
                            </w:r>
                            <w:r w:rsidR="00696550">
                              <w:t>/entreprenører</w:t>
                            </w:r>
                            <w:r>
                              <w:t xml:space="preserve">. Disse grensesnittene </w:t>
                            </w:r>
                            <w:r w:rsidR="00AE1EB7">
                              <w:t xml:space="preserve">kan </w:t>
                            </w:r>
                            <w:r>
                              <w:t xml:space="preserve">identifiseres </w:t>
                            </w:r>
                            <w:r w:rsidR="00264BA4" w:rsidRPr="00C91BE9">
                              <w:t>i</w:t>
                            </w:r>
                            <w:r w:rsidRPr="00C91BE9">
                              <w:t xml:space="preserve"> prosjektets </w:t>
                            </w:r>
                            <w:r w:rsidR="00264BA4" w:rsidRPr="00A7713E">
                              <w:t>kontraktsstrategi, dersom denne etableres</w:t>
                            </w:r>
                            <w:r w:rsidRPr="00C91BE9">
                              <w:t>.</w:t>
                            </w:r>
                          </w:p>
                          <w:p w14:paraId="45D22449" w14:textId="61E896D3" w:rsidR="00834960" w:rsidRDefault="00834960" w:rsidP="00834960">
                            <w:pPr>
                              <w:pStyle w:val="STY3Brdtekst"/>
                            </w:pPr>
                            <w:r>
                              <w:t>Videre må prosjektet vurdere behov for å etablere grensesnittmatrise (eget dokument) og om det skal utnevnes en egen grensesnittansvarlig/koordinator i prosjektet med ansvar for oppdatering og kontroll</w:t>
                            </w:r>
                            <w:r w:rsidR="00F21BE7">
                              <w:t xml:space="preserve"> (kan være relevant i prosjekter</w:t>
                            </w:r>
                            <w:r w:rsidR="001547C1">
                              <w:t xml:space="preserve"> med mange </w:t>
                            </w:r>
                            <w:r w:rsidR="00963980">
                              <w:t>grensesnitt</w:t>
                            </w:r>
                            <w:r w:rsidR="001547C1">
                              <w:t>)</w:t>
                            </w:r>
                            <w:r>
                              <w:t>.</w:t>
                            </w:r>
                          </w:p>
                          <w:p w14:paraId="29C6D85E" w14:textId="77777777" w:rsidR="00834960" w:rsidRDefault="00834960" w:rsidP="00834960">
                            <w:pPr>
                              <w:pStyle w:val="STY3Brdtekst"/>
                            </w:pPr>
                            <w:r>
                              <w:t>Strategi for håndtering av grensesnitt omtalt i kapittel 5 Prosjektstrategier.</w:t>
                            </w:r>
                          </w:p>
                          <w:p w14:paraId="492DEAA2" w14:textId="1CCEC0A7" w:rsidR="00B3290A" w:rsidRPr="00882DD1" w:rsidRDefault="00B3290A" w:rsidP="00834960">
                            <w:pPr>
                              <w:pStyle w:val="STY3Brdtekst"/>
                            </w:pPr>
                            <w:r w:rsidRPr="00882DD1">
                              <w:rPr>
                                <w:color w:val="FF0000"/>
                                <w:sz w:val="16"/>
                                <w:szCs w:val="16"/>
                              </w:rPr>
                              <w:t>Denne kommentarboksen er kun en veiledning, den skal slettes før ferdigstillelse av første versjon av dokumentet</w:t>
                            </w:r>
                            <w:r w:rsidR="00963980" w:rsidRPr="00882DD1">
                              <w:rPr>
                                <w:color w:val="FF0000"/>
                                <w:sz w:val="16"/>
                                <w:szCs w:val="16"/>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12C2632E" id="Rektangel: avrundede hjørner 20" o:spid="_x0000_s1034" style="width:453.5pt;height:275.2pt;visibility:visible;mso-wrap-style:square;mso-left-percent:-10001;mso-top-percent:-10001;mso-position-horizontal:absolute;mso-position-horizontal-relative:char;mso-position-vertical:absolute;mso-position-vertical-relative:line;mso-left-percent:-10001;mso-top-percent:-10001;v-text-anchor:middle" arcsize="5528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8ontRwMAAJcHAAAOAAAAZHJzL2Uyb0RvYy54bWysVUtvGyEQvlfqf0Dcm/Uzsa3YkZUoVSW3&#10;ieJUOY+B9dKyQAF7nf76DrB2nDSXJt3DCmaGYb5vHpxf7GpFtsJ5afSUdk86lAjNDJd6PaXf768/&#10;jSjxATQHZbSY0kfh6cXs44fzxk5Ez1RGceEIOtF+0tgprUKwk6LwrBI1+BNjhUZlaVwNAbduXXAH&#10;DXqvVdHrdE6LxjhunWHCe5ReZSWdJf9lKVi4KUsvAlFTirGF9Hfpv4r/YnYOk7UDW0nWhgFviKIG&#10;qfHSg6srCEA2Tv7lqpbMGW/KcMJMXZiylEwkDIim23mBZlmBFQkLkuPtgSb//9yyb9ulvXUxdG8X&#10;hv30yEjRWD85aOLGtza70tXRFgMnu8Ti44FFsQuEoXB4NhwPhkg2Q11/MB6MOuPIcwGT/XHrfPgs&#10;TE3iYkqd2Wh+h7lKFMJ24UPikhMNNRYN8B+UlLXCzGxBkdGg328dtrboeu+yTQK/lkoRZ8KDDFXi&#10;EaszZ8jv3XtiDVLZSWL/6C+VI+h/SrG+uGnuERAlCnxABZqlL9kGqUO2HEZhLiIP4avhWdzPthl0&#10;9pzwr30Kr724H0+/4/L+2Tsu7+YQYzxvg95N0af+eQb9QAkm5QV0lKz37CupCcQh0T3FPo5AiGeg&#10;BI95ysRhW6Y0xhiVJs2Ujoe9IdYV4KAoFWB2WG3xgNdrSkCtcQKx4DKjRsnD4X8B6CvgImdx/DrC&#10;bmcvf47QH18Zy/EKfJU9cVy1oJSOcEQaTW0hmk0QblnxhqzUxt0BIhpkRriM7ZH4oYRLrMJh0iBZ&#10;z0u7LSO3Xh2KOJGa5aBsBW1ljiLVbWFm81SZhxjS7ii8NAty+8dBEHarHZEY4Sg6iZKV4Y+3LsYT&#10;W4l4y64lgl9g39yCw5ZFIT4Q4QZ/pTKYRdOuKKmM+/2aPNrjjEMtJQ0OZ0zxrw04ge34RWPLjruD&#10;AboNaTMYnvUiIcea1bFGb+pLg23dTdGlZbQPar8snakf8B2Zx1tRBZrh3bmY2s1liCMAp5BxTMzn&#10;aY0T3EJY6KVl++ES036/ewBn29EWcIh8M/tBDpM0sDL9T7axIrSZb4IpZYjKJ17bDU7/lJj2pYrP&#10;y/E+WT29p7M/AAAA//8DAFBLAwQUAAYACAAAACEA+tkYudwAAAAFAQAADwAAAGRycy9kb3ducmV2&#10;LnhtbEyPwU7DMBBE70j8g7VI3Khd1AINcaqCqDhxoOVAb268xBHxOoqd1vTrWbjAZaTRrGbelsvs&#10;O3HAIbaBNEwnCgRSHWxLjYa37frqDkRMhqzpAqGGL4ywrM7PSlPYcKRXPGxSI7iEYmE0uJT6QspY&#10;O/QmTkKPxNlHGLxJbIdG2sEcudx38lqpG+lNS7zgTI+PDuvPzeg12Fl+3o7u9PK+PuUHJ6e7J7/q&#10;tb68yKt7EAlz+juGH3xGh4qZ9mEkG0WngR9Jv8rZQt2y3WuYz9UMZFXK//TVNwAAAP//AwBQSwEC&#10;LQAUAAYACAAAACEAtoM4kv4AAADhAQAAEwAAAAAAAAAAAAAAAAAAAAAAW0NvbnRlbnRfVHlwZXNd&#10;LnhtbFBLAQItABQABgAIAAAAIQA4/SH/1gAAAJQBAAALAAAAAAAAAAAAAAAAAC8BAABfcmVscy8u&#10;cmVsc1BLAQItABQABgAIAAAAIQD48ontRwMAAJcHAAAOAAAAAAAAAAAAAAAAAC4CAABkcnMvZTJv&#10;RG9jLnhtbFBLAQItABQABgAIAAAAIQD62Ri53AAAAAUBAAAPAAAAAAAAAAAAAAAAAKEFAABkcnMv&#10;ZG93bnJldi54bWxQSwUGAAAAAAQABADzAAAAqgYAAAAA&#10;" fillcolor="#bcbcbc">
                <v:fill color2="#ededed" rotate="t" angle="180" colors="0 #bcbcbc;22938f #d0d0d0;1 #ededed" focus="100%" type="gradient"/>
                <v:stroke dashstyle="dash"/>
                <v:shadow on="t" color="black" opacity="24903f" origin=",.5" offset="0,.55556mm"/>
                <v:path arrowok="t"/>
                <v:textbox>
                  <w:txbxContent>
                    <w:p w14:paraId="1C1A3D3B" w14:textId="77777777" w:rsidR="00834960" w:rsidRDefault="00834960" w:rsidP="00B3290A">
                      <w:pPr>
                        <w:pStyle w:val="STY3Brdtekst"/>
                      </w:pPr>
                      <w:r>
                        <w:t>Grensesnitt skal identifiseres og beskrives. Det skal skilles mellom interne og eksterne grensesnitt. Disse grensesnittene kan være:</w:t>
                      </w:r>
                    </w:p>
                    <w:p w14:paraId="35ABB123" w14:textId="77777777" w:rsidR="00834960" w:rsidRDefault="00834960" w:rsidP="00834960">
                      <w:pPr>
                        <w:pStyle w:val="STY3Brdtekst"/>
                        <w:numPr>
                          <w:ilvl w:val="0"/>
                          <w:numId w:val="23"/>
                        </w:numPr>
                      </w:pPr>
                      <w:r>
                        <w:t>tekniske (mellom leverandører eller delprosjekter)</w:t>
                      </w:r>
                    </w:p>
                    <w:p w14:paraId="16B7681B" w14:textId="77777777" w:rsidR="00834960" w:rsidRDefault="00834960" w:rsidP="00834960">
                      <w:pPr>
                        <w:pStyle w:val="STY3Brdtekst"/>
                        <w:numPr>
                          <w:ilvl w:val="0"/>
                          <w:numId w:val="23"/>
                        </w:numPr>
                      </w:pPr>
                      <w:r>
                        <w:t>organisatoriske (mellom fagenheter eller prosjekt og drift)</w:t>
                      </w:r>
                    </w:p>
                    <w:p w14:paraId="152185DD" w14:textId="77777777" w:rsidR="00834960" w:rsidRDefault="00834960" w:rsidP="00834960">
                      <w:pPr>
                        <w:pStyle w:val="STY3Brdtekst"/>
                        <w:numPr>
                          <w:ilvl w:val="0"/>
                          <w:numId w:val="23"/>
                        </w:numPr>
                      </w:pPr>
                      <w:r>
                        <w:t>kommersielle (mellom kontraktsparter, ulike prosjekter eller etater)</w:t>
                      </w:r>
                    </w:p>
                    <w:p w14:paraId="6F0F7286" w14:textId="77777777" w:rsidR="00C47DAF" w:rsidRDefault="00C47DAF" w:rsidP="00A7713E">
                      <w:pPr>
                        <w:pStyle w:val="STY3Brdtekst"/>
                      </w:pPr>
                      <w:r>
                        <w:t xml:space="preserve">Interne grensesnitt mellom divisjoner/enheter i Bane NOR er </w:t>
                      </w:r>
                      <w:r w:rsidRPr="00457800">
                        <w:t>identifisert i Prosjekt</w:t>
                      </w:r>
                      <w:r w:rsidRPr="001B773D">
                        <w:t>bestillingen</w:t>
                      </w:r>
                      <w:r>
                        <w:t>, og kan hentes derfra for videre bearbeiding. Det kan være behov for å ta med flere interne grensesnitt enn det som fremkommer i bestillingen.</w:t>
                      </w:r>
                    </w:p>
                    <w:p w14:paraId="5B45CE44" w14:textId="0BA4F9D0" w:rsidR="00834960" w:rsidRDefault="00834960" w:rsidP="00834960">
                      <w:pPr>
                        <w:pStyle w:val="STY3Brdtekst"/>
                      </w:pPr>
                      <w:r>
                        <w:t xml:space="preserve">Eksterne grensesnitt identifiseres og beskrives i </w:t>
                      </w:r>
                      <w:r w:rsidR="00532535">
                        <w:t>tabellen nedenfor</w:t>
                      </w:r>
                      <w:r>
                        <w:t>.</w:t>
                      </w:r>
                    </w:p>
                    <w:p w14:paraId="2006F42D" w14:textId="71361B92" w:rsidR="00834960" w:rsidRDefault="00834960" w:rsidP="00834960">
                      <w:pPr>
                        <w:pStyle w:val="STY3Brdtekst"/>
                      </w:pPr>
                      <w:r>
                        <w:t>Det vil også være grensesnitt i prosjektet mellom Bane NOR og leverandører</w:t>
                      </w:r>
                      <w:r w:rsidR="00696550">
                        <w:t>/entreprenører</w:t>
                      </w:r>
                      <w:r>
                        <w:t xml:space="preserve">. Disse grensesnittene </w:t>
                      </w:r>
                      <w:r w:rsidR="00AE1EB7">
                        <w:t xml:space="preserve">kan </w:t>
                      </w:r>
                      <w:r>
                        <w:t xml:space="preserve">identifiseres </w:t>
                      </w:r>
                      <w:r w:rsidR="00264BA4" w:rsidRPr="00C91BE9">
                        <w:t>i</w:t>
                      </w:r>
                      <w:r w:rsidRPr="00C91BE9">
                        <w:t xml:space="preserve"> prosjektets </w:t>
                      </w:r>
                      <w:r w:rsidR="00264BA4" w:rsidRPr="00A7713E">
                        <w:t>kontraktsstrategi, dersom denne etableres</w:t>
                      </w:r>
                      <w:r w:rsidRPr="00C91BE9">
                        <w:t>.</w:t>
                      </w:r>
                    </w:p>
                    <w:p w14:paraId="45D22449" w14:textId="61E896D3" w:rsidR="00834960" w:rsidRDefault="00834960" w:rsidP="00834960">
                      <w:pPr>
                        <w:pStyle w:val="STY3Brdtekst"/>
                      </w:pPr>
                      <w:r>
                        <w:t>Videre må prosjektet vurdere behov for å etablere grensesnittmatrise (eget dokument) og om det skal utnevnes en egen grensesnittansvarlig/koordinator i prosjektet med ansvar for oppdatering og kontroll</w:t>
                      </w:r>
                      <w:r w:rsidR="00F21BE7">
                        <w:t xml:space="preserve"> (kan være relevant i prosjekter</w:t>
                      </w:r>
                      <w:r w:rsidR="001547C1">
                        <w:t xml:space="preserve"> med mange </w:t>
                      </w:r>
                      <w:r w:rsidR="00963980">
                        <w:t>grensesnitt</w:t>
                      </w:r>
                      <w:r w:rsidR="001547C1">
                        <w:t>)</w:t>
                      </w:r>
                      <w:r>
                        <w:t>.</w:t>
                      </w:r>
                    </w:p>
                    <w:p w14:paraId="29C6D85E" w14:textId="77777777" w:rsidR="00834960" w:rsidRDefault="00834960" w:rsidP="00834960">
                      <w:pPr>
                        <w:pStyle w:val="STY3Brdtekst"/>
                      </w:pPr>
                      <w:r>
                        <w:t>Strategi for håndtering av grensesnitt omtalt i kapittel 5 Prosjektstrategier.</w:t>
                      </w:r>
                    </w:p>
                    <w:p w14:paraId="492DEAA2" w14:textId="1CCEC0A7" w:rsidR="00B3290A" w:rsidRPr="00882DD1" w:rsidRDefault="00B3290A" w:rsidP="00834960">
                      <w:pPr>
                        <w:pStyle w:val="STY3Brdtekst"/>
                      </w:pPr>
                      <w:r w:rsidRPr="00882DD1">
                        <w:rPr>
                          <w:color w:val="FF0000"/>
                          <w:sz w:val="16"/>
                          <w:szCs w:val="16"/>
                        </w:rPr>
                        <w:t>Denne kommentarboksen er kun en veiledning, den skal slettes før ferdigstillelse av første versjon av dokumentet</w:t>
                      </w:r>
                      <w:r w:rsidR="00963980" w:rsidRPr="00882DD1">
                        <w:rPr>
                          <w:color w:val="FF0000"/>
                          <w:sz w:val="16"/>
                          <w:szCs w:val="16"/>
                        </w:rPr>
                        <w:t>.</w:t>
                      </w:r>
                    </w:p>
                  </w:txbxContent>
                </v:textbox>
                <w10:anchorlock/>
              </v:roundrect>
            </w:pict>
          </mc:Fallback>
        </mc:AlternateContent>
      </w:r>
    </w:p>
    <w:p w14:paraId="3844CC58" w14:textId="77777777" w:rsidR="00C857FD" w:rsidRDefault="00C857FD" w:rsidP="00C857FD">
      <w:pPr>
        <w:pStyle w:val="STY3Overskrift11"/>
        <w:numPr>
          <w:ilvl w:val="1"/>
          <w:numId w:val="11"/>
        </w:numPr>
      </w:pPr>
      <w:bookmarkStart w:id="20" w:name="_Toc56780748"/>
      <w:bookmarkStart w:id="21" w:name="_Toc163222638"/>
      <w:r>
        <w:t>Interne grensesnitt mellom divisjonene i Bane NOR</w:t>
      </w:r>
      <w:bookmarkEnd w:id="20"/>
      <w:bookmarkEnd w:id="21"/>
    </w:p>
    <w:p w14:paraId="7D32AC65" w14:textId="5D04F84E" w:rsidR="00C857FD" w:rsidRDefault="00C857FD" w:rsidP="00C857FD">
      <w:pPr>
        <w:pStyle w:val="STY3Brdtekst"/>
      </w:pPr>
      <w:r w:rsidRPr="00341AD4">
        <w:rPr>
          <w:color w:val="FF0000"/>
        </w:rPr>
        <w:t xml:space="preserve">I tabell </w:t>
      </w:r>
      <w:r w:rsidR="00341AD4" w:rsidRPr="00341AD4">
        <w:rPr>
          <w:color w:val="FF0000"/>
        </w:rPr>
        <w:t>3</w:t>
      </w:r>
      <w:r w:rsidRPr="00341AD4">
        <w:rPr>
          <w:color w:val="FF0000"/>
        </w:rPr>
        <w:t xml:space="preserve"> </w:t>
      </w:r>
      <w:r>
        <w:t xml:space="preserve">er det gitt en kort beskrivelse av de interne grensesnittene, som er identifisert per dags dato, mellom prosjektet og andre </w:t>
      </w:r>
      <w:r w:rsidR="00CA794D">
        <w:t>enheter/</w:t>
      </w:r>
      <w:r>
        <w:t xml:space="preserve">avdelinger i Bane NOR. </w:t>
      </w:r>
    </w:p>
    <w:p w14:paraId="7D69A282" w14:textId="588C4219" w:rsidR="00007509" w:rsidRDefault="00007509" w:rsidP="00C857FD">
      <w:pPr>
        <w:pStyle w:val="STY3Brdtekst"/>
      </w:pPr>
      <w:r w:rsidRPr="0085195E">
        <w:rPr>
          <w:i/>
          <w:color w:val="FF0000"/>
        </w:rPr>
        <w:t>Eksempler på beskrivelser er vist i tabellen:</w:t>
      </w:r>
    </w:p>
    <w:p w14:paraId="1C0C953B" w14:textId="77777777" w:rsidR="00C857FD" w:rsidRDefault="00C857FD" w:rsidP="00C857FD">
      <w:pPr>
        <w:pStyle w:val="STY3Overskifttabell"/>
      </w:pPr>
      <w:r>
        <w:t>Grensesnittregister for Interne grensesnitt mellom divisjonene i Bane NOR</w:t>
      </w:r>
    </w:p>
    <w:tbl>
      <w:tblPr>
        <w:tblStyle w:val="BaneNOR"/>
        <w:tblW w:w="5000" w:type="pct"/>
        <w:tblLook w:val="04A0" w:firstRow="1" w:lastRow="0" w:firstColumn="1" w:lastColumn="0" w:noHBand="0" w:noVBand="1"/>
      </w:tblPr>
      <w:tblGrid>
        <w:gridCol w:w="1547"/>
        <w:gridCol w:w="4445"/>
        <w:gridCol w:w="3295"/>
      </w:tblGrid>
      <w:tr w:rsidR="006B6B61" w:rsidRPr="003C369F" w14:paraId="2466A7B3" w14:textId="4DD01048" w:rsidTr="00CF282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34" w:type="pct"/>
          </w:tcPr>
          <w:p w14:paraId="29C5B9B3" w14:textId="77777777" w:rsidR="006B6B61" w:rsidRPr="003C369F" w:rsidRDefault="006B6B61">
            <w:pPr>
              <w:pStyle w:val="STY3Tabelltittel"/>
            </w:pPr>
            <w:r w:rsidRPr="003C369F">
              <w:t>Interessent</w:t>
            </w:r>
          </w:p>
        </w:tc>
        <w:tc>
          <w:tcPr>
            <w:tcW w:w="2493" w:type="pct"/>
          </w:tcPr>
          <w:p w14:paraId="2171C386" w14:textId="77777777" w:rsidR="006B6B61" w:rsidRPr="003C369F" w:rsidRDefault="006B6B61">
            <w:pPr>
              <w:pStyle w:val="STY3Tabelltittel"/>
              <w:cnfStyle w:val="100000000000" w:firstRow="1" w:lastRow="0" w:firstColumn="0" w:lastColumn="0" w:oddVBand="0" w:evenVBand="0" w:oddHBand="0" w:evenHBand="0" w:firstRowFirstColumn="0" w:firstRowLastColumn="0" w:lastRowFirstColumn="0" w:lastRowLastColumn="0"/>
            </w:pPr>
            <w:r w:rsidRPr="003C369F">
              <w:t>Grensesnitt</w:t>
            </w:r>
          </w:p>
        </w:tc>
        <w:tc>
          <w:tcPr>
            <w:tcW w:w="1874" w:type="pct"/>
          </w:tcPr>
          <w:p w14:paraId="420D7365" w14:textId="6329A1AE" w:rsidR="006B6B61" w:rsidRPr="003C369F" w:rsidRDefault="0078252C">
            <w:pPr>
              <w:pStyle w:val="STY3Tabelltittel"/>
              <w:cnfStyle w:val="100000000000" w:firstRow="1" w:lastRow="0" w:firstColumn="0" w:lastColumn="0" w:oddVBand="0" w:evenVBand="0" w:oddHBand="0" w:evenHBand="0" w:firstRowFirstColumn="0" w:firstRowLastColumn="0" w:lastRowFirstColumn="0" w:lastRowLastColumn="0"/>
            </w:pPr>
            <w:r>
              <w:t>Hvordan ivaretas grensesnittet</w:t>
            </w:r>
          </w:p>
        </w:tc>
      </w:tr>
      <w:tr w:rsidR="006B6B61" w:rsidRPr="003C369F" w14:paraId="4EC53E6B" w14:textId="17DA35F6" w:rsidTr="00CF2825">
        <w:tc>
          <w:tcPr>
            <w:cnfStyle w:val="001000000000" w:firstRow="0" w:lastRow="0" w:firstColumn="1" w:lastColumn="0" w:oddVBand="0" w:evenVBand="0" w:oddHBand="0" w:evenHBand="0" w:firstRowFirstColumn="0" w:firstRowLastColumn="0" w:lastRowFirstColumn="0" w:lastRowLastColumn="0"/>
            <w:tcW w:w="634" w:type="pct"/>
          </w:tcPr>
          <w:p w14:paraId="113C4477" w14:textId="4DA289D3" w:rsidR="006B6B61" w:rsidRPr="00CF2825" w:rsidRDefault="0038583C">
            <w:pPr>
              <w:pStyle w:val="STY3Tabellradtekst"/>
              <w:rPr>
                <w:color w:val="FF0000"/>
              </w:rPr>
            </w:pPr>
            <w:r>
              <w:rPr>
                <w:color w:val="FF0000"/>
              </w:rPr>
              <w:t>Streknings</w:t>
            </w:r>
            <w:r w:rsidR="006B6B61" w:rsidRPr="00CF2825">
              <w:rPr>
                <w:color w:val="FF0000"/>
              </w:rPr>
              <w:t>sjefen</w:t>
            </w:r>
          </w:p>
        </w:tc>
        <w:tc>
          <w:tcPr>
            <w:tcW w:w="2493" w:type="pct"/>
          </w:tcPr>
          <w:p w14:paraId="501B32D1" w14:textId="608B5828" w:rsidR="006B6B61" w:rsidRPr="00CF2825" w:rsidRDefault="006B6B61">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Avtaler med grunneiere.</w:t>
            </w:r>
          </w:p>
          <w:p w14:paraId="3E794E7F" w14:textId="7F59870E" w:rsidR="006B6B61" w:rsidRPr="00CF2825" w:rsidRDefault="006B6B61">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Bruk av eksisterende føringsveier</w:t>
            </w:r>
          </w:p>
        </w:tc>
        <w:tc>
          <w:tcPr>
            <w:tcW w:w="1874" w:type="pct"/>
          </w:tcPr>
          <w:p w14:paraId="2954DFEE" w14:textId="6F8E30C0" w:rsidR="006B6B61" w:rsidRPr="00457800" w:rsidRDefault="006C71C9">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 xml:space="preserve">F.eks. møte med </w:t>
            </w:r>
            <w:r w:rsidR="0038583C">
              <w:rPr>
                <w:color w:val="FF0000"/>
              </w:rPr>
              <w:t>Streknings</w:t>
            </w:r>
            <w:r>
              <w:rPr>
                <w:color w:val="FF0000"/>
              </w:rPr>
              <w:t>sje</w:t>
            </w:r>
            <w:r w:rsidR="00755E22">
              <w:rPr>
                <w:color w:val="FF0000"/>
              </w:rPr>
              <w:t>fens</w:t>
            </w:r>
            <w:r>
              <w:rPr>
                <w:color w:val="FF0000"/>
              </w:rPr>
              <w:t xml:space="preserve"> representan</w:t>
            </w:r>
            <w:r w:rsidR="00755E22">
              <w:rPr>
                <w:color w:val="FF0000"/>
              </w:rPr>
              <w:t>t</w:t>
            </w:r>
          </w:p>
        </w:tc>
      </w:tr>
      <w:tr w:rsidR="006B6B61" w:rsidRPr="003C369F" w14:paraId="6A7394FE" w14:textId="69D8FAF0" w:rsidTr="00CF2825">
        <w:tc>
          <w:tcPr>
            <w:cnfStyle w:val="001000000000" w:firstRow="0" w:lastRow="0" w:firstColumn="1" w:lastColumn="0" w:oddVBand="0" w:evenVBand="0" w:oddHBand="0" w:evenHBand="0" w:firstRowFirstColumn="0" w:firstRowLastColumn="0" w:lastRowFirstColumn="0" w:lastRowLastColumn="0"/>
            <w:tcW w:w="634" w:type="pct"/>
          </w:tcPr>
          <w:p w14:paraId="7FF8785E" w14:textId="77777777" w:rsidR="006B6B61" w:rsidRPr="00CF2825" w:rsidRDefault="006B6B61">
            <w:pPr>
              <w:pStyle w:val="STY3Tabellradtekst"/>
              <w:rPr>
                <w:color w:val="FF0000"/>
              </w:rPr>
            </w:pPr>
            <w:r w:rsidRPr="00CF2825">
              <w:rPr>
                <w:color w:val="FF0000"/>
              </w:rPr>
              <w:t>BN Eiendom</w:t>
            </w:r>
          </w:p>
        </w:tc>
        <w:tc>
          <w:tcPr>
            <w:tcW w:w="2493" w:type="pct"/>
          </w:tcPr>
          <w:p w14:paraId="7A2EA4C2" w14:textId="25892EA0" w:rsidR="006B6B61" w:rsidRPr="00CF2825" w:rsidRDefault="006B6B61">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Plassering av utstyr for kundeinformasjon</w:t>
            </w:r>
          </w:p>
        </w:tc>
        <w:tc>
          <w:tcPr>
            <w:tcW w:w="1874" w:type="pct"/>
          </w:tcPr>
          <w:p w14:paraId="441FB16A" w14:textId="784165DE" w:rsidR="006B6B61" w:rsidRPr="00457800" w:rsidRDefault="00755E22">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F.eks. felles planleggingsmøter</w:t>
            </w:r>
          </w:p>
        </w:tc>
      </w:tr>
      <w:tr w:rsidR="006B6B61" w:rsidRPr="003C369F" w14:paraId="31FDE730" w14:textId="0E2A09AC" w:rsidTr="00CF2825">
        <w:trPr>
          <w:trHeight w:val="97"/>
        </w:trPr>
        <w:tc>
          <w:tcPr>
            <w:cnfStyle w:val="001000000000" w:firstRow="0" w:lastRow="0" w:firstColumn="1" w:lastColumn="0" w:oddVBand="0" w:evenVBand="0" w:oddHBand="0" w:evenHBand="0" w:firstRowFirstColumn="0" w:firstRowLastColumn="0" w:lastRowFirstColumn="0" w:lastRowLastColumn="0"/>
            <w:tcW w:w="634" w:type="pct"/>
          </w:tcPr>
          <w:p w14:paraId="6F27D17A" w14:textId="77777777" w:rsidR="006B6B61" w:rsidRPr="00CF2825" w:rsidRDefault="006B6B61">
            <w:pPr>
              <w:pStyle w:val="STY3Tabellradtekst"/>
              <w:rPr>
                <w:color w:val="FF0000"/>
              </w:rPr>
            </w:pPr>
            <w:r w:rsidRPr="00CF2825">
              <w:rPr>
                <w:color w:val="FF0000"/>
              </w:rPr>
              <w:t>BN Kunde og trafikk</w:t>
            </w:r>
          </w:p>
        </w:tc>
        <w:tc>
          <w:tcPr>
            <w:tcW w:w="2493" w:type="pct"/>
          </w:tcPr>
          <w:p w14:paraId="659C232A" w14:textId="77777777" w:rsidR="006B6B61" w:rsidRPr="00CF2825" w:rsidRDefault="006B6B61">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Ansvarlig for at behov relatert til operativ trafikkstyring og operasjonell ruteplan ivaretas i prosjektet</w:t>
            </w:r>
          </w:p>
        </w:tc>
        <w:tc>
          <w:tcPr>
            <w:tcW w:w="1874" w:type="pct"/>
          </w:tcPr>
          <w:p w14:paraId="7DC1BF42" w14:textId="02260A18" w:rsidR="006B6B61" w:rsidRPr="00457800" w:rsidRDefault="00D71B25">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F.eks. felles planleggingsmøter</w:t>
            </w:r>
          </w:p>
        </w:tc>
      </w:tr>
      <w:tr w:rsidR="006B6B61" w:rsidRPr="003C369F" w14:paraId="20CF6E2D" w14:textId="221F26F6" w:rsidTr="00CF2825">
        <w:trPr>
          <w:trHeight w:val="97"/>
        </w:trPr>
        <w:tc>
          <w:tcPr>
            <w:cnfStyle w:val="001000000000" w:firstRow="0" w:lastRow="0" w:firstColumn="1" w:lastColumn="0" w:oddVBand="0" w:evenVBand="0" w:oddHBand="0" w:evenHBand="0" w:firstRowFirstColumn="0" w:firstRowLastColumn="0" w:lastRowFirstColumn="0" w:lastRowLastColumn="0"/>
            <w:tcW w:w="634" w:type="pct"/>
          </w:tcPr>
          <w:p w14:paraId="749AE99C" w14:textId="77777777" w:rsidR="006B6B61" w:rsidRPr="003C369F" w:rsidRDefault="006B6B61">
            <w:pPr>
              <w:pStyle w:val="STY3Tabellradtekst"/>
            </w:pPr>
          </w:p>
        </w:tc>
        <w:tc>
          <w:tcPr>
            <w:tcW w:w="2493" w:type="pct"/>
          </w:tcPr>
          <w:p w14:paraId="76010951" w14:textId="77777777" w:rsidR="006B6B61" w:rsidRPr="003C369F" w:rsidRDefault="006B6B61">
            <w:pPr>
              <w:pStyle w:val="STY3Tabellradtekst"/>
              <w:cnfStyle w:val="000000000000" w:firstRow="0" w:lastRow="0" w:firstColumn="0" w:lastColumn="0" w:oddVBand="0" w:evenVBand="0" w:oddHBand="0" w:evenHBand="0" w:firstRowFirstColumn="0" w:firstRowLastColumn="0" w:lastRowFirstColumn="0" w:lastRowLastColumn="0"/>
            </w:pPr>
          </w:p>
        </w:tc>
        <w:tc>
          <w:tcPr>
            <w:tcW w:w="1874" w:type="pct"/>
          </w:tcPr>
          <w:p w14:paraId="202660CB" w14:textId="77777777" w:rsidR="006B6B61" w:rsidRPr="003C369F" w:rsidRDefault="006B6B61">
            <w:pPr>
              <w:pStyle w:val="STY3Tabellradtekst"/>
              <w:cnfStyle w:val="000000000000" w:firstRow="0" w:lastRow="0" w:firstColumn="0" w:lastColumn="0" w:oddVBand="0" w:evenVBand="0" w:oddHBand="0" w:evenHBand="0" w:firstRowFirstColumn="0" w:firstRowLastColumn="0" w:lastRowFirstColumn="0" w:lastRowLastColumn="0"/>
            </w:pPr>
          </w:p>
        </w:tc>
      </w:tr>
    </w:tbl>
    <w:p w14:paraId="396D0453" w14:textId="05A06282" w:rsidR="007535A2" w:rsidRPr="00882DD1" w:rsidRDefault="007535A2" w:rsidP="00C857FD">
      <w:pPr>
        <w:pStyle w:val="STY3Brdtekst"/>
        <w:rPr>
          <w:i/>
          <w:iCs/>
        </w:rPr>
      </w:pPr>
      <w:r w:rsidRPr="00882DD1">
        <w:rPr>
          <w:i/>
          <w:iCs/>
          <w:color w:val="FF0000"/>
        </w:rPr>
        <w:t>Skriv litt me</w:t>
      </w:r>
      <w:r w:rsidR="00E80C42" w:rsidRPr="00882DD1">
        <w:rPr>
          <w:i/>
          <w:iCs/>
          <w:color w:val="FF0000"/>
        </w:rPr>
        <w:t>r</w:t>
      </w:r>
      <w:r w:rsidRPr="00882DD1">
        <w:rPr>
          <w:i/>
          <w:iCs/>
          <w:color w:val="FF0000"/>
        </w:rPr>
        <w:t xml:space="preserve"> detaljert om hvordan </w:t>
      </w:r>
      <w:r w:rsidR="001B39EF" w:rsidRPr="00882DD1">
        <w:rPr>
          <w:i/>
          <w:iCs/>
          <w:color w:val="FF0000"/>
        </w:rPr>
        <w:t>grensesnittene håndteres</w:t>
      </w:r>
      <w:r w:rsidR="00492370" w:rsidRPr="00882DD1">
        <w:rPr>
          <w:i/>
          <w:iCs/>
          <w:color w:val="FF0000"/>
        </w:rPr>
        <w:t xml:space="preserve"> og hvordan </w:t>
      </w:r>
      <w:r w:rsidR="00907DB7" w:rsidRPr="00882DD1">
        <w:rPr>
          <w:i/>
          <w:iCs/>
          <w:color w:val="FF0000"/>
        </w:rPr>
        <w:t>kommunikasjonen mellom partene er pl</w:t>
      </w:r>
      <w:r w:rsidR="008A1675" w:rsidRPr="00882DD1">
        <w:rPr>
          <w:i/>
          <w:iCs/>
          <w:color w:val="FF0000"/>
        </w:rPr>
        <w:t>anlagt</w:t>
      </w:r>
      <w:r w:rsidR="001B39EF" w:rsidRPr="00882DD1">
        <w:rPr>
          <w:i/>
          <w:iCs/>
          <w:color w:val="FF0000"/>
        </w:rPr>
        <w:t>.</w:t>
      </w:r>
    </w:p>
    <w:p w14:paraId="76106526" w14:textId="77777777" w:rsidR="008C723B" w:rsidRDefault="008C723B" w:rsidP="008C723B">
      <w:pPr>
        <w:pStyle w:val="STY3Overskrift11"/>
        <w:numPr>
          <w:ilvl w:val="1"/>
          <w:numId w:val="11"/>
        </w:numPr>
      </w:pPr>
      <w:bookmarkStart w:id="22" w:name="_Toc56780749"/>
      <w:bookmarkStart w:id="23" w:name="_Toc163222639"/>
      <w:r>
        <w:t>Eksterne grensesnitt</w:t>
      </w:r>
      <w:bookmarkEnd w:id="22"/>
      <w:bookmarkEnd w:id="23"/>
    </w:p>
    <w:p w14:paraId="5E3B8657" w14:textId="5F87CD4A" w:rsidR="008C723B" w:rsidRDefault="008C723B" w:rsidP="008C723B">
      <w:pPr>
        <w:pStyle w:val="STY3Brdtekst"/>
      </w:pPr>
      <w:r w:rsidRPr="009114C9">
        <w:rPr>
          <w:color w:val="FF0000"/>
        </w:rPr>
        <w:t xml:space="preserve">I tabell </w:t>
      </w:r>
      <w:r w:rsidR="009114C9" w:rsidRPr="009114C9">
        <w:rPr>
          <w:color w:val="FF0000"/>
        </w:rPr>
        <w:t>4</w:t>
      </w:r>
      <w:r w:rsidRPr="009114C9">
        <w:rPr>
          <w:color w:val="FF0000"/>
        </w:rPr>
        <w:t xml:space="preserve"> </w:t>
      </w:r>
      <w:r>
        <w:t>er de eksterne grensesnittene identifisert:</w:t>
      </w:r>
    </w:p>
    <w:p w14:paraId="554986D1" w14:textId="69260ACF" w:rsidR="008C723B" w:rsidRDefault="008C723B" w:rsidP="008C723B">
      <w:pPr>
        <w:pStyle w:val="STY3Brdtekst"/>
      </w:pPr>
      <w:r w:rsidRPr="0085195E">
        <w:rPr>
          <w:i/>
          <w:color w:val="FF0000"/>
        </w:rPr>
        <w:t>Eksempler</w:t>
      </w:r>
      <w:r>
        <w:rPr>
          <w:i/>
          <w:color w:val="FF0000"/>
        </w:rPr>
        <w:t>:</w:t>
      </w:r>
    </w:p>
    <w:p w14:paraId="2C9D93D8" w14:textId="77777777" w:rsidR="008C723B" w:rsidRDefault="008C723B" w:rsidP="008C723B">
      <w:pPr>
        <w:pStyle w:val="STY3Overskifttabell"/>
      </w:pPr>
      <w:r>
        <w:t>Grensesnittregister for eksterne grensesnitt</w:t>
      </w:r>
    </w:p>
    <w:tbl>
      <w:tblPr>
        <w:tblStyle w:val="BaneNOR"/>
        <w:tblW w:w="5000" w:type="pct"/>
        <w:tblLook w:val="04A0" w:firstRow="1" w:lastRow="0" w:firstColumn="1" w:lastColumn="0" w:noHBand="0" w:noVBand="1"/>
      </w:tblPr>
      <w:tblGrid>
        <w:gridCol w:w="1608"/>
        <w:gridCol w:w="4198"/>
        <w:gridCol w:w="3481"/>
      </w:tblGrid>
      <w:tr w:rsidR="001B39EF" w:rsidRPr="003C369F" w14:paraId="71622950" w14:textId="3FF3BD82" w:rsidTr="00CF282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6" w:type="pct"/>
          </w:tcPr>
          <w:p w14:paraId="343D8FF3" w14:textId="77777777" w:rsidR="001B39EF" w:rsidRPr="003C369F" w:rsidRDefault="001B39EF">
            <w:pPr>
              <w:pStyle w:val="STY3Tabelltittel"/>
            </w:pPr>
            <w:r w:rsidRPr="003C369F">
              <w:lastRenderedPageBreak/>
              <w:t>Interessent</w:t>
            </w:r>
          </w:p>
        </w:tc>
        <w:tc>
          <w:tcPr>
            <w:tcW w:w="2260" w:type="pct"/>
          </w:tcPr>
          <w:p w14:paraId="38C825E2" w14:textId="77777777" w:rsidR="001B39EF" w:rsidRPr="003C369F" w:rsidRDefault="001B39EF">
            <w:pPr>
              <w:pStyle w:val="STY3Tabelltittel"/>
              <w:cnfStyle w:val="100000000000" w:firstRow="1" w:lastRow="0" w:firstColumn="0" w:lastColumn="0" w:oddVBand="0" w:evenVBand="0" w:oddHBand="0" w:evenHBand="0" w:firstRowFirstColumn="0" w:firstRowLastColumn="0" w:lastRowFirstColumn="0" w:lastRowLastColumn="0"/>
            </w:pPr>
            <w:r w:rsidRPr="003C369F">
              <w:t>Grensesnitt</w:t>
            </w:r>
          </w:p>
        </w:tc>
        <w:tc>
          <w:tcPr>
            <w:tcW w:w="1874" w:type="pct"/>
          </w:tcPr>
          <w:p w14:paraId="04B9EF9C" w14:textId="072E5E8D" w:rsidR="001B39EF" w:rsidRPr="003C369F" w:rsidRDefault="001B39EF">
            <w:pPr>
              <w:pStyle w:val="STY3Tabelltittel"/>
              <w:cnfStyle w:val="100000000000" w:firstRow="1" w:lastRow="0" w:firstColumn="0" w:lastColumn="0" w:oddVBand="0" w:evenVBand="0" w:oddHBand="0" w:evenHBand="0" w:firstRowFirstColumn="0" w:firstRowLastColumn="0" w:lastRowFirstColumn="0" w:lastRowLastColumn="0"/>
            </w:pPr>
            <w:r>
              <w:t>Hvordan ivaretas grensesnittet</w:t>
            </w:r>
          </w:p>
        </w:tc>
      </w:tr>
      <w:tr w:rsidR="001B39EF" w:rsidRPr="003C369F" w14:paraId="5837C131" w14:textId="73C702CC" w:rsidTr="00CF2825">
        <w:tc>
          <w:tcPr>
            <w:cnfStyle w:val="001000000000" w:firstRow="0" w:lastRow="0" w:firstColumn="1" w:lastColumn="0" w:oddVBand="0" w:evenVBand="0" w:oddHBand="0" w:evenHBand="0" w:firstRowFirstColumn="0" w:firstRowLastColumn="0" w:lastRowFirstColumn="0" w:lastRowLastColumn="0"/>
            <w:tcW w:w="866" w:type="pct"/>
          </w:tcPr>
          <w:p w14:paraId="5DD7D693" w14:textId="33F2B1A9" w:rsidR="001B39EF" w:rsidRPr="00CF2825" w:rsidRDefault="001B39EF">
            <w:pPr>
              <w:pStyle w:val="STY3Tabellradtekst"/>
              <w:rPr>
                <w:color w:val="FF0000"/>
              </w:rPr>
            </w:pPr>
            <w:r w:rsidRPr="00CF2825">
              <w:rPr>
                <w:color w:val="FF0000"/>
              </w:rPr>
              <w:t>Telenor, Telia</w:t>
            </w:r>
          </w:p>
        </w:tc>
        <w:tc>
          <w:tcPr>
            <w:tcW w:w="2260" w:type="pct"/>
          </w:tcPr>
          <w:p w14:paraId="3C4FB0A0" w14:textId="173E7C88" w:rsidR="001B39EF" w:rsidRPr="00CF2825" w:rsidRDefault="001B39EF">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Innplassering i rom eller master</w:t>
            </w:r>
          </w:p>
        </w:tc>
        <w:tc>
          <w:tcPr>
            <w:tcW w:w="1874" w:type="pct"/>
          </w:tcPr>
          <w:p w14:paraId="34C3335D" w14:textId="45BBA477" w:rsidR="001B39EF" w:rsidRPr="00457800" w:rsidRDefault="001B39EF">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F.eks. avtales per e-post</w:t>
            </w:r>
          </w:p>
        </w:tc>
      </w:tr>
      <w:tr w:rsidR="001B39EF" w:rsidRPr="003C369F" w14:paraId="3EEA6FEC" w14:textId="29D4B96D" w:rsidTr="00CF2825">
        <w:tc>
          <w:tcPr>
            <w:cnfStyle w:val="001000000000" w:firstRow="0" w:lastRow="0" w:firstColumn="1" w:lastColumn="0" w:oddVBand="0" w:evenVBand="0" w:oddHBand="0" w:evenHBand="0" w:firstRowFirstColumn="0" w:firstRowLastColumn="0" w:lastRowFirstColumn="0" w:lastRowLastColumn="0"/>
            <w:tcW w:w="866" w:type="pct"/>
          </w:tcPr>
          <w:p w14:paraId="6DFB512F" w14:textId="77777777" w:rsidR="001B39EF" w:rsidRPr="00CF2825" w:rsidRDefault="001B39EF">
            <w:pPr>
              <w:pStyle w:val="STY3Tabellradtekst"/>
              <w:rPr>
                <w:color w:val="FF0000"/>
              </w:rPr>
            </w:pPr>
            <w:r w:rsidRPr="00CF2825">
              <w:rPr>
                <w:color w:val="FF0000"/>
              </w:rPr>
              <w:t>Kommune</w:t>
            </w:r>
          </w:p>
        </w:tc>
        <w:tc>
          <w:tcPr>
            <w:tcW w:w="2260" w:type="pct"/>
          </w:tcPr>
          <w:p w14:paraId="5D6676DA" w14:textId="5C4B6EA1" w:rsidR="001B39EF" w:rsidRPr="00CF2825" w:rsidRDefault="001B39EF">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Godkjenning av byggesøknader</w:t>
            </w:r>
          </w:p>
        </w:tc>
        <w:tc>
          <w:tcPr>
            <w:tcW w:w="1874" w:type="pct"/>
          </w:tcPr>
          <w:p w14:paraId="60DA468A" w14:textId="1B6AD4FB" w:rsidR="001B39EF" w:rsidRPr="00457800" w:rsidRDefault="00F84765">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 xml:space="preserve">F.eks. i </w:t>
            </w:r>
            <w:proofErr w:type="spellStart"/>
            <w:r>
              <w:rPr>
                <w:color w:val="FF0000"/>
              </w:rPr>
              <w:t>hht</w:t>
            </w:r>
            <w:proofErr w:type="spellEnd"/>
            <w:r>
              <w:rPr>
                <w:color w:val="FF0000"/>
              </w:rPr>
              <w:t xml:space="preserve"> lokal søknadsprosess</w:t>
            </w:r>
          </w:p>
        </w:tc>
      </w:tr>
      <w:tr w:rsidR="001B39EF" w:rsidRPr="003C369F" w14:paraId="71D115A6" w14:textId="5C819F09" w:rsidTr="00CF2825">
        <w:tc>
          <w:tcPr>
            <w:cnfStyle w:val="001000000000" w:firstRow="0" w:lastRow="0" w:firstColumn="1" w:lastColumn="0" w:oddVBand="0" w:evenVBand="0" w:oddHBand="0" w:evenHBand="0" w:firstRowFirstColumn="0" w:firstRowLastColumn="0" w:lastRowFirstColumn="0" w:lastRowLastColumn="0"/>
            <w:tcW w:w="866" w:type="pct"/>
          </w:tcPr>
          <w:p w14:paraId="42D48BB3" w14:textId="77777777" w:rsidR="001B39EF" w:rsidRPr="00CF2825" w:rsidRDefault="001B39EF">
            <w:pPr>
              <w:pStyle w:val="STY3Tabellradtekst"/>
              <w:rPr>
                <w:color w:val="FF0000"/>
              </w:rPr>
            </w:pPr>
            <w:r w:rsidRPr="00CF2825">
              <w:rPr>
                <w:color w:val="FF0000"/>
              </w:rPr>
              <w:t>Grunneiere</w:t>
            </w:r>
          </w:p>
        </w:tc>
        <w:tc>
          <w:tcPr>
            <w:tcW w:w="2260" w:type="pct"/>
          </w:tcPr>
          <w:p w14:paraId="6F001922" w14:textId="72152EB6" w:rsidR="001B39EF" w:rsidRPr="00CF2825" w:rsidRDefault="001B39EF">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sidRPr="00CF2825">
              <w:rPr>
                <w:color w:val="FF0000"/>
              </w:rPr>
              <w:t xml:space="preserve">Ferdsel på privat vei for å komme frem til </w:t>
            </w:r>
            <w:proofErr w:type="spellStart"/>
            <w:r w:rsidRPr="00CF2825">
              <w:rPr>
                <w:color w:val="FF0000"/>
              </w:rPr>
              <w:t>site</w:t>
            </w:r>
            <w:proofErr w:type="spellEnd"/>
          </w:p>
        </w:tc>
        <w:tc>
          <w:tcPr>
            <w:tcW w:w="1874" w:type="pct"/>
          </w:tcPr>
          <w:p w14:paraId="73BEFDF9" w14:textId="1EE9AFC2" w:rsidR="001B39EF" w:rsidRPr="00457800" w:rsidRDefault="00057B23">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 xml:space="preserve">F.eks. </w:t>
            </w:r>
            <w:r w:rsidR="005B1185">
              <w:rPr>
                <w:color w:val="FF0000"/>
              </w:rPr>
              <w:t>inngå avtale med grunneier</w:t>
            </w:r>
          </w:p>
        </w:tc>
      </w:tr>
      <w:tr w:rsidR="001B39EF" w:rsidRPr="003C369F" w14:paraId="12CEFEA4" w14:textId="4C91AF4F" w:rsidTr="00CF2825">
        <w:tc>
          <w:tcPr>
            <w:cnfStyle w:val="001000000000" w:firstRow="0" w:lastRow="0" w:firstColumn="1" w:lastColumn="0" w:oddVBand="0" w:evenVBand="0" w:oddHBand="0" w:evenHBand="0" w:firstRowFirstColumn="0" w:firstRowLastColumn="0" w:lastRowFirstColumn="0" w:lastRowLastColumn="0"/>
            <w:tcW w:w="866" w:type="pct"/>
          </w:tcPr>
          <w:p w14:paraId="7D387B82" w14:textId="743F87F3" w:rsidR="001B39EF" w:rsidRPr="003C369F" w:rsidRDefault="001B39EF">
            <w:pPr>
              <w:pStyle w:val="STY3Tabellradtekst"/>
            </w:pPr>
            <w:r w:rsidRPr="00CF2825">
              <w:rPr>
                <w:color w:val="FF0000"/>
              </w:rPr>
              <w:t>Beboere i nærområdet</w:t>
            </w:r>
          </w:p>
        </w:tc>
        <w:tc>
          <w:tcPr>
            <w:tcW w:w="2260" w:type="pct"/>
          </w:tcPr>
          <w:p w14:paraId="7AE73451" w14:textId="2EC41FF8" w:rsidR="001B39EF" w:rsidRPr="003C369F" w:rsidRDefault="001B39EF">
            <w:pPr>
              <w:pStyle w:val="STY3Tabellradtekst"/>
              <w:cnfStyle w:val="000000000000" w:firstRow="0" w:lastRow="0" w:firstColumn="0" w:lastColumn="0" w:oddVBand="0" w:evenVBand="0" w:oddHBand="0" w:evenHBand="0" w:firstRowFirstColumn="0" w:firstRowLastColumn="0" w:lastRowFirstColumn="0" w:lastRowLastColumn="0"/>
            </w:pPr>
            <w:r w:rsidRPr="00CF2825">
              <w:rPr>
                <w:color w:val="FF0000"/>
              </w:rPr>
              <w:t>Varsling av støyende arbeid via SMS</w:t>
            </w:r>
          </w:p>
        </w:tc>
        <w:tc>
          <w:tcPr>
            <w:tcW w:w="1874" w:type="pct"/>
          </w:tcPr>
          <w:p w14:paraId="0BFF4AB3" w14:textId="02FA8B0F" w:rsidR="001B39EF" w:rsidRPr="00457800" w:rsidRDefault="005B1185">
            <w:pPr>
              <w:pStyle w:val="STY3Tabellradtekst"/>
              <w:cnfStyle w:val="000000000000" w:firstRow="0" w:lastRow="0" w:firstColumn="0" w:lastColumn="0" w:oddVBand="0" w:evenVBand="0" w:oddHBand="0" w:evenHBand="0" w:firstRowFirstColumn="0" w:firstRowLastColumn="0" w:lastRowFirstColumn="0" w:lastRowLastColumn="0"/>
              <w:rPr>
                <w:color w:val="FF0000"/>
              </w:rPr>
            </w:pPr>
            <w:r>
              <w:rPr>
                <w:color w:val="FF0000"/>
              </w:rPr>
              <w:t xml:space="preserve">F.eks. sende ut SMS i god tid </w:t>
            </w:r>
          </w:p>
        </w:tc>
      </w:tr>
    </w:tbl>
    <w:p w14:paraId="5A1274F5" w14:textId="7BA27C90" w:rsidR="00E80C42" w:rsidRPr="00882DD1" w:rsidRDefault="00E80C42" w:rsidP="00E80C42">
      <w:pPr>
        <w:pStyle w:val="STY3Brdtekst"/>
        <w:rPr>
          <w:i/>
          <w:iCs/>
        </w:rPr>
      </w:pPr>
      <w:r w:rsidRPr="00882DD1">
        <w:rPr>
          <w:i/>
          <w:iCs/>
          <w:color w:val="FF0000"/>
        </w:rPr>
        <w:t>Skriv litt mer detaljert om hvordan grensesnittene håndteres</w:t>
      </w:r>
      <w:r w:rsidR="008A1675" w:rsidRPr="00882DD1">
        <w:rPr>
          <w:i/>
          <w:iCs/>
          <w:color w:val="FF0000"/>
        </w:rPr>
        <w:t xml:space="preserve"> og hvordan kommunikasjonen mellom partene er planlagt</w:t>
      </w:r>
      <w:r w:rsidRPr="00882DD1">
        <w:rPr>
          <w:i/>
          <w:iCs/>
          <w:color w:val="FF0000"/>
        </w:rPr>
        <w:t>.</w:t>
      </w:r>
    </w:p>
    <w:p w14:paraId="6D5EADBC" w14:textId="2E9D1F12" w:rsidR="00CC44D3" w:rsidRDefault="00CC44D3">
      <w:pPr>
        <w:spacing w:before="0" w:after="160" w:line="259" w:lineRule="auto"/>
      </w:pPr>
      <w:r>
        <w:br w:type="page"/>
      </w:r>
    </w:p>
    <w:p w14:paraId="7CE34E83" w14:textId="77777777" w:rsidR="00EA32EA" w:rsidRDefault="00EA32EA" w:rsidP="00EA32EA">
      <w:pPr>
        <w:pStyle w:val="STY3Overskrift1"/>
        <w:numPr>
          <w:ilvl w:val="0"/>
          <w:numId w:val="11"/>
        </w:numPr>
      </w:pPr>
      <w:bookmarkStart w:id="24" w:name="_Toc56780751"/>
      <w:bookmarkStart w:id="25" w:name="_Toc163222640"/>
      <w:r>
        <w:lastRenderedPageBreak/>
        <w:t>Prosjektstrategi</w:t>
      </w:r>
      <w:bookmarkEnd w:id="24"/>
      <w:bookmarkEnd w:id="25"/>
    </w:p>
    <w:p w14:paraId="2EF4F20C" w14:textId="086FE6E8" w:rsidR="00506861" w:rsidRDefault="00335B0A" w:rsidP="007B64AB">
      <w:pPr>
        <w:pStyle w:val="STY3Brdtekst"/>
      </w:pPr>
      <w:r w:rsidRPr="009E5134">
        <w:rPr>
          <w:rFonts w:eastAsia="Times New Roman" w:cs="Times New Roman"/>
          <w:noProof/>
          <w:szCs w:val="22"/>
        </w:rPr>
        <mc:AlternateContent>
          <mc:Choice Requires="wps">
            <w:drawing>
              <wp:inline distT="0" distB="0" distL="0" distR="0" wp14:anchorId="47FA0023" wp14:editId="70C59005">
                <wp:extent cx="5759450" cy="7034645"/>
                <wp:effectExtent l="57150" t="38100" r="69850" b="90170"/>
                <wp:docPr id="21" name="Rektangel: avrundede hjørner 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7034645"/>
                        </a:xfrm>
                        <a:prstGeom prst="roundRect">
                          <a:avLst>
                            <a:gd name="adj" fmla="val 41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49657D07" w14:textId="77777777" w:rsidR="00335B0A" w:rsidRDefault="00335B0A" w:rsidP="00335B0A">
                            <w:pPr>
                              <w:pStyle w:val="STY3Brdtekst"/>
                            </w:pPr>
                            <w:r>
                              <w:t xml:space="preserve">Prosjektstrategien beskriver </w:t>
                            </w:r>
                            <w:r w:rsidRPr="00A7713E">
                              <w:rPr>
                                <w:u w:val="single"/>
                              </w:rPr>
                              <w:t>hvordan prosjektet skal gjennomføres</w:t>
                            </w:r>
                            <w:r>
                              <w:t xml:space="preserve"> for å oppnå målene for prosjektet innenfor de gitte rammene. Den beskriver hvilken retning prosjektet tar, hva som er viktig fokus og begrunner de valg som gjøres i akkurat dette prosjektet.</w:t>
                            </w:r>
                          </w:p>
                          <w:p w14:paraId="557A4198" w14:textId="274B4BDD" w:rsidR="00335B0A" w:rsidRDefault="00335B0A" w:rsidP="00335B0A">
                            <w:pPr>
                              <w:pStyle w:val="STY3Brdtekst"/>
                            </w:pPr>
                            <w:r w:rsidRPr="00A7713E">
                              <w:rPr>
                                <w:u w:val="single"/>
                              </w:rPr>
                              <w:t>Prosjektets strategier utvikler seg underveis i prosjektet og skal alltid peke fremover. Tilpass derfor innhold og detaljeringsgrad inn mot det som skal styres i nåværende fase</w:t>
                            </w:r>
                            <w:r>
                              <w:t xml:space="preserve">. Før </w:t>
                            </w:r>
                            <w:r w:rsidR="007E159E" w:rsidRPr="007E159E">
                              <w:t>B1 (valg av løsning besluttet)</w:t>
                            </w:r>
                            <w:r>
                              <w:t xml:space="preserve"> er det fokus på overordnet gjennomføringsstrategi og valg av løsning. Etter valgt løsning vil strategiene i større grad handle om hvordan den spesifikke løsningen skal realiseres.</w:t>
                            </w:r>
                          </w:p>
                          <w:p w14:paraId="4E334C12" w14:textId="13CC97E9" w:rsidR="00335B0A" w:rsidRDefault="00335B0A" w:rsidP="00335B0A">
                            <w:pPr>
                              <w:pStyle w:val="STY3Brdtekst"/>
                            </w:pPr>
                            <w:r>
                              <w:t xml:space="preserve">Prosjektstrategien er unik for hvert enkelt prosjekt og skal dekke perioden fra oppstart til anlegg i drift. Prosjektets mål, rammebetingelser, kritiske suksessfaktorer, usikkerhetsbilde og omgivelser er vesentlig input til prosjektets strategier. Prosjektstrategien skal basert på disse punktene beskrive hvordan dette prosjektet skal gjennomføres. Strategien danner videre grunnlaget for planene, som er hva prosjektet konkret skal gjøre. </w:t>
                            </w:r>
                          </w:p>
                          <w:p w14:paraId="20FA1EF0" w14:textId="77777777" w:rsidR="00335B0A" w:rsidRDefault="00335B0A" w:rsidP="00335B0A">
                            <w:pPr>
                              <w:pStyle w:val="STY3Brdtekst"/>
                              <w:jc w:val="center"/>
                            </w:pPr>
                            <w:r w:rsidRPr="00A818CB">
                              <w:rPr>
                                <w:noProof/>
                              </w:rPr>
                              <w:drawing>
                                <wp:inline distT="0" distB="0" distL="0" distR="0" wp14:anchorId="573E3641" wp14:editId="08B4500E">
                                  <wp:extent cx="4162885" cy="1930400"/>
                                  <wp:effectExtent l="0" t="0" r="0" b="0"/>
                                  <wp:docPr id="56" name="Bild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4191727" cy="1943775"/>
                                          </a:xfrm>
                                          <a:prstGeom prst="rect">
                                            <a:avLst/>
                                          </a:prstGeom>
                                          <a:noFill/>
                                          <a:ln>
                                            <a:noFill/>
                                          </a:ln>
                                        </pic:spPr>
                                      </pic:pic>
                                    </a:graphicData>
                                  </a:graphic>
                                </wp:inline>
                              </w:drawing>
                            </w:r>
                          </w:p>
                          <w:p w14:paraId="3681B335" w14:textId="77777777" w:rsidR="00335B0A" w:rsidRPr="00B30471" w:rsidRDefault="00335B0A" w:rsidP="00335B0A">
                            <w:pPr>
                              <w:pStyle w:val="STY3Brdtekst"/>
                              <w:jc w:val="center"/>
                              <w:rPr>
                                <w:i/>
                                <w:iCs/>
                                <w:sz w:val="18"/>
                                <w:szCs w:val="18"/>
                              </w:rPr>
                            </w:pPr>
                            <w:r w:rsidRPr="00B30471">
                              <w:rPr>
                                <w:i/>
                                <w:iCs/>
                                <w:sz w:val="18"/>
                                <w:szCs w:val="18"/>
                              </w:rPr>
                              <w:t>Fritt etter Finansdepartementets Veileder nr. 1 Det sentrale styringsdokument</w:t>
                            </w:r>
                          </w:p>
                          <w:p w14:paraId="28C4BFD0" w14:textId="5D2B1AB1" w:rsidR="00335B0A" w:rsidRDefault="00335B0A" w:rsidP="00335B0A">
                            <w:pPr>
                              <w:pStyle w:val="STY3Brdtekst"/>
                            </w:pPr>
                            <w:r>
                              <w:t xml:space="preserve">Prosjektstrategien er delt opp i Gjennomføringsstrategi og </w:t>
                            </w:r>
                            <w:proofErr w:type="spellStart"/>
                            <w:r>
                              <w:t>Kontraktstrategi</w:t>
                            </w:r>
                            <w:proofErr w:type="spellEnd"/>
                            <w:r>
                              <w:t xml:space="preserve"> med tilhørende underkapitler. Det er likevel viktig at prosjektstrategien sees på i en helhet og at det er en tydelig rød tråd mellom strategiene. </w:t>
                            </w:r>
                          </w:p>
                          <w:p w14:paraId="1EFF53F3" w14:textId="33865443" w:rsidR="00335B0A" w:rsidRDefault="00335B0A" w:rsidP="00335B0A">
                            <w:pPr>
                              <w:pStyle w:val="STY3Brdtekst"/>
                            </w:pPr>
                            <w:r>
                              <w:t xml:space="preserve">Dette kapitlet beskriver prosjektstrategien og handler derfor om </w:t>
                            </w:r>
                            <w:r w:rsidRPr="00A7713E">
                              <w:rPr>
                                <w:u w:val="single"/>
                              </w:rPr>
                              <w:t>hvordan</w:t>
                            </w:r>
                            <w:r>
                              <w:t xml:space="preserve"> prosjektet skal gjennomføres og ikke hva konkret som skal gjøres</w:t>
                            </w:r>
                            <w:r w:rsidR="00256E68">
                              <w:t>.</w:t>
                            </w:r>
                            <w:r>
                              <w:t xml:space="preserve"> </w:t>
                            </w:r>
                          </w:p>
                          <w:p w14:paraId="44444C65" w14:textId="77777777" w:rsidR="00335B0A" w:rsidRDefault="00335B0A" w:rsidP="00335B0A">
                            <w:pPr>
                              <w:pStyle w:val="STY3Brdtekst"/>
                            </w:pPr>
                            <w:r>
                              <w:t>Dette er en mal, ta utgangspunkt i prosjektets rammer for å beskrive prosjektstrategien og tilpass innholdet til det som er relevant i akkurat dette prosjektet. I tillegg til rammen fra figuren over kan det være aktuelt å vurdere for eksempel forholdet mellom kostnader/fremdrift (aktiviteter i parallell, billige løsninger, kuttlister), organisering (antall ressurser, nøkkelpersoner, overflytning av ressurser fra tidligere faser, interne/eksterne rådgivere) og eventuelle andre forhold som er viktige å vurdere i prosjektets strategi.</w:t>
                            </w:r>
                          </w:p>
                          <w:p w14:paraId="54CA58CD" w14:textId="48EE02E5" w:rsidR="00235FFE" w:rsidRPr="00882DD1" w:rsidRDefault="00235FFE" w:rsidP="00235FFE">
                            <w:pPr>
                              <w:pStyle w:val="STY3Brdtekst"/>
                              <w:rPr>
                                <w:sz w:val="18"/>
                                <w:szCs w:val="18"/>
                              </w:rPr>
                            </w:pPr>
                            <w:r w:rsidRPr="00882DD1">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47FA0023" id="Rektangel: avrundede hjørner 21" o:spid="_x0000_s1035" style="width:453.5pt;height:553.9pt;visibility:visible;mso-wrap-style:square;mso-left-percent:-10001;mso-top-percent:-10001;mso-position-horizontal:absolute;mso-position-horizontal-relative:char;mso-position-vertical:absolute;mso-position-vertical-relative:line;mso-left-percent:-10001;mso-top-percent:-10001;v-text-anchor:middle" arcsize="2731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SZd8RwMAAJcHAAAOAAAAZHJzL2Uyb0RvYy54bWysVU1PGzEQvVfqf7B8L5sl2UAiEoRAVJVo&#10;QYSK88T2Zt16bdd22NBf37G9CYFyKXQPK3tmPJ735sMnp5tWkQfhvDR6RsuDASVCM8OlXs3o97vL&#10;T8eU+ACagzJazOij8PR0/vHDSWen4tA0RnHhCDrRftrZGW1CsNOi8KwRLfgDY4VGZW1cCwG3blVw&#10;Bx16b1VxOBiMi844bp1hwnuUXmQlnSf/dS1YuK5rLwJRM4qxhfR36b+M/2J+AtOVA9tI1ocBb4ii&#10;Banx0p2rCwhA1k7+5aqVzBlv6nDATFuYupZMJAyIphy8QLNowIqEBcnxdkeT/39u2beHhb1xMXRv&#10;rwz76ZGRorN+utPEje9tNrVroy0GTjaJxccdi2ITCENhdVRNRhWSzVB3NBiOxqMq8lzAdHvcOh8+&#10;C9OSuJhRZ9aa32KuEoXwcOVD4pITDS0WDfAflNStwsw8gCKjcjzuHfa26Hrrsk8Cv5RKEWfCvQxN&#10;4hGrM2fIb917Yg1SOUhi/+jPlSPof0axvrjp7hAQJQp8QAWapS/ZBqlDtqyiMBeRh/DV8CweZtsM&#10;OntO+Fc+hddfPIyn33H58Ogdl5c5xBjP26CXKfrUP8+g7yjBpLyAjpLVln0lNYE4JMox9nEEQjwD&#10;JXjMUyYO2zKlMcaoNOlmdFIdVlhXgIOiVoDZYa3FA16vKAG1wgnEgsuMGiV3h/8FoG+Ai5zFyesI&#10;y8FW/hyh378yluMF+CZ74rjqQSkd4Yg0mvpCNOsg3KLhHVmqtbsFRDTKjHAZ2yPxQwmXWIVV0iBZ&#10;z0u7LyO3Wu6KOJGa5aBsA31lHkeq+8LM5qkydzGk3V54aRbk9o+DIGyWGyIxwkl0EiVLwx9vXIwn&#10;thLxll1KBH+FfXMDDlsWhfhAhGv81cpgFk2/oqQx7vdr8miPMw61lHQ4nDHFv9bgBLbjF40tOylH&#10;I3Qb0mZUHR1GQvY1y32NXrfnBtu6TNGlZbQParusnWnv8R05i7eiCjTDu3Mx9ZvzEEcATiHjmDg7&#10;S2uc4BbClV5Yth0uMe13m3twth9tAYfIN7Md5DBNAyvT/2QbK0Kbs3UwtQxR+cRrv8HpnxLTv1Tx&#10;ednfJ6un93T+BwAA//8DAFBLAwQUAAYACAAAACEAYlX2G9oAAAAGAQAADwAAAGRycy9kb3ducmV2&#10;LnhtbEyPzU7DMBCE70i8g7VI3KjdRiIlxKn4EQdukCJxdeNtEhGvI9tNwtuzcKGXlUYzmv2m3C1u&#10;EBOG2HvSsF4pEEiNtz21Gj72LzdbEDEZsmbwhBq+McKuurwoTWH9TO841akVXEKxMBq6lMZCyth0&#10;6Exc+RGJvaMPziSWoZU2mJnL3SA3St1KZ3riD50Z8anD5qs+OQ2PqrGbaQ5v2XF6zSj7fF7yeq/1&#10;9dXycA8i4ZL+w/CLz+hQMdPBn8hGMWjgIenvsnencpYHDq1VvgVZlfIcv/oBAAD//wMAUEsBAi0A&#10;FAAGAAgAAAAhALaDOJL+AAAA4QEAABMAAAAAAAAAAAAAAAAAAAAAAFtDb250ZW50X1R5cGVzXS54&#10;bWxQSwECLQAUAAYACAAAACEAOP0h/9YAAACUAQAACwAAAAAAAAAAAAAAAAAvAQAAX3JlbHMvLnJl&#10;bHNQSwECLQAUAAYACAAAACEAh0mXfEcDAACXBwAADgAAAAAAAAAAAAAAAAAuAgAAZHJzL2Uyb0Rv&#10;Yy54bWxQSwECLQAUAAYACAAAACEAYlX2G9oAAAAGAQAADwAAAAAAAAAAAAAAAAChBQAAZHJzL2Rv&#10;d25yZXYueG1sUEsFBgAAAAAEAAQA8wAAAKgGAAAAAA==&#10;" fillcolor="#bcbcbc">
                <v:fill color2="#ededed" rotate="t" angle="180" colors="0 #bcbcbc;22938f #d0d0d0;1 #ededed" focus="100%" type="gradient"/>
                <v:stroke dashstyle="dash"/>
                <v:shadow on="t" color="black" opacity="24903f" origin=",.5" offset="0,.55556mm"/>
                <v:path arrowok="t"/>
                <v:textbox>
                  <w:txbxContent>
                    <w:p w14:paraId="49657D07" w14:textId="77777777" w:rsidR="00335B0A" w:rsidRDefault="00335B0A" w:rsidP="00335B0A">
                      <w:pPr>
                        <w:pStyle w:val="STY3Brdtekst"/>
                      </w:pPr>
                      <w:r>
                        <w:t xml:space="preserve">Prosjektstrategien beskriver </w:t>
                      </w:r>
                      <w:r w:rsidRPr="00A7713E">
                        <w:rPr>
                          <w:u w:val="single"/>
                        </w:rPr>
                        <w:t>hvordan prosjektet skal gjennomføres</w:t>
                      </w:r>
                      <w:r>
                        <w:t xml:space="preserve"> for å oppnå målene for prosjektet innenfor de gitte rammene. Den beskriver hvilken retning prosjektet tar, hva som er viktig fokus og begrunner de valg som gjøres i akkurat dette prosjektet.</w:t>
                      </w:r>
                    </w:p>
                    <w:p w14:paraId="557A4198" w14:textId="274B4BDD" w:rsidR="00335B0A" w:rsidRDefault="00335B0A" w:rsidP="00335B0A">
                      <w:pPr>
                        <w:pStyle w:val="STY3Brdtekst"/>
                      </w:pPr>
                      <w:r w:rsidRPr="00A7713E">
                        <w:rPr>
                          <w:u w:val="single"/>
                        </w:rPr>
                        <w:t>Prosjektets strategier utvikler seg underveis i prosjektet og skal alltid peke fremover. Tilpass derfor innhold og detaljeringsgrad inn mot det som skal styres i nåværende fase</w:t>
                      </w:r>
                      <w:r>
                        <w:t xml:space="preserve">. Før </w:t>
                      </w:r>
                      <w:r w:rsidR="007E159E" w:rsidRPr="007E159E">
                        <w:t>B1 (valg av løsning besluttet)</w:t>
                      </w:r>
                      <w:r>
                        <w:t xml:space="preserve"> er det fokus på overordnet gjennomføringsstrategi og valg av løsning. Etter valgt løsning vil strategiene i større grad handle om hvordan den spesifikke løsningen skal realiseres.</w:t>
                      </w:r>
                    </w:p>
                    <w:p w14:paraId="4E334C12" w14:textId="13CC97E9" w:rsidR="00335B0A" w:rsidRDefault="00335B0A" w:rsidP="00335B0A">
                      <w:pPr>
                        <w:pStyle w:val="STY3Brdtekst"/>
                      </w:pPr>
                      <w:r>
                        <w:t xml:space="preserve">Prosjektstrategien er unik for hvert enkelt prosjekt og skal dekke perioden fra oppstart til anlegg i drift. Prosjektets mål, rammebetingelser, kritiske suksessfaktorer, usikkerhetsbilde og omgivelser er vesentlig input til prosjektets strategier. Prosjektstrategien skal basert på disse punktene beskrive hvordan dette prosjektet skal gjennomføres. Strategien danner videre grunnlaget for planene, som er hva prosjektet konkret skal gjøre. </w:t>
                      </w:r>
                    </w:p>
                    <w:p w14:paraId="20FA1EF0" w14:textId="77777777" w:rsidR="00335B0A" w:rsidRDefault="00335B0A" w:rsidP="00335B0A">
                      <w:pPr>
                        <w:pStyle w:val="STY3Brdtekst"/>
                        <w:jc w:val="center"/>
                      </w:pPr>
                      <w:r w:rsidRPr="00A818CB">
                        <w:rPr>
                          <w:noProof/>
                        </w:rPr>
                        <w:drawing>
                          <wp:inline distT="0" distB="0" distL="0" distR="0" wp14:anchorId="573E3641" wp14:editId="08B4500E">
                            <wp:extent cx="4162885" cy="1930400"/>
                            <wp:effectExtent l="0" t="0" r="0" b="0"/>
                            <wp:docPr id="56" name="Bild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4191727" cy="1943775"/>
                                    </a:xfrm>
                                    <a:prstGeom prst="rect">
                                      <a:avLst/>
                                    </a:prstGeom>
                                    <a:noFill/>
                                    <a:ln>
                                      <a:noFill/>
                                    </a:ln>
                                  </pic:spPr>
                                </pic:pic>
                              </a:graphicData>
                            </a:graphic>
                          </wp:inline>
                        </w:drawing>
                      </w:r>
                    </w:p>
                    <w:p w14:paraId="3681B335" w14:textId="77777777" w:rsidR="00335B0A" w:rsidRPr="00B30471" w:rsidRDefault="00335B0A" w:rsidP="00335B0A">
                      <w:pPr>
                        <w:pStyle w:val="STY3Brdtekst"/>
                        <w:jc w:val="center"/>
                        <w:rPr>
                          <w:i/>
                          <w:iCs/>
                          <w:sz w:val="18"/>
                          <w:szCs w:val="18"/>
                        </w:rPr>
                      </w:pPr>
                      <w:r w:rsidRPr="00B30471">
                        <w:rPr>
                          <w:i/>
                          <w:iCs/>
                          <w:sz w:val="18"/>
                          <w:szCs w:val="18"/>
                        </w:rPr>
                        <w:t>Fritt etter Finansdepartementets Veileder nr. 1 Det sentrale styringsdokument</w:t>
                      </w:r>
                    </w:p>
                    <w:p w14:paraId="28C4BFD0" w14:textId="5D2B1AB1" w:rsidR="00335B0A" w:rsidRDefault="00335B0A" w:rsidP="00335B0A">
                      <w:pPr>
                        <w:pStyle w:val="STY3Brdtekst"/>
                      </w:pPr>
                      <w:r>
                        <w:t xml:space="preserve">Prosjektstrategien er delt opp i Gjennomføringsstrategi og </w:t>
                      </w:r>
                      <w:proofErr w:type="spellStart"/>
                      <w:r>
                        <w:t>Kontraktstrategi</w:t>
                      </w:r>
                      <w:proofErr w:type="spellEnd"/>
                      <w:r>
                        <w:t xml:space="preserve"> med tilhørende underkapitler. Det er likevel viktig at prosjektstrategien sees på i en helhet og at det er en tydelig rød tråd mellom strategiene. </w:t>
                      </w:r>
                    </w:p>
                    <w:p w14:paraId="1EFF53F3" w14:textId="33865443" w:rsidR="00335B0A" w:rsidRDefault="00335B0A" w:rsidP="00335B0A">
                      <w:pPr>
                        <w:pStyle w:val="STY3Brdtekst"/>
                      </w:pPr>
                      <w:r>
                        <w:t xml:space="preserve">Dette kapitlet beskriver prosjektstrategien og handler derfor om </w:t>
                      </w:r>
                      <w:r w:rsidRPr="00A7713E">
                        <w:rPr>
                          <w:u w:val="single"/>
                        </w:rPr>
                        <w:t>hvordan</w:t>
                      </w:r>
                      <w:r>
                        <w:t xml:space="preserve"> prosjektet skal gjennomføres og ikke hva konkret som skal gjøres</w:t>
                      </w:r>
                      <w:r w:rsidR="00256E68">
                        <w:t>.</w:t>
                      </w:r>
                      <w:r>
                        <w:t xml:space="preserve"> </w:t>
                      </w:r>
                    </w:p>
                    <w:p w14:paraId="44444C65" w14:textId="77777777" w:rsidR="00335B0A" w:rsidRDefault="00335B0A" w:rsidP="00335B0A">
                      <w:pPr>
                        <w:pStyle w:val="STY3Brdtekst"/>
                      </w:pPr>
                      <w:r>
                        <w:t>Dette er en mal, ta utgangspunkt i prosjektets rammer for å beskrive prosjektstrategien og tilpass innholdet til det som er relevant i akkurat dette prosjektet. I tillegg til rammen fra figuren over kan det være aktuelt å vurdere for eksempel forholdet mellom kostnader/fremdrift (aktiviteter i parallell, billige løsninger, kuttlister), organisering (antall ressurser, nøkkelpersoner, overflytning av ressurser fra tidligere faser, interne/eksterne rådgivere) og eventuelle andre forhold som er viktige å vurdere i prosjektets strategi.</w:t>
                      </w:r>
                    </w:p>
                    <w:p w14:paraId="54CA58CD" w14:textId="48EE02E5" w:rsidR="00235FFE" w:rsidRPr="00882DD1" w:rsidRDefault="00235FFE" w:rsidP="00235FFE">
                      <w:pPr>
                        <w:pStyle w:val="STY3Brdtekst"/>
                        <w:rPr>
                          <w:sz w:val="18"/>
                          <w:szCs w:val="18"/>
                        </w:rPr>
                      </w:pPr>
                      <w:r w:rsidRPr="00882DD1">
                        <w:rPr>
                          <w:color w:val="FF0000"/>
                          <w:sz w:val="16"/>
                          <w:szCs w:val="16"/>
                        </w:rPr>
                        <w:t>Denne kommentarboksen er kun en veiledning, den skal slettes før ferdigstillelse av første versjon av dokumentet</w:t>
                      </w:r>
                    </w:p>
                  </w:txbxContent>
                </v:textbox>
                <w10:anchorlock/>
              </v:roundrect>
            </w:pict>
          </mc:Fallback>
        </mc:AlternateContent>
      </w:r>
    </w:p>
    <w:p w14:paraId="3599E908" w14:textId="77777777" w:rsidR="00425034" w:rsidRDefault="00425034" w:rsidP="00425034">
      <w:pPr>
        <w:pStyle w:val="STY3Brdtekst"/>
      </w:pPr>
      <w:r w:rsidRPr="003F48DD">
        <w:t>Prosjektstrategien gjengir ikke lover, krav og prosedyrer. Den</w:t>
      </w:r>
      <w:r>
        <w:t xml:space="preserve"> belyser de tema som er viktig basert på prosjektets karakter og sier noe om hvordan prosjektet har tenkt å håndtere premisser/de kritiske suksessfaktorene i akkurat dette prosjektet, ikke generelle utfordringer. Prosjektstrategien i dette dokumentet gjenspeiler prosjektets rammer som beskrevet i kapittel 2.</w:t>
      </w:r>
    </w:p>
    <w:p w14:paraId="1150183D" w14:textId="53D8CC6D" w:rsidR="00007611" w:rsidRDefault="00242598" w:rsidP="00007611">
      <w:pPr>
        <w:pStyle w:val="STY3Overskrift11"/>
      </w:pPr>
      <w:bookmarkStart w:id="26" w:name="_Toc478049066"/>
      <w:bookmarkStart w:id="27" w:name="_Toc163222641"/>
      <w:bookmarkEnd w:id="17"/>
      <w:r>
        <w:lastRenderedPageBreak/>
        <w:t>G</w:t>
      </w:r>
      <w:r w:rsidR="00007611">
        <w:t>jennomføring</w:t>
      </w:r>
      <w:bookmarkEnd w:id="26"/>
      <w:r>
        <w:t>s</w:t>
      </w:r>
      <w:r w:rsidR="00F309A1">
        <w:t>strategi</w:t>
      </w:r>
      <w:bookmarkEnd w:id="27"/>
    </w:p>
    <w:p w14:paraId="511AB794" w14:textId="49B95DCA" w:rsidR="00007611" w:rsidRDefault="00027305" w:rsidP="6308F580">
      <w:pPr>
        <w:pStyle w:val="STY3Brdtekst"/>
        <w:rPr>
          <w:color w:val="FF0000"/>
        </w:rPr>
      </w:pPr>
      <w:r w:rsidRPr="009E5134">
        <w:rPr>
          <w:rFonts w:eastAsia="Times New Roman" w:cs="Times New Roman"/>
          <w:noProof/>
          <w:szCs w:val="22"/>
        </w:rPr>
        <mc:AlternateContent>
          <mc:Choice Requires="wps">
            <w:drawing>
              <wp:inline distT="0" distB="0" distL="0" distR="0" wp14:anchorId="674FF735" wp14:editId="5A39FA66">
                <wp:extent cx="5760000" cy="1866900"/>
                <wp:effectExtent l="57150" t="38100" r="69850" b="95250"/>
                <wp:docPr id="35" name="Rektangel: avrundede hjørner 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1866900"/>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1C7DF794" w14:textId="77777777" w:rsidR="00027305" w:rsidRDefault="00027305" w:rsidP="00027305">
                            <w:pPr>
                              <w:pStyle w:val="STY3Brdtekst"/>
                            </w:pPr>
                            <w:r>
                              <w:t xml:space="preserve">Gjennomføringsstrategien består av mange tema og </w:t>
                            </w:r>
                            <w:r w:rsidRPr="001F2380">
                              <w:rPr>
                                <w:u w:val="single"/>
                              </w:rPr>
                              <w:t>beskriver hvordan prosjektet skal gjennomføres</w:t>
                            </w:r>
                            <w:r>
                              <w:t>. Prosjektets mål, rammebetingelser, kritiske suksessfaktorer, usikkerhetsbilde og omgivelsene er styrende for utformingen av gjennomføringsstrategien. Det skal komme tydelig frem hvordan hvert av disse punktene legger føringer og bestemmelser for utformingen av gjennomføringsstrategien.</w:t>
                            </w:r>
                          </w:p>
                          <w:p w14:paraId="278FA190" w14:textId="77777777" w:rsidR="00027305" w:rsidRDefault="00027305" w:rsidP="00027305">
                            <w:pPr>
                              <w:pStyle w:val="STY3Brdtekst"/>
                            </w:pPr>
                            <w:r>
                              <w:t>Følgende underkapitler viser forslag til hva gjennomføringsstrategien bør inneholde, men det kan også inkluderes mer enn hva som er nevnt her. Tilpass dette og rekkefølgen på tema basert på hva som er viktig for nettopp dette prosjektet.</w:t>
                            </w:r>
                          </w:p>
                          <w:p w14:paraId="60225E7F" w14:textId="3183AC0F" w:rsidR="00F2146A" w:rsidRPr="003F48DD" w:rsidRDefault="00F2146A" w:rsidP="00A7713E">
                            <w:pPr>
                              <w:pStyle w:val="STY3Brdtekst"/>
                              <w:rPr>
                                <w:color w:val="FF0000"/>
                                <w:sz w:val="16"/>
                                <w:szCs w:val="16"/>
                              </w:rPr>
                            </w:pPr>
                            <w:r w:rsidRPr="003F48DD">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674FF735" id="Rektangel: avrundede hjørner 35" o:spid="_x0000_s1036" style="width:453.55pt;height:147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PDxERQMAAJkHAAAOAAAAZHJzL2Uyb0RvYy54bWysVUtPGzEQvlfqf7B8L8kGEiAiIASiqkQL&#10;AirOE9ubdeu1XdthQ399Z+xNCI9Lafew8jw8j28ePjpZtYY9qBC1szNe7Qw5U1Y4qe1ixr/fXXw6&#10;4CwmsBKMs2rGH1XkJ8cfPxx1fqpGrnFGqsDQiI3Tzs94k5KfDgZRNKqFuOO8siisXWghIRkWAxmg&#10;Q+utGYyGw8mgc0H64ISKEbnnRciPs/26ViJd1XVUiZkZx9hS/of8n9N/cHwE00UA32jRhwHviKIF&#10;bdHpxtQ5JGDLoF+ZarUILro67QjXDlxda6FyDphNNXyRzW0DXuVcEJzoNzDF/2dWfHu49deBQo/+&#10;0omfEREZdD5ONxIiYq+zqkNLuhg4W2UUHzcoqlViApnj/ckQP84EyqqDyeQQCbIK0/V1H2L6rFzL&#10;6DDjwS2tvMFaZQjh4TKmjKVkFlpsGpA/OKtbg5V5AMOq0f5k0lvsldH22mZfBXmhjWHBpXudmgwk&#10;BlNKFNf2I/MOsRxmdnyMZyYwdDDj2GDSdXeYEWcGYkIBquUv6yZtU9Ec51RzF0VIX50s7N2iW7Iu&#10;ljMAi5jD6x3v0u1/cL67T/ff6bwqIVI870u9ytG/9r6BBIvyInXkLNboG20Z0JaoJjjIlAiLAoyS&#10;VKcCHM5lLiPFaCzrZvxwPBpjYwFuitoAVke0Hi9Eu+AMzAJXkEihIOqM3lz+mwRjA1KVKh6+nWE1&#10;XPOfZxi3XVI7nkNsiiWJpz4pYykdlXdT34humVS4bWTH5mYZbgAz2iuISE3zkfHhTGrswnGWIFjP&#10;W7tvo7CYb5o4g1r4YHwDfWceENR9Yxb13JmbGDK1FV5eBmX+aROk1XzFNBUpWyHW3MnH60AB0Syx&#10;6MWFxuwvcXCuIeDQIhOfiHSFv9o4LKPrT5w1Lvx+i0/6uOVQylmH6xlr/GsJQeE8frE4s4fV3h6a&#10;TZnYG++PCJFtyXxbYpftmcO5rnJ0+Uj6yayPdXDtPb4kp+QVRWAF+i7d1BNniXYA7iEXhDo9zWfc&#10;4R7Spb31goxTYanud6t7CL5fbgm3yDe3XuUwzRur4P+kSzetO10mV+tEwidcewL3f65M/1bRA7NN&#10;Z62nF/X4DwAAAP//AwBQSwMEFAAGAAgAAAAhALWzA+feAAAABQEAAA8AAABkcnMvZG93bnJldi54&#10;bWxMj0FLw0AQhe+C/2GZghdpd1vEtjGTUoSqB6E0VbxustMkmp0N2W0b/72rF3sZeLzHe9+kq8G2&#10;4kS9bxwjTCcKBHHpTMMVwtt+M16A8EGz0a1jQvgmD6vs+irViXFn3tEpD5WIJewTjVCH0CVS+rIm&#10;q/3EdcTRO7je6hBlX0nT63Mst62cKXUvrW44LtS6o8eayq/8aBF28xf5Wqw3T1Uebj8+t+/PRjWM&#10;eDMa1g8gAg3hPwy/+BEdsshUuCMbL1qE+Ej4u9FbqvkURIEwW94pkFkqL+mzHwAAAP//AwBQSwEC&#10;LQAUAAYACAAAACEAtoM4kv4AAADhAQAAEwAAAAAAAAAAAAAAAAAAAAAAW0NvbnRlbnRfVHlwZXNd&#10;LnhtbFBLAQItABQABgAIAAAAIQA4/SH/1gAAAJQBAAALAAAAAAAAAAAAAAAAAC8BAABfcmVscy8u&#10;cmVsc1BLAQItABQABgAIAAAAIQBAPDxERQMAAJkHAAAOAAAAAAAAAAAAAAAAAC4CAABkcnMvZTJv&#10;RG9jLnhtbFBLAQItABQABgAIAAAAIQC1swPn3gAAAAUBAAAPAAAAAAAAAAAAAAAAAJ8FAABkcnMv&#10;ZG93bnJldi54bWxQSwUGAAAAAAQABADzAAAAqgYAAAAA&#10;" fillcolor="#bcbcbc">
                <v:fill color2="#ededed" rotate="t" angle="180" colors="0 #bcbcbc;22938f #d0d0d0;1 #ededed" focus="100%" type="gradient"/>
                <v:stroke dashstyle="dash"/>
                <v:shadow on="t" color="black" opacity="24903f" origin=",.5" offset="0,.55556mm"/>
                <v:path arrowok="t"/>
                <v:textbox>
                  <w:txbxContent>
                    <w:p w14:paraId="1C7DF794" w14:textId="77777777" w:rsidR="00027305" w:rsidRDefault="00027305" w:rsidP="00027305">
                      <w:pPr>
                        <w:pStyle w:val="STY3Brdtekst"/>
                      </w:pPr>
                      <w:r>
                        <w:t xml:space="preserve">Gjennomføringsstrategien består av mange tema og </w:t>
                      </w:r>
                      <w:r w:rsidRPr="001F2380">
                        <w:rPr>
                          <w:u w:val="single"/>
                        </w:rPr>
                        <w:t>beskriver hvordan prosjektet skal gjennomføres</w:t>
                      </w:r>
                      <w:r>
                        <w:t>. Prosjektets mål, rammebetingelser, kritiske suksessfaktorer, usikkerhetsbilde og omgivelsene er styrende for utformingen av gjennomføringsstrategien. Det skal komme tydelig frem hvordan hvert av disse punktene legger føringer og bestemmelser for utformingen av gjennomføringsstrategien.</w:t>
                      </w:r>
                    </w:p>
                    <w:p w14:paraId="278FA190" w14:textId="77777777" w:rsidR="00027305" w:rsidRDefault="00027305" w:rsidP="00027305">
                      <w:pPr>
                        <w:pStyle w:val="STY3Brdtekst"/>
                      </w:pPr>
                      <w:r>
                        <w:t>Følgende underkapitler viser forslag til hva gjennomføringsstrategien bør inneholde, men det kan også inkluderes mer enn hva som er nevnt her. Tilpass dette og rekkefølgen på tema basert på hva som er viktig for nettopp dette prosjektet.</w:t>
                      </w:r>
                    </w:p>
                    <w:p w14:paraId="60225E7F" w14:textId="3183AC0F" w:rsidR="00F2146A" w:rsidRPr="003F48DD" w:rsidRDefault="00F2146A" w:rsidP="00A7713E">
                      <w:pPr>
                        <w:pStyle w:val="STY3Brdtekst"/>
                        <w:rPr>
                          <w:color w:val="FF0000"/>
                          <w:sz w:val="16"/>
                          <w:szCs w:val="16"/>
                        </w:rPr>
                      </w:pPr>
                      <w:r w:rsidRPr="003F48DD">
                        <w:rPr>
                          <w:color w:val="FF0000"/>
                          <w:sz w:val="16"/>
                          <w:szCs w:val="16"/>
                        </w:rPr>
                        <w:t>Denne kommentarboksen er kun en veiledning, den skal slettes før ferdigstillelse av første versjon av dokumentet</w:t>
                      </w:r>
                    </w:p>
                  </w:txbxContent>
                </v:textbox>
                <w10:anchorlock/>
              </v:roundrect>
            </w:pict>
          </mc:Fallback>
        </mc:AlternateContent>
      </w:r>
    </w:p>
    <w:p w14:paraId="0CAC7F4A" w14:textId="2273259A" w:rsidR="00A367BA" w:rsidRPr="004E6A26" w:rsidRDefault="004E6A26" w:rsidP="6308F580">
      <w:pPr>
        <w:pStyle w:val="STY3Brdtekst"/>
      </w:pPr>
      <w:r w:rsidRPr="004E6A26">
        <w:t>Gjennomføringsstrategien består av mange tema og beskriver hvordan prosjektet skal gjennomføres.</w:t>
      </w:r>
    </w:p>
    <w:p w14:paraId="25B38A2A" w14:textId="23584BD9" w:rsidR="00007611" w:rsidRPr="00A90F02" w:rsidRDefault="00631D08" w:rsidP="00CF2825">
      <w:pPr>
        <w:pStyle w:val="STY3Overskrift111"/>
      </w:pPr>
      <w:bookmarkStart w:id="28" w:name="_Toc478049067"/>
      <w:bookmarkStart w:id="29" w:name="_Toc163222642"/>
      <w:r>
        <w:t>U</w:t>
      </w:r>
      <w:r w:rsidR="00007611">
        <w:t>sikkerhet</w:t>
      </w:r>
      <w:bookmarkEnd w:id="28"/>
      <w:r w:rsidR="00BF6083">
        <w:t>sstyring</w:t>
      </w:r>
      <w:bookmarkEnd w:id="29"/>
    </w:p>
    <w:p w14:paraId="24117A4F" w14:textId="469B5D73" w:rsidR="008E2D0C" w:rsidRDefault="00F2146A" w:rsidP="00007611">
      <w:pPr>
        <w:pStyle w:val="STY3Brdtekst"/>
      </w:pPr>
      <w:r w:rsidRPr="009E5134">
        <w:rPr>
          <w:rFonts w:eastAsia="Times New Roman" w:cs="Times New Roman"/>
          <w:noProof/>
          <w:szCs w:val="22"/>
        </w:rPr>
        <mc:AlternateContent>
          <mc:Choice Requires="wps">
            <w:drawing>
              <wp:inline distT="0" distB="0" distL="0" distR="0" wp14:anchorId="76721F0A" wp14:editId="1D85E99A">
                <wp:extent cx="5760000" cy="1876425"/>
                <wp:effectExtent l="57150" t="38100" r="69850" b="104775"/>
                <wp:docPr id="40" name="Rektangel: avrundede hjørner 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1876425"/>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2E1B2C15" w14:textId="67BC3751" w:rsidR="00EF0500" w:rsidRDefault="00AF2FD8" w:rsidP="003C7E08">
                            <w:pPr>
                              <w:pStyle w:val="STY3Brdtekst"/>
                            </w:pPr>
                            <w:r>
                              <w:t>Beskriv hvordan</w:t>
                            </w:r>
                            <w:r w:rsidR="00EF0500" w:rsidRPr="00EF0500">
                              <w:t xml:space="preserve"> usikkerhetsstyring av prosjektet</w:t>
                            </w:r>
                            <w:r>
                              <w:t xml:space="preserve"> blir ivaretatt</w:t>
                            </w:r>
                            <w:r w:rsidR="00EF0500" w:rsidRPr="00EF0500">
                              <w:t xml:space="preserve">. </w:t>
                            </w:r>
                            <w:r>
                              <w:t>Hva</w:t>
                            </w:r>
                            <w:r w:rsidR="00EF0500" w:rsidRPr="00EF0500">
                              <w:t xml:space="preserve"> planlegger prosjektet å iverksette for å styre de mest kritiske usikkerhetsfaktorene i forhold til realisering av prosjektets hensikt, mål og kritiske suksessfaktorer?</w:t>
                            </w:r>
                          </w:p>
                          <w:p w14:paraId="6E88EC08" w14:textId="117B0B42" w:rsidR="003C7E08" w:rsidRPr="00A7713E" w:rsidRDefault="003C7E08" w:rsidP="003C7E08">
                            <w:pPr>
                              <w:pStyle w:val="STY3Brdtekst"/>
                            </w:pPr>
                            <w:r w:rsidRPr="00A7713E">
                              <w:t>Angi hvilke muligheter som finnes i prosjektet, som kan gi positive konsekvenser på resultater (f.eks. besparelser, kortere byggetid, bedre kvalitet mv.)</w:t>
                            </w:r>
                            <w:r w:rsidR="005B6EDA">
                              <w:t>.</w:t>
                            </w:r>
                          </w:p>
                          <w:p w14:paraId="6E69DE5A" w14:textId="69386D90" w:rsidR="003C7E08" w:rsidRPr="00F24351" w:rsidRDefault="005B6EDA" w:rsidP="003C7E08">
                            <w:pPr>
                              <w:pStyle w:val="STY3Brdtekst"/>
                            </w:pPr>
                            <w:r>
                              <w:t>Beskriv</w:t>
                            </w:r>
                            <w:r w:rsidR="003C7E08" w:rsidRPr="00A7713E">
                              <w:t xml:space="preserve"> hvordan risikoer og muligheter registreres og følges opp i prosjektet i f.eks. et prosjektstyringsverktøy</w:t>
                            </w:r>
                            <w:r w:rsidR="006D0FFB">
                              <w:t xml:space="preserve"> eller e</w:t>
                            </w:r>
                            <w:r w:rsidR="001C070A">
                              <w:t xml:space="preserve">t </w:t>
                            </w:r>
                            <w:r w:rsidR="00D45985">
                              <w:t>regneark</w:t>
                            </w:r>
                            <w:r w:rsidR="00B3363C">
                              <w:t xml:space="preserve"> (se egen mal for dette)</w:t>
                            </w:r>
                            <w:r w:rsidR="003C7E08" w:rsidRPr="00A7713E">
                              <w:t>.</w:t>
                            </w:r>
                          </w:p>
                          <w:p w14:paraId="1610914E" w14:textId="63A9EDDD" w:rsidR="00D34C55" w:rsidRPr="003F48DD" w:rsidRDefault="00D34C55" w:rsidP="00D34C55">
                            <w:pPr>
                              <w:pStyle w:val="STY3Brdtekst"/>
                              <w:rPr>
                                <w:sz w:val="18"/>
                                <w:szCs w:val="18"/>
                              </w:rPr>
                            </w:pPr>
                            <w:r w:rsidRPr="003F48DD">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76721F0A" id="Rektangel: avrundede hjørner 40" o:spid="_x0000_s1037" style="width:453.55pt;height:147.75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8/qpSAMAAJkHAAAOAAAAZHJzL2Uyb0RvYy54bWysVVtvGysQfq/U/4B4b9br+JJYcaooUapK&#10;aRs1qfI8BtZLDwscwFmnv77DsHbcy0vT7sMKZoZhvm8unL3ddoY9qhC1s0teH404U1Y4qe16yb/c&#10;X7854SwmsBKMs2rJn1Tkb89fvzrr/UKNXeuMVIGhExsXvV/yNiW/qKooWtVBPHJeWVQ2LnSQcBvW&#10;lQzQo/fOVOPRaFb1LkgfnFAxovSqKPk5+W8aJdKnpokqMbPkGFuif6D/Kv+r8zNYrAP4VoshDHhB&#10;FB1oi5fuXV1BArYJ+hdXnRbBRdekI+G6yjWNFoowIJp69BOauxa8IixITvR7muK/cys+Pt7525BD&#10;j/7Gif8iMlL1Pi72mryJg822CV22xcDZllh82rOotokJFE7nsxF+nAnU1Sfz2WQ8zTxXsNgd9yGm&#10;d8p1LC+WPLiNlZ8xV0QhPN7ERFxKZqHDogH5lbOmM5iZRzCsHs9ns8HjYIy+dz6HLMhrbQwLLj3o&#10;1BKRGExJUdz5j8w75HJE4vgUL01geMGSY4FJ198jIs4MxIQKNKOPbJO2qVhOCSpVUYT0wckiPi62&#10;BXXxTASsI4U3XHycT//F5cfzfP6Fl9clxBzPy6DXFP2vt+8pwaT8BB0l6x37RlsGeUrUM2zkDIRF&#10;AUbJnKdCHPYlpTHHaCzrl/x0irXEBOCkaAxgdkTn8UC0a87ArHEEiRQKo87o/eE/ARhbkKpk8fT3&#10;COvRTv4jwnh4ZS7HK4ht8SRxNYAyNsNRNJuGQnSbpMJdK3u2MpvwGRDRpDAide4P4oczqbEKp6RB&#10;sn4s7aGMwnq1L2IitcjB+BaGyjzJVA+FWcypMvcx0O4gPBoGpf/zJEjb1ZbpnCTKUhatnHy6DTmg&#10;3EssenGtEf0NNs4tBGxaFOITkT7hrzEO0+iGFWetC99+J8/2OOVQy1mP4xlz/P8GgsJ+fG+xZ0/r&#10;yQTdJtpMpvNxZuRQszrU2E136bCva4qOltk+md2yCa57wJfkIt+KKrAC7y7VNGwuU54BOIdcEOri&#10;gtY4wz2kG3vnRXaeE5vzfr99gOCH4ZZwinx0u1EOC5pYhf9n23zSuotNco1OWfnM67DB+U+ZGd6q&#10;/MAc7snq+UU9/w4AAP//AwBQSwMEFAAGAAgAAAAhAEkF7rzeAAAABQEAAA8AAABkcnMvZG93bnJl&#10;di54bWxMj0FLw0AQhe+C/2EZwYu0uy3U2jSbUoSqB0EaK1432WkSzc6G7LaN/97RS3sZeLzHe9+k&#10;q8G14oh9aDxpmIwVCKTS24YqDbv3zegBRIiGrGk9oYYfDLDKrq9Sk1h/oi0e81gJLqGQGA11jF0i&#10;ZShrdCaMfYfE3t73zkSWfSVtb05c7lo5VepeOtMQL9Smw8cay+/84DRs5y/ytVhvnqo83n1+vX08&#10;W9WQ1rc3w3oJIuIQz2H4w2d0yJip8AeyQbQa+JH4f9lbqPkERKFhupjNQGapvKTPfgEAAP//AwBQ&#10;SwECLQAUAAYACAAAACEAtoM4kv4AAADhAQAAEwAAAAAAAAAAAAAAAAAAAAAAW0NvbnRlbnRfVHlw&#10;ZXNdLnhtbFBLAQItABQABgAIAAAAIQA4/SH/1gAAAJQBAAALAAAAAAAAAAAAAAAAAC8BAABfcmVs&#10;cy8ucmVsc1BLAQItABQABgAIAAAAIQCs8/qpSAMAAJkHAAAOAAAAAAAAAAAAAAAAAC4CAABkcnMv&#10;ZTJvRG9jLnhtbFBLAQItABQABgAIAAAAIQBJBe683gAAAAUBAAAPAAAAAAAAAAAAAAAAAKIFAABk&#10;cnMvZG93bnJldi54bWxQSwUGAAAAAAQABADzAAAArQYAAAAA&#10;" fillcolor="#bcbcbc">
                <v:fill color2="#ededed" rotate="t" angle="180" colors="0 #bcbcbc;22938f #d0d0d0;1 #ededed" focus="100%" type="gradient"/>
                <v:stroke dashstyle="dash"/>
                <v:shadow on="t" color="black" opacity="24903f" origin=",.5" offset="0,.55556mm"/>
                <v:path arrowok="t"/>
                <v:textbox>
                  <w:txbxContent>
                    <w:p w14:paraId="2E1B2C15" w14:textId="67BC3751" w:rsidR="00EF0500" w:rsidRDefault="00AF2FD8" w:rsidP="003C7E08">
                      <w:pPr>
                        <w:pStyle w:val="STY3Brdtekst"/>
                      </w:pPr>
                      <w:r>
                        <w:t>Beskriv hvordan</w:t>
                      </w:r>
                      <w:r w:rsidR="00EF0500" w:rsidRPr="00EF0500">
                        <w:t xml:space="preserve"> usikkerhetsstyring av prosjektet</w:t>
                      </w:r>
                      <w:r>
                        <w:t xml:space="preserve"> blir ivaretatt</w:t>
                      </w:r>
                      <w:r w:rsidR="00EF0500" w:rsidRPr="00EF0500">
                        <w:t xml:space="preserve">. </w:t>
                      </w:r>
                      <w:r>
                        <w:t>Hva</w:t>
                      </w:r>
                      <w:r w:rsidR="00EF0500" w:rsidRPr="00EF0500">
                        <w:t xml:space="preserve"> planlegger prosjektet å iverksette for å styre de mest kritiske usikkerhetsfaktorene i forhold til realisering av prosjektets hensikt, mål og kritiske suksessfaktorer?</w:t>
                      </w:r>
                    </w:p>
                    <w:p w14:paraId="6E88EC08" w14:textId="117B0B42" w:rsidR="003C7E08" w:rsidRPr="00A7713E" w:rsidRDefault="003C7E08" w:rsidP="003C7E08">
                      <w:pPr>
                        <w:pStyle w:val="STY3Brdtekst"/>
                      </w:pPr>
                      <w:r w:rsidRPr="00A7713E">
                        <w:t>Angi hvilke muligheter som finnes i prosjektet, som kan gi positive konsekvenser på resultater (f.eks. besparelser, kortere byggetid, bedre kvalitet mv.)</w:t>
                      </w:r>
                      <w:r w:rsidR="005B6EDA">
                        <w:t>.</w:t>
                      </w:r>
                    </w:p>
                    <w:p w14:paraId="6E69DE5A" w14:textId="69386D90" w:rsidR="003C7E08" w:rsidRPr="00F24351" w:rsidRDefault="005B6EDA" w:rsidP="003C7E08">
                      <w:pPr>
                        <w:pStyle w:val="STY3Brdtekst"/>
                      </w:pPr>
                      <w:r>
                        <w:t>Beskriv</w:t>
                      </w:r>
                      <w:r w:rsidR="003C7E08" w:rsidRPr="00A7713E">
                        <w:t xml:space="preserve"> hvordan risikoer og muligheter registreres og følges opp i prosjektet i f.eks. et prosjektstyringsverktøy</w:t>
                      </w:r>
                      <w:r w:rsidR="006D0FFB">
                        <w:t xml:space="preserve"> eller e</w:t>
                      </w:r>
                      <w:r w:rsidR="001C070A">
                        <w:t xml:space="preserve">t </w:t>
                      </w:r>
                      <w:r w:rsidR="00D45985">
                        <w:t>regneark</w:t>
                      </w:r>
                      <w:r w:rsidR="00B3363C">
                        <w:t xml:space="preserve"> (se egen mal for dette)</w:t>
                      </w:r>
                      <w:r w:rsidR="003C7E08" w:rsidRPr="00A7713E">
                        <w:t>.</w:t>
                      </w:r>
                    </w:p>
                    <w:p w14:paraId="1610914E" w14:textId="63A9EDDD" w:rsidR="00D34C55" w:rsidRPr="003F48DD" w:rsidRDefault="00D34C55" w:rsidP="00D34C55">
                      <w:pPr>
                        <w:pStyle w:val="STY3Brdtekst"/>
                        <w:rPr>
                          <w:sz w:val="18"/>
                          <w:szCs w:val="18"/>
                        </w:rPr>
                      </w:pPr>
                      <w:r w:rsidRPr="003F48DD">
                        <w:rPr>
                          <w:color w:val="FF0000"/>
                          <w:sz w:val="16"/>
                          <w:szCs w:val="16"/>
                        </w:rPr>
                        <w:t>Denne kommentarboksen er kun en veiledning, den skal slettes før ferdigstillelse av første versjon av dokumentet</w:t>
                      </w:r>
                    </w:p>
                  </w:txbxContent>
                </v:textbox>
                <w10:anchorlock/>
              </v:roundrect>
            </w:pict>
          </mc:Fallback>
        </mc:AlternateContent>
      </w:r>
    </w:p>
    <w:p w14:paraId="482E1F74" w14:textId="52D53DB9" w:rsidR="00F67033" w:rsidRDefault="00F67033" w:rsidP="00007611">
      <w:pPr>
        <w:pStyle w:val="STY3Brdtekst"/>
        <w:rPr>
          <w:color w:val="FF0000"/>
        </w:rPr>
      </w:pPr>
      <w:r w:rsidRPr="00A7713E">
        <w:rPr>
          <w:i/>
          <w:iCs/>
          <w:color w:val="FF0000"/>
        </w:rPr>
        <w:t>Eksempelteks</w:t>
      </w:r>
      <w:r w:rsidR="009B45FD" w:rsidRPr="00A7713E">
        <w:rPr>
          <w:i/>
          <w:iCs/>
          <w:color w:val="FF0000"/>
        </w:rPr>
        <w:t>t</w:t>
      </w:r>
      <w:r w:rsidR="009B45FD">
        <w:rPr>
          <w:color w:val="FF0000"/>
        </w:rPr>
        <w:t>:</w:t>
      </w:r>
    </w:p>
    <w:p w14:paraId="0F4D6535" w14:textId="64FD66A5" w:rsidR="009C0BFC" w:rsidRDefault="009C0BFC" w:rsidP="00007611">
      <w:pPr>
        <w:pStyle w:val="STY3Brdtekst"/>
        <w:rPr>
          <w:color w:val="FF0000"/>
        </w:rPr>
      </w:pPr>
      <w:r w:rsidRPr="009C0BFC">
        <w:rPr>
          <w:color w:val="FF0000"/>
        </w:rPr>
        <w:t>Usikkerhetsstyring vil pågå i hele prosjektets levetid</w:t>
      </w:r>
      <w:r w:rsidR="007510EB">
        <w:rPr>
          <w:color w:val="FF0000"/>
        </w:rPr>
        <w:t xml:space="preserve"> og er </w:t>
      </w:r>
      <w:r w:rsidR="007510EB" w:rsidRPr="007510EB">
        <w:rPr>
          <w:color w:val="FF0000"/>
        </w:rPr>
        <w:t>en integrert del av prosjektstyringen.</w:t>
      </w:r>
      <w:r w:rsidR="005E2BBB">
        <w:rPr>
          <w:color w:val="FF0000"/>
        </w:rPr>
        <w:t xml:space="preserve"> </w:t>
      </w:r>
      <w:r w:rsidR="005E2BBB" w:rsidRPr="005E2BBB">
        <w:rPr>
          <w:color w:val="FF0000"/>
        </w:rPr>
        <w:t>Dette inkluderer identifikasjon, analyse og evaluering av usikkerhet fulgt opp med aksjoner for å utnytte muligheter og å dempe risiko som kan påvirke prosjektets måloppnåelse.</w:t>
      </w:r>
    </w:p>
    <w:p w14:paraId="2618A193" w14:textId="23264C64" w:rsidR="00007611" w:rsidRPr="00CF2825" w:rsidRDefault="00C10094" w:rsidP="00007611">
      <w:pPr>
        <w:pStyle w:val="STY3Brdtekst"/>
        <w:rPr>
          <w:color w:val="FF0000"/>
        </w:rPr>
      </w:pPr>
      <w:r w:rsidRPr="00CF2825">
        <w:rPr>
          <w:color w:val="FF0000"/>
        </w:rPr>
        <w:t xml:space="preserve">Prosjektet </w:t>
      </w:r>
      <w:r w:rsidR="00416EF8">
        <w:rPr>
          <w:color w:val="FF0000"/>
        </w:rPr>
        <w:t>har</w:t>
      </w:r>
      <w:r w:rsidR="00007611" w:rsidRPr="00CF2825">
        <w:rPr>
          <w:color w:val="FF0000"/>
        </w:rPr>
        <w:t xml:space="preserve"> gjennomfør</w:t>
      </w:r>
      <w:r w:rsidR="00416EF8">
        <w:rPr>
          <w:color w:val="FF0000"/>
        </w:rPr>
        <w:t>t</w:t>
      </w:r>
      <w:r w:rsidR="00007611" w:rsidRPr="00CF2825">
        <w:rPr>
          <w:color w:val="FF0000"/>
        </w:rPr>
        <w:t xml:space="preserve"> en usikkerhets</w:t>
      </w:r>
      <w:r w:rsidRPr="00CF2825">
        <w:rPr>
          <w:color w:val="FF0000"/>
        </w:rPr>
        <w:t xml:space="preserve">vurdering </w:t>
      </w:r>
      <w:r w:rsidR="00007611" w:rsidRPr="00CF2825">
        <w:rPr>
          <w:color w:val="FF0000"/>
        </w:rPr>
        <w:t>i planfasen. Usikkerhetsregisteret opp</w:t>
      </w:r>
      <w:r w:rsidRPr="00CF2825">
        <w:rPr>
          <w:color w:val="FF0000"/>
        </w:rPr>
        <w:t>rettes</w:t>
      </w:r>
      <w:r w:rsidR="00007611" w:rsidRPr="00CF2825">
        <w:rPr>
          <w:color w:val="FF0000"/>
        </w:rPr>
        <w:t xml:space="preserve"> </w:t>
      </w:r>
      <w:proofErr w:type="spellStart"/>
      <w:r w:rsidR="00007611" w:rsidRPr="00CF2825">
        <w:rPr>
          <w:color w:val="FF0000"/>
        </w:rPr>
        <w:t>iht</w:t>
      </w:r>
      <w:proofErr w:type="spellEnd"/>
      <w:r w:rsidR="00007611" w:rsidRPr="00CF2825">
        <w:rPr>
          <w:color w:val="FF0000"/>
        </w:rPr>
        <w:t xml:space="preserve"> de usikkerhetene som kom frem i </w:t>
      </w:r>
      <w:r w:rsidR="000918B2">
        <w:rPr>
          <w:color w:val="FF0000"/>
        </w:rPr>
        <w:t>vurderingen</w:t>
      </w:r>
      <w:r w:rsidR="00007611" w:rsidRPr="00CF2825">
        <w:rPr>
          <w:color w:val="FF0000"/>
        </w:rPr>
        <w:t xml:space="preserve">. </w:t>
      </w:r>
      <w:r w:rsidRPr="00CF2825">
        <w:rPr>
          <w:color w:val="FF0000"/>
        </w:rPr>
        <w:t>U</w:t>
      </w:r>
      <w:r w:rsidR="00007611" w:rsidRPr="00CF2825">
        <w:rPr>
          <w:color w:val="FF0000"/>
        </w:rPr>
        <w:t xml:space="preserve">sikkerhetsregisteret oppdateres en gang per måned, og gås gjennom i </w:t>
      </w:r>
      <w:r w:rsidR="00D628B7" w:rsidRPr="00CF2825">
        <w:rPr>
          <w:color w:val="FF0000"/>
        </w:rPr>
        <w:t>forbindelse med månedsrapporteringen</w:t>
      </w:r>
      <w:r w:rsidR="00007611" w:rsidRPr="00CF2825">
        <w:rPr>
          <w:color w:val="FF0000"/>
        </w:rPr>
        <w:t>. Prosjektleder er ansvarlig for å oppdatere registeret.</w:t>
      </w:r>
    </w:p>
    <w:p w14:paraId="19FB44B2" w14:textId="5233514A" w:rsidR="00007611" w:rsidRPr="00CF2825" w:rsidRDefault="00007611" w:rsidP="00007611">
      <w:pPr>
        <w:pStyle w:val="STY3Brdtekst"/>
        <w:rPr>
          <w:color w:val="FF0000"/>
        </w:rPr>
      </w:pPr>
      <w:r w:rsidRPr="00CF2825">
        <w:rPr>
          <w:color w:val="FF0000"/>
        </w:rPr>
        <w:t>De største usikkerhetene i prosjektet er vist i tabellen nedenfor (</w:t>
      </w:r>
      <w:r w:rsidRPr="00D628B7">
        <w:rPr>
          <w:color w:val="FF0000"/>
        </w:rPr>
        <w:t>ref. mal for risiko</w:t>
      </w:r>
      <w:r w:rsidR="00800440">
        <w:rPr>
          <w:color w:val="FF0000"/>
        </w:rPr>
        <w:t>styring teleprosj</w:t>
      </w:r>
      <w:r w:rsidR="00396F75">
        <w:rPr>
          <w:color w:val="FF0000"/>
        </w:rPr>
        <w:t>e</w:t>
      </w:r>
      <w:r w:rsidR="00800440">
        <w:rPr>
          <w:color w:val="FF0000"/>
        </w:rPr>
        <w:t>kt</w:t>
      </w:r>
      <w:r w:rsidRPr="00CF2825">
        <w:rPr>
          <w:color w:val="FF0000"/>
        </w:rPr>
        <w:t>).</w:t>
      </w:r>
    </w:p>
    <w:p w14:paraId="57870E4B" w14:textId="746DE6E8" w:rsidR="00007611" w:rsidRDefault="00007611" w:rsidP="00007611">
      <w:pPr>
        <w:pStyle w:val="STY3Brdtekst"/>
        <w:rPr>
          <w:i/>
          <w:color w:val="FF0000"/>
        </w:rPr>
      </w:pPr>
      <w:r w:rsidRPr="0085195E">
        <w:rPr>
          <w:i/>
          <w:color w:val="FF0000"/>
        </w:rPr>
        <w:t>Sett inn tabell her</w:t>
      </w:r>
      <w:r w:rsidR="00A2160F">
        <w:rPr>
          <w:i/>
          <w:color w:val="FF0000"/>
        </w:rPr>
        <w:t>, eksempel:</w:t>
      </w:r>
    </w:p>
    <w:p w14:paraId="20AFBF7A" w14:textId="2CF5093C" w:rsidR="00A2160F" w:rsidRPr="0085195E" w:rsidRDefault="00A2160F" w:rsidP="00007611">
      <w:pPr>
        <w:pStyle w:val="STY3Brdtekst"/>
        <w:rPr>
          <w:i/>
          <w:color w:val="FF0000"/>
        </w:rPr>
      </w:pPr>
      <w:r>
        <w:rPr>
          <w:noProof/>
        </w:rPr>
        <w:drawing>
          <wp:inline distT="0" distB="0" distL="0" distR="0" wp14:anchorId="4F7007CE" wp14:editId="2130993A">
            <wp:extent cx="5903595" cy="946785"/>
            <wp:effectExtent l="0" t="0" r="1905" b="5715"/>
            <wp:docPr id="39" name="Bild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5903595" cy="946785"/>
                    </a:xfrm>
                    <a:prstGeom prst="rect">
                      <a:avLst/>
                    </a:prstGeom>
                  </pic:spPr>
                </pic:pic>
              </a:graphicData>
            </a:graphic>
          </wp:inline>
        </w:drawing>
      </w:r>
    </w:p>
    <w:p w14:paraId="733C44D6" w14:textId="77777777" w:rsidR="000C0B15" w:rsidRDefault="000C0B15" w:rsidP="00007611">
      <w:pPr>
        <w:pStyle w:val="STY3Brdtekst"/>
      </w:pPr>
    </w:p>
    <w:p w14:paraId="037FB52A" w14:textId="205139FE" w:rsidR="00916255" w:rsidRDefault="00F24351" w:rsidP="00CF2825">
      <w:pPr>
        <w:pStyle w:val="STY3Overskrift111"/>
      </w:pPr>
      <w:bookmarkStart w:id="30" w:name="_Toc163222643"/>
      <w:r>
        <w:lastRenderedPageBreak/>
        <w:t>E</w:t>
      </w:r>
      <w:r w:rsidR="00916255">
        <w:t>ndringsstyring</w:t>
      </w:r>
      <w:bookmarkEnd w:id="30"/>
    </w:p>
    <w:p w14:paraId="666C5AC8" w14:textId="3E62DFC9" w:rsidR="009B664C" w:rsidRDefault="006923F5" w:rsidP="00A7713E">
      <w:pPr>
        <w:pStyle w:val="STY3Brdtekst"/>
      </w:pPr>
      <w:r w:rsidRPr="009E5134">
        <w:rPr>
          <w:rFonts w:eastAsia="Times New Roman" w:cs="Times New Roman"/>
          <w:noProof/>
          <w:szCs w:val="22"/>
        </w:rPr>
        <mc:AlternateContent>
          <mc:Choice Requires="wps">
            <w:drawing>
              <wp:inline distT="0" distB="0" distL="0" distR="0" wp14:anchorId="0C1DF641" wp14:editId="4018AD77">
                <wp:extent cx="5760000" cy="910936"/>
                <wp:effectExtent l="57150" t="38100" r="69850" b="99060"/>
                <wp:docPr id="42" name="Rektangel: avrundede hjørner 4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910936"/>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60FB0764" w14:textId="14A979C1" w:rsidR="006923F5" w:rsidRDefault="00D33CD6" w:rsidP="006923F5">
                            <w:pPr>
                              <w:pStyle w:val="STY3Brdtekst"/>
                            </w:pPr>
                            <w:r w:rsidRPr="00F24351">
                              <w:t xml:space="preserve">Angi hvordan endringer skal </w:t>
                            </w:r>
                            <w:r w:rsidR="001535A7" w:rsidRPr="00F24351">
                              <w:t>følges opp</w:t>
                            </w:r>
                            <w:r w:rsidR="006923F5" w:rsidRPr="00B30471">
                              <w:t xml:space="preserve"> i prosjektet. Hvilke føringer legger prosjektet for håndtering av endringer? </w:t>
                            </w:r>
                            <w:r w:rsidR="00B956FB">
                              <w:t>Dette s</w:t>
                            </w:r>
                            <w:r w:rsidR="006923F5" w:rsidRPr="00B30471">
                              <w:t>kal omfatte både endringsmeldinger og endringsordrer. Hvem og hvordan styres dette på ulike nivå? Etablering og oppfølging av endringslogg.</w:t>
                            </w:r>
                          </w:p>
                          <w:p w14:paraId="195771BB" w14:textId="77777777" w:rsidR="006923F5" w:rsidRPr="000D3F9F" w:rsidRDefault="006923F5" w:rsidP="006923F5">
                            <w:pPr>
                              <w:pStyle w:val="STY3Brdtekst"/>
                              <w:rPr>
                                <w:color w:val="FF0000"/>
                                <w:sz w:val="16"/>
                                <w:szCs w:val="16"/>
                              </w:rPr>
                            </w:pPr>
                            <w:r w:rsidRPr="000D3F9F">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0C1DF641" id="Rektangel: avrundede hjørner 42" o:spid="_x0000_s1038" style="width:453.55pt;height:71.75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3kmGRgMAAJgHAAAOAAAAZHJzL2Uyb0RvYy54bWysVU1PGzEQvVfqf7B8L5sNJEBEQAhEVYkW&#10;VKg4T2xv1q3Xdm2HDf31nbE3IW25lHYPK3tmPJ735sMnZ+vOsEcVonZ2zuu9EWfKCie1Xc75l/ur&#10;d0ecxQRWgnFWzfmTivzs9O2bk97P1Ni1zkgVGDqxcdb7OW9T8rOqiqJVHcQ955VFZeNCBwm3YVnJ&#10;AD1670w1Ho2mVe+C9MEJFSNKL4uSn2b/TaNEummaqBIzc46xpfwP+b+gf3V6ArNlAN9qMYQBr4ii&#10;A23x0q2rS0jAVkH/4arTIrjomrQnXFe5ptFCZQyIph79huauBa8yFiQn+i1N8f+5FZ8e7/xtoNCj&#10;v3biW0RGqt7H2VZDmzjYrJvQkS0GztaZxacti2qdmEDh5HA6wo8zgbrjenS8PyWaK5htTvsQ03vl&#10;OkaLOQ9uZeVnTFVmEB6vY8pUSmahw5oB+ZWzpjOYmEcwrB4fTjceB2P0vfE5JEFeaWNYcOlBpzbz&#10;iNVZMhQ3/iPzDqkcZXF8ihcmMLxgzrG+pOvvERBnBmJCBZrlL9smbVOxnGSkuYgipI9OFvF+sS2o&#10;i+dMwDLm8IaL9+n0P1y+f0jnX3l5XUKkeF4Hvc7R/3n7lhJMym/QUbLcsG+0ZUBDop5iHxMQFgUY&#10;JSlPhThsy5xGitFY1mM1TcYTrCvAQdEYwOyIzuOBaJecgVniBBIpFEad0dvDfwMwtiBVyeLxywjr&#10;0Ub+K8K4eyWV4yXEtniSuBpAGUtwVB5NQyG6VVLhrpU9W5hV+AyI6KAwIjX1R+aHM6mxCidZg2T9&#10;WtpDGYXlYlvEmdQiB+NbGCrziKgeCrOY58rcxpB3O+HlWVDanwZBWi/WTFOSxuSFRAsnn24DBUS9&#10;xKIXVxrRX2Pj3ELApkUhvhDpBn+NcZhGN6w4a1348ZKc7HHIoZazHqcz5vj7CoLCfvxgsWeP64MD&#10;dJvy5mByOCZGdjWLXY1ddRcO+7rO0eUl2SezWTbBdQ/4kJzTragCK/DuUk3D5iLRDMA55IJQ5+d5&#10;jSPcQ7q2d16Qc0os5f1+/QDBD8Mt4RT55DaTHGZ5YhX+n23ppHXnq+QanUj5zOuwwfGfMzM8VfS+&#10;7O6z1fODevoTAAD//wMAUEsDBBQABgAIAAAAIQCPu2Sp3gAAAAUBAAAPAAAAZHJzL2Rvd25yZXYu&#10;eG1sTI/NTsMwEITvSLyDtUhcUGuXn5aGOFWFVOgBqWoA9erESxKI11HstuHtWbjQy0irGc18my4G&#10;14oD9qHxpGEyViCQSm8bqjS8va5G9yBCNGRN6wk1fGOARXZ+lprE+iNt8ZDHSnAJhcRoqGPsEilD&#10;WaMzYew7JPY+fO9M5LOvpO3NkctdK6+VmkpnGuKF2nT4WGP5le+dhu1sLV+K5eqpyuPV7nPz/mxV&#10;Q1pfXgzLBxARh/gfhl98RoeMmQq/JxtEq4EfiX/K3lzNJiAKDt3e3IHMUnlKn/0AAAD//wMAUEsB&#10;Ai0AFAAGAAgAAAAhALaDOJL+AAAA4QEAABMAAAAAAAAAAAAAAAAAAAAAAFtDb250ZW50X1R5cGVz&#10;XS54bWxQSwECLQAUAAYACAAAACEAOP0h/9YAAACUAQAACwAAAAAAAAAAAAAAAAAvAQAAX3JlbHMv&#10;LnJlbHNQSwECLQAUAAYACAAAACEAmN5JhkYDAACYBwAADgAAAAAAAAAAAAAAAAAuAgAAZHJzL2Uy&#10;b0RvYy54bWxQSwECLQAUAAYACAAAACEAj7tkqd4AAAAFAQAADwAAAAAAAAAAAAAAAACg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60FB0764" w14:textId="14A979C1" w:rsidR="006923F5" w:rsidRDefault="00D33CD6" w:rsidP="006923F5">
                      <w:pPr>
                        <w:pStyle w:val="STY3Brdtekst"/>
                      </w:pPr>
                      <w:r w:rsidRPr="00F24351">
                        <w:t xml:space="preserve">Angi hvordan endringer skal </w:t>
                      </w:r>
                      <w:r w:rsidR="001535A7" w:rsidRPr="00F24351">
                        <w:t>følges opp</w:t>
                      </w:r>
                      <w:r w:rsidR="006923F5" w:rsidRPr="00B30471">
                        <w:t xml:space="preserve"> i prosjektet. Hvilke føringer legger prosjektet for håndtering av endringer? </w:t>
                      </w:r>
                      <w:r w:rsidR="00B956FB">
                        <w:t>Dette s</w:t>
                      </w:r>
                      <w:r w:rsidR="006923F5" w:rsidRPr="00B30471">
                        <w:t>kal omfatte både endringsmeldinger og endringsordrer. Hvem og hvordan styres dette på ulike nivå? Etablering og oppfølging av endringslogg.</w:t>
                      </w:r>
                    </w:p>
                    <w:p w14:paraId="195771BB" w14:textId="77777777" w:rsidR="006923F5" w:rsidRPr="000D3F9F" w:rsidRDefault="006923F5" w:rsidP="006923F5">
                      <w:pPr>
                        <w:pStyle w:val="STY3Brdtekst"/>
                        <w:rPr>
                          <w:color w:val="FF0000"/>
                          <w:sz w:val="16"/>
                          <w:szCs w:val="16"/>
                        </w:rPr>
                      </w:pPr>
                      <w:r w:rsidRPr="000D3F9F">
                        <w:rPr>
                          <w:color w:val="FF0000"/>
                          <w:sz w:val="16"/>
                          <w:szCs w:val="16"/>
                        </w:rPr>
                        <w:t>Denne kommentarboksen er kun en veiledning, den skal slettes før ferdigstillelse av første versjon av dokumentet</w:t>
                      </w:r>
                    </w:p>
                  </w:txbxContent>
                </v:textbox>
                <w10:anchorlock/>
              </v:roundrect>
            </w:pict>
          </mc:Fallback>
        </mc:AlternateContent>
      </w:r>
    </w:p>
    <w:p w14:paraId="19566424" w14:textId="7A554312" w:rsidR="00DD7F98" w:rsidRPr="00A60DC3" w:rsidRDefault="00DD7F98" w:rsidP="00B6556B">
      <w:pPr>
        <w:pStyle w:val="STY3Overskriftlistealfabetisk"/>
      </w:pPr>
      <w:r w:rsidRPr="00A7713E">
        <w:t>Endringer i prosjektet</w:t>
      </w:r>
    </w:p>
    <w:p w14:paraId="224C6733" w14:textId="77777777" w:rsidR="00DD7F98" w:rsidRDefault="00DD7F98" w:rsidP="00DD7F98">
      <w:pPr>
        <w:pStyle w:val="STY3Brdtekst"/>
      </w:pPr>
      <w:r>
        <w:t xml:space="preserve">Endringer er tiltak som har konsekvenser for prosjektets omfang, kvalitet, fremdrift og/eller kostnader. Krav til endringshåndtering skal sikre at endringer ikke iverksettes uten nødvendig godkjenning. </w:t>
      </w:r>
    </w:p>
    <w:p w14:paraId="681FCE81" w14:textId="4273A048" w:rsidR="00DD7F98" w:rsidRDefault="00DD7F98" w:rsidP="00DD7F98">
      <w:pPr>
        <w:pStyle w:val="STY3Brdtekst"/>
      </w:pPr>
      <w:r>
        <w:t xml:space="preserve">Endringer i prosjektets arbeidsomfang skal godkjennes i henhold til gjeldende rutiner i </w:t>
      </w:r>
      <w:r w:rsidR="004052A2">
        <w:t>enheten</w:t>
      </w:r>
      <w:r>
        <w:t xml:space="preserve"> før tiltak iverksettes. </w:t>
      </w:r>
    </w:p>
    <w:p w14:paraId="27420B2F" w14:textId="1F96B8C3" w:rsidR="00DD7F98" w:rsidRDefault="00DD7F98" w:rsidP="00DD7F98">
      <w:pPr>
        <w:pStyle w:val="STY3Brdtekst"/>
      </w:pPr>
      <w:r>
        <w:t xml:space="preserve">Endringer som ikke medfører endringer i prosjektets ramme godkjennes av </w:t>
      </w:r>
      <w:r w:rsidR="0062574E" w:rsidRPr="00A7713E">
        <w:rPr>
          <w:color w:val="FF0000"/>
        </w:rPr>
        <w:t>prosjektleder</w:t>
      </w:r>
      <w:r w:rsidR="00BA7E41">
        <w:rPr>
          <w:color w:val="FF0000"/>
        </w:rPr>
        <w:t>/styringsgruppe</w:t>
      </w:r>
      <w:r w:rsidR="00EF1B2E">
        <w:rPr>
          <w:color w:val="FF0000"/>
        </w:rPr>
        <w:t>n</w:t>
      </w:r>
      <w:r w:rsidR="00A943EA">
        <w:rPr>
          <w:color w:val="FF0000"/>
        </w:rPr>
        <w:t xml:space="preserve"> (velg det som er avtalt)</w:t>
      </w:r>
      <w:r w:rsidR="00BA7E41">
        <w:rPr>
          <w:color w:val="FF0000"/>
        </w:rPr>
        <w:t>.</w:t>
      </w:r>
    </w:p>
    <w:p w14:paraId="2BB3E3D7" w14:textId="743AC6A3" w:rsidR="00DD7F98" w:rsidRDefault="00DD7F98" w:rsidP="00DD7F98">
      <w:pPr>
        <w:pStyle w:val="STY3Brdtekst"/>
      </w:pPr>
      <w:r>
        <w:t xml:space="preserve">Dersom endringer går ut over prosjektets rammer skal disse godkjennes av </w:t>
      </w:r>
      <w:r w:rsidR="00A943EA" w:rsidRPr="00A7713E">
        <w:rPr>
          <w:color w:val="FF0000"/>
        </w:rPr>
        <w:t>p</w:t>
      </w:r>
      <w:r w:rsidRPr="00A7713E">
        <w:rPr>
          <w:color w:val="FF0000"/>
        </w:rPr>
        <w:t>rosjekteier</w:t>
      </w:r>
      <w:r w:rsidR="00A943EA" w:rsidRPr="00A7713E">
        <w:rPr>
          <w:color w:val="FF0000"/>
        </w:rPr>
        <w:t>/styringsgruppen</w:t>
      </w:r>
      <w:r w:rsidRPr="00A7713E">
        <w:rPr>
          <w:color w:val="FF0000"/>
        </w:rPr>
        <w:t xml:space="preserve"> </w:t>
      </w:r>
      <w:r>
        <w:t xml:space="preserve">før tiltak iverksettes. Konsekvenser av besluttede endringer skal tas inn i prosjektets videre planer og budsjetter. </w:t>
      </w:r>
    </w:p>
    <w:p w14:paraId="2F3879CF" w14:textId="33FAF9DC" w:rsidR="00DD7F98" w:rsidRPr="00A60DC3" w:rsidRDefault="00DD7F98" w:rsidP="00B6556B">
      <w:pPr>
        <w:pStyle w:val="STY3Overskriftlistealfabetisk"/>
      </w:pPr>
      <w:r w:rsidRPr="00A7713E">
        <w:t>Endringer i kontrakt</w:t>
      </w:r>
    </w:p>
    <w:p w14:paraId="02E50E1F" w14:textId="0DE34518" w:rsidR="004C1AAF" w:rsidRDefault="005C7D6C" w:rsidP="00DD7F98">
      <w:pPr>
        <w:pStyle w:val="STY3Brdtekst"/>
      </w:pPr>
      <w:r>
        <w:t>En oversikt over alle e</w:t>
      </w:r>
      <w:r w:rsidR="00DD7F98">
        <w:t>ndringer skal arkiveres samlet i egen endringslogg i henhold til mal for dette. Endringsordre</w:t>
      </w:r>
      <w:r w:rsidR="00CF744A">
        <w:t xml:space="preserve"> (EO)</w:t>
      </w:r>
      <w:r w:rsidR="00DD7F98">
        <w:t xml:space="preserve"> og endringsanmodninger</w:t>
      </w:r>
      <w:r w:rsidR="00CF744A">
        <w:t xml:space="preserve"> (KOE)</w:t>
      </w:r>
      <w:r w:rsidR="00DD7F98">
        <w:t xml:space="preserve"> skal loggføres og legges inn i </w:t>
      </w:r>
      <w:r w:rsidR="005B6C4C">
        <w:t xml:space="preserve">prosjektets </w:t>
      </w:r>
      <w:proofErr w:type="spellStart"/>
      <w:r w:rsidR="005B6C4C">
        <w:t>Teamskanal</w:t>
      </w:r>
      <w:proofErr w:type="spellEnd"/>
      <w:r w:rsidR="005B6C4C">
        <w:t>/SPO</w:t>
      </w:r>
      <w:r w:rsidR="00DD7F98">
        <w:t>.</w:t>
      </w:r>
      <w:r>
        <w:t xml:space="preserve"> Dersom prosjektet </w:t>
      </w:r>
      <w:r w:rsidR="00421E84">
        <w:t xml:space="preserve">bruker Omega 365 skal </w:t>
      </w:r>
      <w:r w:rsidR="00067492">
        <w:t>EO og KOE</w:t>
      </w:r>
      <w:r w:rsidR="00DD7F98">
        <w:t xml:space="preserve"> </w:t>
      </w:r>
      <w:r w:rsidR="00A21142">
        <w:t xml:space="preserve">overføres dit. </w:t>
      </w:r>
      <w:r w:rsidR="004E5FB9" w:rsidRPr="00CF2825">
        <w:t xml:space="preserve">Prosjektleder er ansvarlig for å oppdatere </w:t>
      </w:r>
      <w:r w:rsidR="00BD7354" w:rsidRPr="00CF2825">
        <w:t>oversikten.</w:t>
      </w:r>
    </w:p>
    <w:p w14:paraId="24A5D7B6" w14:textId="59BEAC4E" w:rsidR="00DD7F98" w:rsidRDefault="00DD7F98" w:rsidP="00DD7F98">
      <w:pPr>
        <w:pStyle w:val="STY3Brdtekst"/>
      </w:pPr>
      <w:r>
        <w:t xml:space="preserve">For leverandør/entreprenør skal en komplett oversikt følge leverandørenes/entreprenørens månedsrapport. </w:t>
      </w:r>
    </w:p>
    <w:p w14:paraId="09512EF9" w14:textId="05B5EF58" w:rsidR="00DD7F98" w:rsidRDefault="00DD7F98" w:rsidP="00DD7F98">
      <w:pPr>
        <w:pStyle w:val="STY3Brdtekst"/>
      </w:pPr>
      <w:r>
        <w:t xml:space="preserve">Endringsordre innenfor prosjektets tildelte budsjettramme og omfang </w:t>
      </w:r>
      <w:r w:rsidRPr="00CF2825">
        <w:rPr>
          <w:color w:val="FF0000"/>
        </w:rPr>
        <w:t>godkjennes av prosjekt</w:t>
      </w:r>
      <w:r w:rsidR="005E2595">
        <w:rPr>
          <w:color w:val="FF0000"/>
        </w:rPr>
        <w:t>leder</w:t>
      </w:r>
      <w:r w:rsidR="00BF7146">
        <w:rPr>
          <w:color w:val="FF0000"/>
        </w:rPr>
        <w:t>/</w:t>
      </w:r>
      <w:r w:rsidR="00BA7E41" w:rsidRPr="00C44589">
        <w:rPr>
          <w:color w:val="FF0000"/>
        </w:rPr>
        <w:t>prosjektansvarlig</w:t>
      </w:r>
      <w:r w:rsidR="00BA7E41">
        <w:rPr>
          <w:color w:val="FF0000"/>
        </w:rPr>
        <w:t xml:space="preserve">, </w:t>
      </w:r>
      <w:r w:rsidR="00ED6B37">
        <w:rPr>
          <w:color w:val="FF0000"/>
        </w:rPr>
        <w:t>se</w:t>
      </w:r>
      <w:r w:rsidR="00BA7E41">
        <w:rPr>
          <w:color w:val="FF0000"/>
        </w:rPr>
        <w:t xml:space="preserve"> </w:t>
      </w:r>
      <w:r w:rsidR="007F6981">
        <w:rPr>
          <w:color w:val="FF0000"/>
        </w:rPr>
        <w:t>gjeldende</w:t>
      </w:r>
      <w:r w:rsidR="00BA7E41">
        <w:rPr>
          <w:color w:val="FF0000"/>
        </w:rPr>
        <w:t xml:space="preserve"> </w:t>
      </w:r>
      <w:proofErr w:type="spellStart"/>
      <w:r w:rsidR="00BA7E41">
        <w:rPr>
          <w:color w:val="FF0000"/>
        </w:rPr>
        <w:t>fullmaktsmatrise</w:t>
      </w:r>
      <w:proofErr w:type="spellEnd"/>
      <w:r w:rsidR="00BA7E41" w:rsidRPr="00C44589">
        <w:rPr>
          <w:color w:val="FF0000"/>
        </w:rPr>
        <w:t>.</w:t>
      </w:r>
    </w:p>
    <w:p w14:paraId="58C56D35" w14:textId="0603ED9C" w:rsidR="00916255" w:rsidRPr="00A7713E" w:rsidRDefault="00A60334" w:rsidP="00B6556B">
      <w:pPr>
        <w:pStyle w:val="STY3Overskriftlistealfabetisk"/>
      </w:pPr>
      <w:r w:rsidRPr="00A7713E">
        <w:t>Håndtering av avvik</w:t>
      </w:r>
    </w:p>
    <w:p w14:paraId="0510C302" w14:textId="77777777" w:rsidR="00147597" w:rsidRDefault="00147597" w:rsidP="00147597">
      <w:pPr>
        <w:pStyle w:val="STY3Brdtekst"/>
      </w:pPr>
      <w:r>
        <w:t>Alle avvik (produktavvik og kvalitetsavvik) skal meldes i prosjektet og føres opp i egen avvikslogg. Med kvalitetsavvik mener prosjektet:</w:t>
      </w:r>
    </w:p>
    <w:p w14:paraId="6F15C97D" w14:textId="77777777" w:rsidR="00147597" w:rsidRDefault="00147597" w:rsidP="00147597">
      <w:pPr>
        <w:pStyle w:val="STY3Listepunkter"/>
        <w:ind w:left="284" w:hanging="284"/>
      </w:pPr>
      <w:r>
        <w:t>Avvik fra prosjektets styrende dokumenter</w:t>
      </w:r>
    </w:p>
    <w:p w14:paraId="31DFAF3B" w14:textId="77777777" w:rsidR="00147597" w:rsidRDefault="00147597" w:rsidP="00147597">
      <w:pPr>
        <w:pStyle w:val="STY3Listepunkter"/>
        <w:ind w:left="284" w:hanging="284"/>
      </w:pPr>
      <w:r>
        <w:t>Avvik fra krav i styringssystemet</w:t>
      </w:r>
    </w:p>
    <w:p w14:paraId="6D5236C8" w14:textId="77777777" w:rsidR="00147597" w:rsidRDefault="00147597" w:rsidP="00147597">
      <w:pPr>
        <w:pStyle w:val="STY3Listepunkter"/>
        <w:ind w:left="284" w:hanging="284"/>
      </w:pPr>
      <w:r>
        <w:t>Avvik fra lover og regelverk</w:t>
      </w:r>
    </w:p>
    <w:p w14:paraId="060C9A62" w14:textId="77777777" w:rsidR="00147597" w:rsidRDefault="00147597" w:rsidP="00147597">
      <w:pPr>
        <w:pStyle w:val="STY3Brdtekst"/>
      </w:pPr>
      <w:r>
        <w:t>HMS-avvik skal meldes i Synergi via Banenettet (UH: skade, tilløp og tilstand). Rutiner forbundet med dette beskrives i prosjektets SHA-plan, ref. 3) og i MOP, ref.4).</w:t>
      </w:r>
    </w:p>
    <w:p w14:paraId="6A8205FD" w14:textId="5550E658" w:rsidR="00757C92" w:rsidRDefault="00757C92" w:rsidP="00757C92">
      <w:pPr>
        <w:pStyle w:val="STY3Brdtekst"/>
      </w:pPr>
      <w:r>
        <w:t>En egen avvikslogg skal etableres for å følge opp status i saksbehandling av eventuelle dispensasjoner fra teknisk regelverk og unntak fra regelverk.</w:t>
      </w:r>
    </w:p>
    <w:p w14:paraId="192CA2D7" w14:textId="272E5A5F" w:rsidR="00757C92" w:rsidRDefault="00757C92" w:rsidP="00757C92">
      <w:pPr>
        <w:pStyle w:val="STY3Brdtekst"/>
      </w:pPr>
      <w:r>
        <w:t xml:space="preserve">Avvik og tiltak vil gjennomgås i prosjektmøter </w:t>
      </w:r>
      <w:r w:rsidRPr="004745B4">
        <w:rPr>
          <w:color w:val="FF0000"/>
        </w:rPr>
        <w:t xml:space="preserve">og legges frem til godkjenning i </w:t>
      </w:r>
      <w:r w:rsidRPr="00AF5CF3">
        <w:rPr>
          <w:color w:val="FF0000"/>
        </w:rPr>
        <w:t>styringsgruppe</w:t>
      </w:r>
      <w:r w:rsidR="00FB481F">
        <w:rPr>
          <w:color w:val="FF0000"/>
        </w:rPr>
        <w:t>n</w:t>
      </w:r>
      <w:r>
        <w:t xml:space="preserve">. </w:t>
      </w:r>
    </w:p>
    <w:p w14:paraId="451A416E" w14:textId="77777777" w:rsidR="00A60334" w:rsidRDefault="00A60334" w:rsidP="00007611">
      <w:pPr>
        <w:pStyle w:val="STY3Brdtekst"/>
      </w:pPr>
    </w:p>
    <w:p w14:paraId="06B20E98" w14:textId="2DFA4BE8" w:rsidR="007E5BFB" w:rsidRDefault="00F24351" w:rsidP="007E5BFB">
      <w:pPr>
        <w:pStyle w:val="STY3Overskrift111"/>
        <w:numPr>
          <w:ilvl w:val="2"/>
          <w:numId w:val="11"/>
        </w:numPr>
      </w:pPr>
      <w:bookmarkStart w:id="31" w:name="_Toc56780755"/>
      <w:bookmarkStart w:id="32" w:name="_Toc163222644"/>
      <w:r>
        <w:t>H</w:t>
      </w:r>
      <w:r w:rsidR="007E5BFB">
        <w:t>åndtering av grensesnitt</w:t>
      </w:r>
      <w:bookmarkEnd w:id="31"/>
      <w:bookmarkEnd w:id="32"/>
    </w:p>
    <w:p w14:paraId="530B9F23" w14:textId="51461A18" w:rsidR="00050F8E" w:rsidRDefault="009B31CF" w:rsidP="007E5BFB">
      <w:pPr>
        <w:pStyle w:val="STY3Brdtekst"/>
        <w:rPr>
          <w:color w:val="FF0000"/>
        </w:rPr>
      </w:pPr>
      <w:r w:rsidRPr="009E5134">
        <w:rPr>
          <w:rFonts w:eastAsia="Times New Roman" w:cs="Times New Roman"/>
          <w:noProof/>
          <w:szCs w:val="22"/>
        </w:rPr>
        <w:lastRenderedPageBreak/>
        <mc:AlternateContent>
          <mc:Choice Requires="wps">
            <w:drawing>
              <wp:inline distT="0" distB="0" distL="0" distR="0" wp14:anchorId="0963F785" wp14:editId="5CDFF1B5">
                <wp:extent cx="5759450" cy="2677391"/>
                <wp:effectExtent l="57150" t="38100" r="69850" b="104140"/>
                <wp:docPr id="44" name="Rektangel: avrundede hjørner 4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2677391"/>
                        </a:xfrm>
                        <a:prstGeom prst="roundRect">
                          <a:avLst>
                            <a:gd name="adj" fmla="val 10488"/>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1A52FFB3" w14:textId="704C8B3B" w:rsidR="009B31CF" w:rsidRDefault="009B31CF" w:rsidP="009B31CF">
                            <w:pPr>
                              <w:pStyle w:val="STY3Brdtekst"/>
                            </w:pPr>
                            <w:r>
                              <w:t>Prosjektet</w:t>
                            </w:r>
                            <w:r w:rsidR="00F24351">
                              <w:t xml:space="preserve"> </w:t>
                            </w:r>
                            <w:r w:rsidR="0013709B" w:rsidRPr="00F24351">
                              <w:t>skal angi hvordan</w:t>
                            </w:r>
                            <w:r w:rsidR="00BD3B92" w:rsidRPr="00F24351">
                              <w:t xml:space="preserve"> grensesnitt skal håndteres</w:t>
                            </w:r>
                            <w:r w:rsidR="00BD3B92" w:rsidRPr="00A7713E">
                              <w:rPr>
                                <w:i/>
                                <w:iCs/>
                                <w:color w:val="0070C0"/>
                              </w:rPr>
                              <w:t xml:space="preserve"> </w:t>
                            </w:r>
                            <w:r>
                              <w:t xml:space="preserve">basert på identifiserte grensesnitt og interessentanalyse. </w:t>
                            </w:r>
                            <w:r w:rsidR="00C9738D">
                              <w:t>B</w:t>
                            </w:r>
                            <w:r>
                              <w:t xml:space="preserve">eskrive </w:t>
                            </w:r>
                            <w:r w:rsidRPr="00A7713E">
                              <w:rPr>
                                <w:u w:val="single"/>
                              </w:rPr>
                              <w:t>hvordan</w:t>
                            </w:r>
                            <w:r>
                              <w:t xml:space="preserve"> prosjektet skal sikre en enhetlig styring av alle grensesnitt samt hvordan de ulike grensesnittene blir hensyntatt og hvor/hos hvem ansvaret ligger.</w:t>
                            </w:r>
                          </w:p>
                          <w:p w14:paraId="7D283783" w14:textId="77777777" w:rsidR="009B31CF" w:rsidRDefault="009B31CF" w:rsidP="009B31CF">
                            <w:pPr>
                              <w:pStyle w:val="STY3Brdtekst"/>
                            </w:pPr>
                            <w:r>
                              <w:t>Typiske grensesnitt kan for eksempel være (ref. Finansdepartementet veileder 1 Det sentrale styringsdokumentet):</w:t>
                            </w:r>
                          </w:p>
                          <w:p w14:paraId="0AE6935B" w14:textId="77777777" w:rsidR="009B31CF" w:rsidRDefault="009B31CF" w:rsidP="00B6556B">
                            <w:pPr>
                              <w:pStyle w:val="STY3Listepunkter"/>
                            </w:pPr>
                            <w:r>
                              <w:t>tekniske (mellom leverandører eller delprosjekter)</w:t>
                            </w:r>
                          </w:p>
                          <w:p w14:paraId="4AAFB9CA" w14:textId="3BDF1685" w:rsidR="009B31CF" w:rsidRDefault="009B31CF" w:rsidP="00B6556B">
                            <w:pPr>
                              <w:pStyle w:val="STY3Listepunkter"/>
                            </w:pPr>
                            <w:r>
                              <w:t>organisatoriske (mellom fagenheter, divisjoner</w:t>
                            </w:r>
                            <w:r w:rsidR="001A169F">
                              <w:t>,</w:t>
                            </w:r>
                            <w:r w:rsidR="00462904">
                              <w:t xml:space="preserve"> sportilgangskoordinator</w:t>
                            </w:r>
                            <w:r>
                              <w:t xml:space="preserve"> eller prosjekt og drift)</w:t>
                            </w:r>
                          </w:p>
                          <w:p w14:paraId="527748E8" w14:textId="77777777" w:rsidR="009B31CF" w:rsidRDefault="009B31CF" w:rsidP="00B6556B">
                            <w:pPr>
                              <w:pStyle w:val="STY3Listepunkter"/>
                            </w:pPr>
                            <w:r>
                              <w:t>kommersielle (mellom kontraktsparter, ulike prosjekter eller etater)</w:t>
                            </w:r>
                          </w:p>
                          <w:p w14:paraId="4534D3E8" w14:textId="558A94FB" w:rsidR="009B31CF" w:rsidRDefault="009B31CF" w:rsidP="009B31CF">
                            <w:pPr>
                              <w:pStyle w:val="STY3Brdtekst"/>
                            </w:pPr>
                            <w:r>
                              <w:t>Valg av kommunikasjons</w:t>
                            </w:r>
                            <w:r w:rsidR="004A2EDA">
                              <w:t>metoder</w:t>
                            </w:r>
                            <w:r>
                              <w:t xml:space="preserve"> (se eget kapittel) skal gjenspeile håndtering av grensesnitt og interessenter og er med på å sikre enhetlig og riktig håndtering av disse.</w:t>
                            </w:r>
                          </w:p>
                          <w:p w14:paraId="3ED2236F" w14:textId="635DB5F7" w:rsidR="00C16EDF" w:rsidRPr="00B6556B" w:rsidRDefault="00C16EDF" w:rsidP="00A7713E">
                            <w:pPr>
                              <w:pStyle w:val="STY3Brdtekst"/>
                              <w:rPr>
                                <w:color w:val="FF0000"/>
                                <w:sz w:val="16"/>
                                <w:szCs w:val="16"/>
                              </w:rPr>
                            </w:pPr>
                            <w:r w:rsidRPr="00B6556B">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0963F785" id="Rektangel: avrundede hjørner 44" o:spid="_x0000_s1039" style="width:453.5pt;height:210.8pt;visibility:visible;mso-wrap-style:square;mso-left-percent:-10001;mso-top-percent:-10001;mso-position-horizontal:absolute;mso-position-horizontal-relative:char;mso-position-vertical:absolute;mso-position-vertical-relative:line;mso-left-percent:-10001;mso-top-percent:-10001;v-text-anchor:middle" arcsize="6872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llMUTAMAAJkHAAAOAAAAZHJzL2Uyb0RvYy54bWysVUtv2zgQvi+w/4HgvZHlRxwbcYogQRYL&#10;ZJugySLnMUlZ3FIkS9KR01+/M6TsOG0vfeggkDPD4XzfPHj+ftcZ9qxC1M6ueH0y4kxZ4aS2mxX/&#10;9/Hm3RlnMYGVYJxVK/6iIn9/8ecf571fqrFrnZEqMHRi47L3K96m5JdVFUWrOognziuLysaFDhJu&#10;w6aSAXr03plqPBqdVr0L0gcnVIwovS5KfpH9N40S6a5pokrMrDjGlvI/5P+a/tXFOSw3AXyrxRAG&#10;/EQUHWiLlx5cXUMCtg36G1edFsFF16QT4brKNY0WKmNANPXoKzQPLXiVsSA50R9oir/Prfjw/ODv&#10;A4Ue/a0TnyIyUvU+Lg8a2sTBZteEjmwxcLbLLL4cWFS7xAQKZ/PZYjpDsgXqxqfz+WRRE88VLPfH&#10;fYjpL+U6RosVD25r5UfMVaYQnm9jylxKZqHDogH5H2dNZzAzz2BYPZqenQ0eB2P0vfc5ZEHeaGNY&#10;cOlJpzYTieVZUhT3/iPzDrkcZXF8iVcmMLxgxbHApOsfERFnBmJCBZrlL9smbVOxnJGwVFGE9I+T&#10;RTwptgV18ZwJ2MQc3nDxhE7/wuWT+S9cXpcQKZ6fg17n6HMDvYF+oAST8hV0lGz27BttGdCUqE+x&#10;kQkIiwKMkpSnQhz2ZU4jxWgs61d8MRvPsLAAJ0VjALMjOo8Hot1wBmaDI0ikUBh1Rh8O/wjA2IJU&#10;JYuL7yOsR3v5W4Tx+Eoqx2uIbfEkcTWAMpbgqDybhkJ026TCQyt7tjbb8BEQ0bQwIjX1R+aHM6mx&#10;CmdZg2S9Le2hjMJmfSjiTGqRg/EtDJV5RlQPhVnMc2UeYsi7o/DyMCj9T5Mg7dY7pilJE/JCorWT&#10;L/eBAqJeYtGLG43ob7Fx7iFg06IQn4h0h7/GOEyjG1actS58+Z6c7HHKoZazHscz5vjzFoLCfvzb&#10;Ys8u6ukU3aa8mc7mY2LkWLM+1thtd+Wwr+scXV6SfTL7ZRNc94QvySXdiiqwAu8u1TRsrhLNAJxD&#10;Lgh1eZnXOMM9pFv74AU5p8RS3h93TxD8MNwSTpEPbj/KYZknVuH/1ZZOWne5Ta7RiZSvvA4bnP85&#10;M8NbRQ/M8T5bvb6oF/8DAAD//wMAUEsDBBQABgAIAAAAIQBmwkSO3gAAAAUBAAAPAAAAZHJzL2Rv&#10;d25yZXYueG1sTI9PS8NAEMXvgt9hGcGL2E2LtDZmU2whCF6KVQ/ettlpNpidjdnNn357Ry96efB4&#10;w3u/yTaTa8SAXag9KZjPEhBIpTc1VQreXovbexAhajK68YQKzhhgk19eZDo1fqQXHA6xElxCIdUK&#10;bIxtKmUoLTodZr5F4uzkO6cj266SptMjl7tGLpJkKZ2uiResbnFnsfw89E7B883wtLe79de2X52H&#10;4mN7Gt+LvVLXV9PjA4iIU/w7hh98RoecmY6+JxNEo4Afib/K2TpZsT0quFvMlyDzTP6nz78BAAD/&#10;/wMAUEsBAi0AFAAGAAgAAAAhALaDOJL+AAAA4QEAABMAAAAAAAAAAAAAAAAAAAAAAFtDb250ZW50&#10;X1R5cGVzXS54bWxQSwECLQAUAAYACAAAACEAOP0h/9YAAACUAQAACwAAAAAAAAAAAAAAAAAvAQAA&#10;X3JlbHMvLnJlbHNQSwECLQAUAAYACAAAACEA3ZZTFEwDAACZBwAADgAAAAAAAAAAAAAAAAAuAgAA&#10;ZHJzL2Uyb0RvYy54bWxQSwECLQAUAAYACAAAACEAZsJEjt4AAAAFAQAADwAAAAAAAAAAAAAAAACm&#10;BQAAZHJzL2Rvd25yZXYueG1sUEsFBgAAAAAEAAQA8wAAALEGAAAAAA==&#10;" fillcolor="#bcbcbc">
                <v:fill color2="#ededed" rotate="t" angle="180" colors="0 #bcbcbc;22938f #d0d0d0;1 #ededed" focus="100%" type="gradient"/>
                <v:stroke dashstyle="dash"/>
                <v:shadow on="t" color="black" opacity="24903f" origin=",.5" offset="0,.55556mm"/>
                <v:path arrowok="t"/>
                <v:textbox>
                  <w:txbxContent>
                    <w:p w14:paraId="1A52FFB3" w14:textId="704C8B3B" w:rsidR="009B31CF" w:rsidRDefault="009B31CF" w:rsidP="009B31CF">
                      <w:pPr>
                        <w:pStyle w:val="STY3Brdtekst"/>
                      </w:pPr>
                      <w:r>
                        <w:t>Prosjektet</w:t>
                      </w:r>
                      <w:r w:rsidR="00F24351">
                        <w:t xml:space="preserve"> </w:t>
                      </w:r>
                      <w:r w:rsidR="0013709B" w:rsidRPr="00F24351">
                        <w:t>skal angi hvordan</w:t>
                      </w:r>
                      <w:r w:rsidR="00BD3B92" w:rsidRPr="00F24351">
                        <w:t xml:space="preserve"> grensesnitt skal håndteres</w:t>
                      </w:r>
                      <w:r w:rsidR="00BD3B92" w:rsidRPr="00A7713E">
                        <w:rPr>
                          <w:i/>
                          <w:iCs/>
                          <w:color w:val="0070C0"/>
                        </w:rPr>
                        <w:t xml:space="preserve"> </w:t>
                      </w:r>
                      <w:r>
                        <w:t xml:space="preserve">basert på identifiserte grensesnitt og interessentanalyse. </w:t>
                      </w:r>
                      <w:r w:rsidR="00C9738D">
                        <w:t>B</w:t>
                      </w:r>
                      <w:r>
                        <w:t xml:space="preserve">eskrive </w:t>
                      </w:r>
                      <w:r w:rsidRPr="00A7713E">
                        <w:rPr>
                          <w:u w:val="single"/>
                        </w:rPr>
                        <w:t>hvordan</w:t>
                      </w:r>
                      <w:r>
                        <w:t xml:space="preserve"> prosjektet skal sikre en enhetlig styring av alle grensesnitt samt hvordan de ulike grensesnittene blir hensyntatt og hvor/hos hvem ansvaret ligger.</w:t>
                      </w:r>
                    </w:p>
                    <w:p w14:paraId="7D283783" w14:textId="77777777" w:rsidR="009B31CF" w:rsidRDefault="009B31CF" w:rsidP="009B31CF">
                      <w:pPr>
                        <w:pStyle w:val="STY3Brdtekst"/>
                      </w:pPr>
                      <w:r>
                        <w:t>Typiske grensesnitt kan for eksempel være (ref. Finansdepartementet veileder 1 Det sentrale styringsdokumentet):</w:t>
                      </w:r>
                    </w:p>
                    <w:p w14:paraId="0AE6935B" w14:textId="77777777" w:rsidR="009B31CF" w:rsidRDefault="009B31CF" w:rsidP="00B6556B">
                      <w:pPr>
                        <w:pStyle w:val="STY3Listepunkter"/>
                      </w:pPr>
                      <w:r>
                        <w:t>tekniske (mellom leverandører eller delprosjekter)</w:t>
                      </w:r>
                    </w:p>
                    <w:p w14:paraId="4AAFB9CA" w14:textId="3BDF1685" w:rsidR="009B31CF" w:rsidRDefault="009B31CF" w:rsidP="00B6556B">
                      <w:pPr>
                        <w:pStyle w:val="STY3Listepunkter"/>
                      </w:pPr>
                      <w:r>
                        <w:t>organisatoriske (mellom fagenheter, divisjoner</w:t>
                      </w:r>
                      <w:r w:rsidR="001A169F">
                        <w:t>,</w:t>
                      </w:r>
                      <w:r w:rsidR="00462904">
                        <w:t xml:space="preserve"> sportilgangskoordinator</w:t>
                      </w:r>
                      <w:r>
                        <w:t xml:space="preserve"> eller prosjekt og drift)</w:t>
                      </w:r>
                    </w:p>
                    <w:p w14:paraId="527748E8" w14:textId="77777777" w:rsidR="009B31CF" w:rsidRDefault="009B31CF" w:rsidP="00B6556B">
                      <w:pPr>
                        <w:pStyle w:val="STY3Listepunkter"/>
                      </w:pPr>
                      <w:r>
                        <w:t>kommersielle (mellom kontraktsparter, ulike prosjekter eller etater)</w:t>
                      </w:r>
                    </w:p>
                    <w:p w14:paraId="4534D3E8" w14:textId="558A94FB" w:rsidR="009B31CF" w:rsidRDefault="009B31CF" w:rsidP="009B31CF">
                      <w:pPr>
                        <w:pStyle w:val="STY3Brdtekst"/>
                      </w:pPr>
                      <w:r>
                        <w:t>Valg av kommunikasjons</w:t>
                      </w:r>
                      <w:r w:rsidR="004A2EDA">
                        <w:t>metoder</w:t>
                      </w:r>
                      <w:r>
                        <w:t xml:space="preserve"> (se eget kapittel) skal gjenspeile håndtering av grensesnitt og interessenter og er med på å sikre enhetlig og riktig håndtering av disse.</w:t>
                      </w:r>
                    </w:p>
                    <w:p w14:paraId="3ED2236F" w14:textId="635DB5F7" w:rsidR="00C16EDF" w:rsidRPr="00B6556B" w:rsidRDefault="00C16EDF" w:rsidP="00A7713E">
                      <w:pPr>
                        <w:pStyle w:val="STY3Brdtekst"/>
                        <w:rPr>
                          <w:color w:val="FF0000"/>
                          <w:sz w:val="16"/>
                          <w:szCs w:val="16"/>
                        </w:rPr>
                      </w:pPr>
                      <w:r w:rsidRPr="00B6556B">
                        <w:rPr>
                          <w:color w:val="FF0000"/>
                          <w:sz w:val="16"/>
                          <w:szCs w:val="16"/>
                        </w:rPr>
                        <w:t>Denne kommentarboksen er kun en veiledning, den skal slettes før ferdigstillelse av første versjon av dokumentet</w:t>
                      </w:r>
                    </w:p>
                  </w:txbxContent>
                </v:textbox>
                <w10:anchorlock/>
              </v:roundrect>
            </w:pict>
          </mc:Fallback>
        </mc:AlternateContent>
      </w:r>
    </w:p>
    <w:p w14:paraId="780FDDB7" w14:textId="464A3F6B" w:rsidR="007E5BFB" w:rsidRPr="00A7713E" w:rsidRDefault="00F91AF5" w:rsidP="007E5BFB">
      <w:pPr>
        <w:pStyle w:val="STY3Brdtekst"/>
      </w:pPr>
      <w:r w:rsidRPr="00CB156C">
        <w:t>Prosjektet</w:t>
      </w:r>
      <w:r w:rsidR="00CB156C" w:rsidRPr="00A7713E">
        <w:t>s</w:t>
      </w:r>
      <w:r w:rsidRPr="00CB156C">
        <w:t xml:space="preserve"> håndtering av grensesnitt </w:t>
      </w:r>
      <w:r w:rsidR="00CB156C" w:rsidRPr="00A7713E">
        <w:t xml:space="preserve">er </w:t>
      </w:r>
      <w:r w:rsidRPr="00CB156C">
        <w:t>basert på identifiserte grensesnitt og interessentanalyse.</w:t>
      </w:r>
    </w:p>
    <w:p w14:paraId="135EAC88" w14:textId="2D82F730" w:rsidR="00CB156C" w:rsidRDefault="00CB156C" w:rsidP="007E5BFB">
      <w:pPr>
        <w:pStyle w:val="STY3Brdtekst"/>
        <w:rPr>
          <w:color w:val="FF0000"/>
        </w:rPr>
      </w:pPr>
      <w:r w:rsidRPr="00C44589">
        <w:rPr>
          <w:i/>
          <w:iCs/>
          <w:color w:val="FF0000"/>
        </w:rPr>
        <w:t>Eksempeltekst</w:t>
      </w:r>
      <w:r>
        <w:rPr>
          <w:color w:val="FF0000"/>
        </w:rPr>
        <w:t>:</w:t>
      </w:r>
    </w:p>
    <w:p w14:paraId="6FB19E53" w14:textId="205B07C4" w:rsidR="00F91AF5" w:rsidRDefault="00E5374C" w:rsidP="007E5BFB">
      <w:pPr>
        <w:pStyle w:val="STY3Brdtekst"/>
        <w:rPr>
          <w:color w:val="FF0000"/>
        </w:rPr>
      </w:pPr>
      <w:r>
        <w:rPr>
          <w:color w:val="FF0000"/>
        </w:rPr>
        <w:t xml:space="preserve">For å ivareta grensesnittene vil prosjektet </w:t>
      </w:r>
      <w:r w:rsidR="009C5039">
        <w:rPr>
          <w:color w:val="FF0000"/>
        </w:rPr>
        <w:t>legge vekt på følgene:</w:t>
      </w:r>
    </w:p>
    <w:p w14:paraId="77280A99" w14:textId="18FD0036" w:rsidR="006F4B16" w:rsidRPr="0095130D" w:rsidRDefault="006F4B16" w:rsidP="0095130D">
      <w:pPr>
        <w:pStyle w:val="STY3Listepunkter"/>
        <w:rPr>
          <w:color w:val="FF0000"/>
        </w:rPr>
      </w:pPr>
      <w:r w:rsidRPr="0095130D">
        <w:rPr>
          <w:color w:val="FF0000"/>
        </w:rPr>
        <w:t xml:space="preserve">Identifisering av grensesnitt </w:t>
      </w:r>
      <w:r w:rsidR="00114FC6" w:rsidRPr="0095130D">
        <w:rPr>
          <w:color w:val="FF0000"/>
        </w:rPr>
        <w:t xml:space="preserve">gjøres </w:t>
      </w:r>
      <w:r w:rsidR="001A1129" w:rsidRPr="0095130D">
        <w:rPr>
          <w:color w:val="FF0000"/>
        </w:rPr>
        <w:t xml:space="preserve">mellom ulike tekniske systemer, </w:t>
      </w:r>
      <w:r w:rsidR="00840A9F" w:rsidRPr="0095130D">
        <w:rPr>
          <w:color w:val="FF0000"/>
        </w:rPr>
        <w:t>internt i prosjektet, mellom prosjektet og linjeorganisasjonen</w:t>
      </w:r>
      <w:r w:rsidR="00114FC6" w:rsidRPr="0095130D">
        <w:rPr>
          <w:color w:val="FF0000"/>
        </w:rPr>
        <w:t>, mellom kontraktsparter.</w:t>
      </w:r>
    </w:p>
    <w:p w14:paraId="7899C482" w14:textId="7D62FABF" w:rsidR="002B3856" w:rsidRPr="0095130D" w:rsidRDefault="002B3856" w:rsidP="0095130D">
      <w:pPr>
        <w:pStyle w:val="STY3Listepunkter"/>
        <w:rPr>
          <w:color w:val="FF0000"/>
        </w:rPr>
      </w:pPr>
      <w:r w:rsidRPr="0095130D">
        <w:rPr>
          <w:color w:val="FF0000"/>
        </w:rPr>
        <w:t>Tidlig identifisering</w:t>
      </w:r>
      <w:r w:rsidR="009C5039" w:rsidRPr="0095130D">
        <w:rPr>
          <w:color w:val="FF0000"/>
        </w:rPr>
        <w:t xml:space="preserve"> av grensesnitt</w:t>
      </w:r>
      <w:r w:rsidRPr="0095130D">
        <w:rPr>
          <w:color w:val="FF0000"/>
        </w:rPr>
        <w:t xml:space="preserve"> (i planfas</w:t>
      </w:r>
      <w:r w:rsidR="001174A0" w:rsidRPr="0095130D">
        <w:rPr>
          <w:color w:val="FF0000"/>
        </w:rPr>
        <w:t>en)</w:t>
      </w:r>
      <w:r w:rsidR="00114FC6" w:rsidRPr="0095130D">
        <w:rPr>
          <w:color w:val="FF0000"/>
        </w:rPr>
        <w:t>.</w:t>
      </w:r>
    </w:p>
    <w:p w14:paraId="1DAD06C7" w14:textId="7151EFDC" w:rsidR="00521703" w:rsidRPr="0095130D" w:rsidRDefault="00114FC6" w:rsidP="0095130D">
      <w:pPr>
        <w:pStyle w:val="STY3Listepunkter"/>
        <w:rPr>
          <w:color w:val="FF0000"/>
        </w:rPr>
      </w:pPr>
      <w:r w:rsidRPr="0095130D">
        <w:rPr>
          <w:color w:val="FF0000"/>
        </w:rPr>
        <w:t>V</w:t>
      </w:r>
      <w:r w:rsidR="00521703" w:rsidRPr="0095130D">
        <w:rPr>
          <w:color w:val="FF0000"/>
        </w:rPr>
        <w:t xml:space="preserve">iktige grensesnitt </w:t>
      </w:r>
      <w:r w:rsidRPr="0095130D">
        <w:rPr>
          <w:color w:val="FF0000"/>
        </w:rPr>
        <w:t xml:space="preserve">tas med </w:t>
      </w:r>
      <w:r w:rsidR="00521703" w:rsidRPr="0095130D">
        <w:rPr>
          <w:color w:val="FF0000"/>
        </w:rPr>
        <w:t>i kontraktene</w:t>
      </w:r>
      <w:r w:rsidRPr="0095130D">
        <w:rPr>
          <w:color w:val="FF0000"/>
        </w:rPr>
        <w:t>.</w:t>
      </w:r>
    </w:p>
    <w:p w14:paraId="0F6ADB5F" w14:textId="7DCC6A95" w:rsidR="00F167A2" w:rsidRPr="0095130D" w:rsidRDefault="007C107A" w:rsidP="0095130D">
      <w:pPr>
        <w:pStyle w:val="STY3Listepunkter"/>
        <w:rPr>
          <w:color w:val="FF0000"/>
        </w:rPr>
      </w:pPr>
      <w:r w:rsidRPr="0095130D">
        <w:rPr>
          <w:color w:val="FF0000"/>
        </w:rPr>
        <w:t>Definere k</w:t>
      </w:r>
      <w:r w:rsidR="00F167A2" w:rsidRPr="0095130D">
        <w:rPr>
          <w:color w:val="FF0000"/>
        </w:rPr>
        <w:t>rav eller behov for verktøy for håndtering av grensesnitt (</w:t>
      </w:r>
      <w:r w:rsidRPr="0095130D">
        <w:rPr>
          <w:color w:val="FF0000"/>
        </w:rPr>
        <w:t>f.eks.</w:t>
      </w:r>
      <w:r w:rsidR="00F167A2" w:rsidRPr="0095130D">
        <w:rPr>
          <w:color w:val="FF0000"/>
        </w:rPr>
        <w:t xml:space="preserve"> Omega</w:t>
      </w:r>
      <w:r w:rsidRPr="0095130D">
        <w:rPr>
          <w:color w:val="FF0000"/>
        </w:rPr>
        <w:t xml:space="preserve"> 365</w:t>
      </w:r>
      <w:r w:rsidR="00F167A2" w:rsidRPr="0095130D">
        <w:rPr>
          <w:color w:val="FF0000"/>
        </w:rPr>
        <w:t>)</w:t>
      </w:r>
    </w:p>
    <w:p w14:paraId="7E77C0D3" w14:textId="268A392C" w:rsidR="007E5BFB" w:rsidRPr="0095130D" w:rsidRDefault="007C107A" w:rsidP="0095130D">
      <w:pPr>
        <w:pStyle w:val="STY3Listepunkter"/>
        <w:rPr>
          <w:color w:val="FF0000"/>
        </w:rPr>
      </w:pPr>
      <w:proofErr w:type="spellStart"/>
      <w:r w:rsidRPr="0095130D">
        <w:rPr>
          <w:color w:val="FF0000"/>
        </w:rPr>
        <w:t>E</w:t>
      </w:r>
      <w:r w:rsidR="00000ABB" w:rsidRPr="0095130D">
        <w:rPr>
          <w:color w:val="FF0000"/>
        </w:rPr>
        <w:t>tc</w:t>
      </w:r>
      <w:proofErr w:type="spellEnd"/>
      <w:r w:rsidRPr="0095130D">
        <w:rPr>
          <w:color w:val="FF0000"/>
        </w:rPr>
        <w:t xml:space="preserve"> </w:t>
      </w:r>
      <w:proofErr w:type="spellStart"/>
      <w:r w:rsidRPr="0095130D">
        <w:rPr>
          <w:color w:val="FF0000"/>
        </w:rPr>
        <w:t>etc</w:t>
      </w:r>
      <w:proofErr w:type="spellEnd"/>
    </w:p>
    <w:p w14:paraId="61D5A9D8" w14:textId="03155C4E" w:rsidR="004A61A2" w:rsidRDefault="004A2EDA" w:rsidP="004A61A2">
      <w:pPr>
        <w:pStyle w:val="STY3Overskrift111"/>
        <w:numPr>
          <w:ilvl w:val="2"/>
          <w:numId w:val="11"/>
        </w:numPr>
      </w:pPr>
      <w:bookmarkStart w:id="33" w:name="_Toc56780757"/>
      <w:bookmarkStart w:id="34" w:name="_Toc163222645"/>
      <w:r>
        <w:t>G</w:t>
      </w:r>
      <w:r w:rsidR="004A61A2">
        <w:t>runnerverv og forundersøkelser</w:t>
      </w:r>
      <w:bookmarkEnd w:id="33"/>
      <w:bookmarkEnd w:id="34"/>
    </w:p>
    <w:p w14:paraId="0AB47AD9" w14:textId="42DE9673" w:rsidR="00947DF5" w:rsidRDefault="00947DF5" w:rsidP="00007611">
      <w:pPr>
        <w:pStyle w:val="STY3Brdtekst"/>
        <w:rPr>
          <w:color w:val="FF0000"/>
        </w:rPr>
      </w:pPr>
      <w:r w:rsidRPr="009E5134">
        <w:rPr>
          <w:rFonts w:eastAsia="Times New Roman" w:cs="Times New Roman"/>
          <w:noProof/>
          <w:szCs w:val="22"/>
        </w:rPr>
        <w:lastRenderedPageBreak/>
        <mc:AlternateContent>
          <mc:Choice Requires="wps">
            <w:drawing>
              <wp:inline distT="0" distB="0" distL="0" distR="0" wp14:anchorId="703E90D7" wp14:editId="11D3B6A4">
                <wp:extent cx="5760000" cy="5392882"/>
                <wp:effectExtent l="57150" t="38100" r="69850" b="93980"/>
                <wp:docPr id="43" name="Rektangel: avrundede hjørner 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60000" cy="5392882"/>
                        </a:xfrm>
                        <a:prstGeom prst="roundRect">
                          <a:avLst>
                            <a:gd name="adj" fmla="val 1276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31941011" w14:textId="42707F81" w:rsidR="009C4670" w:rsidRDefault="009C4670" w:rsidP="009C4670">
                            <w:pPr>
                              <w:pStyle w:val="STY3Brdtekst"/>
                            </w:pPr>
                            <w:r w:rsidRPr="00B31DFC">
                              <w:t xml:space="preserve">Prosjektet skal </w:t>
                            </w:r>
                            <w:r>
                              <w:t xml:space="preserve">beskrive </w:t>
                            </w:r>
                            <w:r w:rsidR="00F548C5" w:rsidRPr="00A7713E">
                              <w:t>hvordan</w:t>
                            </w:r>
                            <w:r w:rsidRPr="00F548C5">
                              <w:t xml:space="preserve"> </w:t>
                            </w:r>
                            <w:r w:rsidRPr="00B31DFC">
                              <w:t>grunnerverv og forundersøkelser</w:t>
                            </w:r>
                            <w:r w:rsidR="00F548C5" w:rsidRPr="00A7713E">
                              <w:t xml:space="preserve"> skal håndteres</w:t>
                            </w:r>
                            <w:r w:rsidRPr="00F548C5">
                              <w:t>.</w:t>
                            </w:r>
                            <w:r w:rsidRPr="00B31DFC">
                              <w:t xml:space="preserve"> </w:t>
                            </w:r>
                            <w:r>
                              <w:t>Dette</w:t>
                            </w:r>
                            <w:r w:rsidRPr="00B31DFC">
                              <w:t xml:space="preserve"> skal basere seg på de risikoer og utfordringer som er identifisert knyttet til grunnerverv. Overordnet skal de</w:t>
                            </w:r>
                            <w:r>
                              <w:t>t</w:t>
                            </w:r>
                            <w:r w:rsidRPr="00B31DFC">
                              <w:t xml:space="preserve"> si</w:t>
                            </w:r>
                            <w:r>
                              <w:t>es</w:t>
                            </w:r>
                            <w:r w:rsidRPr="00B31DFC">
                              <w:t xml:space="preserve"> noe om omfang og hvordan det er tenkt å gjennomføre grunnerverv og forundersøkelser i akkurat dette prosjektet.</w:t>
                            </w:r>
                            <w:r>
                              <w:t xml:space="preserve"> Med forundersøkelser mener vi i denne sammenheng det som er knyttet til grunnforhold og arealbehov.</w:t>
                            </w:r>
                          </w:p>
                          <w:p w14:paraId="776AD034" w14:textId="6DA3EA13" w:rsidR="00947DF5" w:rsidRDefault="004B0FFA" w:rsidP="00947DF5">
                            <w:pPr>
                              <w:pStyle w:val="STY3Brdtekst"/>
                            </w:pPr>
                            <w:r w:rsidRPr="00E350F8">
                              <w:t>Omfanget av grunnerverv og forundersøkelser varierer og har derfor innvirkning på kostnader, ressurser, tid osv. Grunnerverv og forundersøkelser kan også være med å påvirke en eventuell anbefaling av alternativ.</w:t>
                            </w:r>
                            <w:r>
                              <w:t xml:space="preserve"> For teleprosjekter er dette hovedsakelig aktuelt i forbindelse med bygging av nye master og hytter dersom det ikke er mulig med innplassering hos en annen operatør.</w:t>
                            </w:r>
                          </w:p>
                          <w:p w14:paraId="1FE490E8" w14:textId="2029EA83" w:rsidR="004127B5" w:rsidRDefault="004127B5" w:rsidP="004127B5">
                            <w:pPr>
                              <w:pStyle w:val="STY3Brdtekst"/>
                            </w:pPr>
                            <w:r>
                              <w:t xml:space="preserve">Det er viktig å se </w:t>
                            </w:r>
                            <w:r w:rsidR="005D4F91">
                              <w:t>på</w:t>
                            </w:r>
                            <w:r>
                              <w:t xml:space="preserve"> grunnerverv og forundersøkelser i sammenheng med andre forhold i prosjektet. Blant annet er det en sterk sammenheng til både kontrakt og kommunikasjon. Forhold i prosjektet knyttet til anleggsgjennomføring vil også </w:t>
                            </w:r>
                            <w:r w:rsidR="00F61C2B">
                              <w:t>påvirke hvordan</w:t>
                            </w:r>
                            <w:r>
                              <w:t xml:space="preserve"> grunnerverv</w:t>
                            </w:r>
                            <w:r w:rsidR="006A3B46">
                              <w:t xml:space="preserve"> skal gjennomføres</w:t>
                            </w:r>
                            <w:r>
                              <w:t>.</w:t>
                            </w:r>
                          </w:p>
                          <w:p w14:paraId="0CF2C6C9" w14:textId="121126CC" w:rsidR="00274E49" w:rsidRDefault="00084F2D" w:rsidP="00274E49">
                            <w:pPr>
                              <w:pStyle w:val="STY3Brdtekst"/>
                            </w:pPr>
                            <w:r>
                              <w:t>F</w:t>
                            </w:r>
                            <w:r w:rsidR="00274E49" w:rsidRPr="006A3B46">
                              <w:t>or</w:t>
                            </w:r>
                            <w:r w:rsidR="00274E49">
                              <w:t xml:space="preserve"> grunnerverv skal </w:t>
                            </w:r>
                            <w:r>
                              <w:t xml:space="preserve">prosjektet </w:t>
                            </w:r>
                            <w:r w:rsidR="00274E49">
                              <w:t xml:space="preserve">belyse de forhold som er prosjektspesifikke og hvordan prosjektet ønsker å håndtere disse. Ta stilling til punktene under og beskriv </w:t>
                            </w:r>
                            <w:r w:rsidR="00F2004F">
                              <w:t>hvordan prosjektet skal</w:t>
                            </w:r>
                            <w:r w:rsidR="00274E49">
                              <w:t xml:space="preserve"> håndtere det som er relevant for prosjektet:</w:t>
                            </w:r>
                          </w:p>
                          <w:p w14:paraId="58C0C3DE" w14:textId="77777777" w:rsidR="00274E49" w:rsidRDefault="00274E49" w:rsidP="006B46B7">
                            <w:pPr>
                              <w:pStyle w:val="STY3Listepunkter"/>
                            </w:pPr>
                            <w:r>
                              <w:t>Omfang av forundersøkelser</w:t>
                            </w:r>
                          </w:p>
                          <w:p w14:paraId="7626F3FC" w14:textId="77777777" w:rsidR="00274E49" w:rsidRDefault="00274E49" w:rsidP="006B46B7">
                            <w:pPr>
                              <w:pStyle w:val="STY3Listepunkter"/>
                            </w:pPr>
                            <w:r>
                              <w:t>Framdrift for forundersøkelser</w:t>
                            </w:r>
                          </w:p>
                          <w:p w14:paraId="4F6B10AB" w14:textId="77777777" w:rsidR="00274E49" w:rsidRDefault="00274E49" w:rsidP="006B46B7">
                            <w:pPr>
                              <w:pStyle w:val="STY3Listepunkter"/>
                            </w:pPr>
                            <w:r>
                              <w:t>Midler til erstatning ved forundersøkelser</w:t>
                            </w:r>
                          </w:p>
                          <w:p w14:paraId="596B4F5B" w14:textId="77777777" w:rsidR="00274E49" w:rsidRDefault="00274E49" w:rsidP="006B46B7">
                            <w:pPr>
                              <w:pStyle w:val="STY3Listepunkter"/>
                            </w:pPr>
                            <w:r>
                              <w:t>Omfang grunnerverv</w:t>
                            </w:r>
                          </w:p>
                          <w:p w14:paraId="04D02ABB" w14:textId="77777777" w:rsidR="00274E49" w:rsidRDefault="00274E49" w:rsidP="006B46B7">
                            <w:pPr>
                              <w:pStyle w:val="STY3Listepunkter"/>
                            </w:pPr>
                            <w:r>
                              <w:t>Framdrift grunnerverv</w:t>
                            </w:r>
                          </w:p>
                          <w:p w14:paraId="41040526" w14:textId="77777777" w:rsidR="00274E49" w:rsidRDefault="00274E49" w:rsidP="006B46B7">
                            <w:pPr>
                              <w:pStyle w:val="STY3Listepunkter"/>
                            </w:pPr>
                            <w:r>
                              <w:t>Midler til grunnerverv</w:t>
                            </w:r>
                          </w:p>
                          <w:p w14:paraId="52466C01" w14:textId="77777777" w:rsidR="00274E49" w:rsidRDefault="00274E49" w:rsidP="006B46B7">
                            <w:pPr>
                              <w:pStyle w:val="STY3Listepunkter"/>
                            </w:pPr>
                            <w:r>
                              <w:t>Eventuelle spesielle forhold</w:t>
                            </w:r>
                          </w:p>
                          <w:p w14:paraId="28224950" w14:textId="77777777" w:rsidR="00947DF5" w:rsidRPr="006B46B7" w:rsidRDefault="00947DF5" w:rsidP="00947DF5">
                            <w:pPr>
                              <w:pStyle w:val="STY3Brdtekst"/>
                              <w:rPr>
                                <w:color w:val="FF0000"/>
                                <w:sz w:val="16"/>
                                <w:szCs w:val="16"/>
                              </w:rPr>
                            </w:pPr>
                            <w:r w:rsidRPr="006B46B7">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703E90D7" id="Rektangel: avrundede hjørner 43" o:spid="_x0000_s1040" style="width:453.55pt;height:424.65pt;visibility:visible;mso-wrap-style:square;mso-left-percent:-10001;mso-top-percent:-10001;mso-position-horizontal:absolute;mso-position-horizontal-relative:char;mso-position-vertical:absolute;mso-position-vertical-relative:line;mso-left-percent:-10001;mso-top-percent:-10001;v-text-anchor:middle" arcsize="8365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VAhYSQMAAJkHAAAOAAAAZHJzL2Uyb0RvYy54bWysVUtPGzEQvlfqf7B8L5sNSYCIUCEQVSVa&#10;UKHiPLG9Wbde27UdNvTXd8behPRxKe0eVvbMeDzfNw+fvt10hj2qELWzC14fjDhTVjip7WrBP99f&#10;vTnmLCawEoyzasGfVORvz16/Ou39XI1d64xUgaETG+e9X/A2JT+vqiha1UE8cF5ZVDYudJBwG1aV&#10;DNCj985U49FoVvUuSB+cUDGi9LIo+Vn23zRKpJumiSoxs+AYW8r/kP9L+ldnpzBfBfCtFkMY8IIo&#10;OtAWL925uoQEbB30b646LYKLrkkHwnWVaxotVMaAaOrRL2juWvAqY0Fyot/RFP+fW/Hx8c7fBgo9&#10;+msnvkZkpOp9nO80tImDzaYJHdli4GyTWXzasag2iQkUTo9mI/w4E6ibHp6Mj4/HxHMF8+1xH2J6&#10;p1zHaLHgwa2t/IS5yhTC43VMmUvJLHRYNCC/cNZ0BjPzCIbV46PZbPA4GKPvrc8hC/JKG8OCSw86&#10;tZlILM+Sorj1H5l3yOUoi+NTvDCB4QULjgUmXX+PiDgzEBMq0Cx/2TZpm4rlNEPNVRQhfXCyiA+L&#10;bUFdPGcCVjGHN1x8SKf/4fLDIzr/wsvrEiLF8zLodY7+99t3lGBSfoGOktWWfaMtA5oS9QwbmYCw&#10;KMAoSXkqxGFf5jRSjMayfsFPpuMpFhbgpGgMYHZE5/FAtCvOwKxwBIkUCqPO6N3hvwEYW5CqZPHk&#10;zwjr0Vb+M8K4fyWV4yXEtniSuBpAGUtwVJ5NQyG6dVLhrpU9W5p1+ASIaFIYkZr6I/PDmdRYhdOs&#10;QbJ+Lu2hjMJquSviTGqRg/EtDJV5TFQPhVnMc2XuYsi7vfDyMCj9T5MgbZYbpilJE/JCoqWTT7eB&#10;AqJeYtGLK43or7FxbiFg06IQn4h0g7/GOEyjG1actS58/5Oc7HHKoZazHscz5vjbGoLCfnxvsWdP&#10;6skE3aa8mUyPxsTIvma5r7Hr7sJhX9c5urwk+2S2yya47gFfknO6FVVgBd5dqmnYXCSaATiHXBDq&#10;/DyvcYZ7SNf2zgtyTomlvN9vHiD4YbglnCIf3XaUwzxPrML/sy2dtO58nVyjEymfeR02OP9zZoa3&#10;ih6Y/X22en5Rz34AAAD//wMAUEsDBBQABgAIAAAAIQBiUsbN3gAAAAUBAAAPAAAAZHJzL2Rvd25y&#10;ZXYueG1sTI9PS8NAEMXvBb/DMoKXYner0j8xm1KEqgdBmla8brJjEs3Ohuy2jd/e0Uu9DDze473f&#10;pKvBteKIfWg8aZhOFAik0tuGKg373eZ6ASJEQ9a0nlDDNwZYZRej1CTWn2iLxzxWgksoJEZDHWOX&#10;SBnKGp0JE98hsffhe2ciy76StjcnLnetvFFqJp1piBdq0+FDjeVXfnAatvNn+VKsN49VHsfvn69v&#10;T1Y1pPXV5bC+BxFxiOcw/OIzOmTMVPgD2SBaDfxI/LvsLdV8CqLQsLhb3oLMUvmfPvsBAAD//wMA&#10;UEsBAi0AFAAGAAgAAAAhALaDOJL+AAAA4QEAABMAAAAAAAAAAAAAAAAAAAAAAFtDb250ZW50X1R5&#10;cGVzXS54bWxQSwECLQAUAAYACAAAACEAOP0h/9YAAACUAQAACwAAAAAAAAAAAAAAAAAvAQAAX3Jl&#10;bHMvLnJlbHNQSwECLQAUAAYACAAAACEA+lQIWEkDAACZBwAADgAAAAAAAAAAAAAAAAAuAgAAZHJz&#10;L2Uyb0RvYy54bWxQSwECLQAUAAYACAAAACEAYlLGzd4AAAAFAQAADwAAAAAAAAAAAAAAAACjBQAA&#10;ZHJzL2Rvd25yZXYueG1sUEsFBgAAAAAEAAQA8wAAAK4GAAAAAA==&#10;" fillcolor="#bcbcbc">
                <v:fill color2="#ededed" rotate="t" angle="180" colors="0 #bcbcbc;22938f #d0d0d0;1 #ededed" focus="100%" type="gradient"/>
                <v:stroke dashstyle="dash"/>
                <v:shadow on="t" color="black" opacity="24903f" origin=",.5" offset="0,.55556mm"/>
                <v:path arrowok="t"/>
                <v:textbox>
                  <w:txbxContent>
                    <w:p w14:paraId="31941011" w14:textId="42707F81" w:rsidR="009C4670" w:rsidRDefault="009C4670" w:rsidP="009C4670">
                      <w:pPr>
                        <w:pStyle w:val="STY3Brdtekst"/>
                      </w:pPr>
                      <w:r w:rsidRPr="00B31DFC">
                        <w:t xml:space="preserve">Prosjektet skal </w:t>
                      </w:r>
                      <w:r>
                        <w:t xml:space="preserve">beskrive </w:t>
                      </w:r>
                      <w:r w:rsidR="00F548C5" w:rsidRPr="00A7713E">
                        <w:t>hvordan</w:t>
                      </w:r>
                      <w:r w:rsidRPr="00F548C5">
                        <w:t xml:space="preserve"> </w:t>
                      </w:r>
                      <w:r w:rsidRPr="00B31DFC">
                        <w:t>grunnerverv og forundersøkelser</w:t>
                      </w:r>
                      <w:r w:rsidR="00F548C5" w:rsidRPr="00A7713E">
                        <w:t xml:space="preserve"> skal håndteres</w:t>
                      </w:r>
                      <w:r w:rsidRPr="00F548C5">
                        <w:t>.</w:t>
                      </w:r>
                      <w:r w:rsidRPr="00B31DFC">
                        <w:t xml:space="preserve"> </w:t>
                      </w:r>
                      <w:r>
                        <w:t>Dette</w:t>
                      </w:r>
                      <w:r w:rsidRPr="00B31DFC">
                        <w:t xml:space="preserve"> skal basere seg på de risikoer og utfordringer som er identifisert knyttet til grunnerverv. Overordnet skal de</w:t>
                      </w:r>
                      <w:r>
                        <w:t>t</w:t>
                      </w:r>
                      <w:r w:rsidRPr="00B31DFC">
                        <w:t xml:space="preserve"> si</w:t>
                      </w:r>
                      <w:r>
                        <w:t>es</w:t>
                      </w:r>
                      <w:r w:rsidRPr="00B31DFC">
                        <w:t xml:space="preserve"> noe om omfang og hvordan det er tenkt å gjennomføre grunnerverv og forundersøkelser i akkurat dette prosjektet.</w:t>
                      </w:r>
                      <w:r>
                        <w:t xml:space="preserve"> Med forundersøkelser mener vi i denne sammenheng det som er knyttet til grunnforhold og arealbehov.</w:t>
                      </w:r>
                    </w:p>
                    <w:p w14:paraId="776AD034" w14:textId="6DA3EA13" w:rsidR="00947DF5" w:rsidRDefault="004B0FFA" w:rsidP="00947DF5">
                      <w:pPr>
                        <w:pStyle w:val="STY3Brdtekst"/>
                      </w:pPr>
                      <w:r w:rsidRPr="00E350F8">
                        <w:t>Omfanget av grunnerverv og forundersøkelser varierer og har derfor innvirkning på kostnader, ressurser, tid osv. Grunnerverv og forundersøkelser kan også være med å påvirke en eventuell anbefaling av alternativ.</w:t>
                      </w:r>
                      <w:r>
                        <w:t xml:space="preserve"> For teleprosjekter er dette hovedsakelig aktuelt i forbindelse med bygging av nye master og hytter dersom det ikke er mulig med innplassering hos en annen operatør.</w:t>
                      </w:r>
                    </w:p>
                    <w:p w14:paraId="1FE490E8" w14:textId="2029EA83" w:rsidR="004127B5" w:rsidRDefault="004127B5" w:rsidP="004127B5">
                      <w:pPr>
                        <w:pStyle w:val="STY3Brdtekst"/>
                      </w:pPr>
                      <w:r>
                        <w:t xml:space="preserve">Det er viktig å se </w:t>
                      </w:r>
                      <w:r w:rsidR="005D4F91">
                        <w:t>på</w:t>
                      </w:r>
                      <w:r>
                        <w:t xml:space="preserve"> grunnerverv og forundersøkelser i sammenheng med andre forhold i prosjektet. Blant annet er det en sterk sammenheng til både kontrakt og kommunikasjon. Forhold i prosjektet knyttet til anleggsgjennomføring vil også </w:t>
                      </w:r>
                      <w:r w:rsidR="00F61C2B">
                        <w:t>påvirke hvordan</w:t>
                      </w:r>
                      <w:r>
                        <w:t xml:space="preserve"> grunnerverv</w:t>
                      </w:r>
                      <w:r w:rsidR="006A3B46">
                        <w:t xml:space="preserve"> skal gjennomføres</w:t>
                      </w:r>
                      <w:r>
                        <w:t>.</w:t>
                      </w:r>
                    </w:p>
                    <w:p w14:paraId="0CF2C6C9" w14:textId="121126CC" w:rsidR="00274E49" w:rsidRDefault="00084F2D" w:rsidP="00274E49">
                      <w:pPr>
                        <w:pStyle w:val="STY3Brdtekst"/>
                      </w:pPr>
                      <w:r>
                        <w:t>F</w:t>
                      </w:r>
                      <w:r w:rsidR="00274E49" w:rsidRPr="006A3B46">
                        <w:t>or</w:t>
                      </w:r>
                      <w:r w:rsidR="00274E49">
                        <w:t xml:space="preserve"> grunnerverv skal </w:t>
                      </w:r>
                      <w:r>
                        <w:t xml:space="preserve">prosjektet </w:t>
                      </w:r>
                      <w:r w:rsidR="00274E49">
                        <w:t xml:space="preserve">belyse de forhold som er prosjektspesifikke og hvordan prosjektet ønsker å håndtere disse. Ta stilling til punktene under og beskriv </w:t>
                      </w:r>
                      <w:r w:rsidR="00F2004F">
                        <w:t>hvordan prosjektet skal</w:t>
                      </w:r>
                      <w:r w:rsidR="00274E49">
                        <w:t xml:space="preserve"> håndtere det som er relevant for prosjektet:</w:t>
                      </w:r>
                    </w:p>
                    <w:p w14:paraId="58C0C3DE" w14:textId="77777777" w:rsidR="00274E49" w:rsidRDefault="00274E49" w:rsidP="006B46B7">
                      <w:pPr>
                        <w:pStyle w:val="STY3Listepunkter"/>
                      </w:pPr>
                      <w:r>
                        <w:t>Omfang av forundersøkelser</w:t>
                      </w:r>
                    </w:p>
                    <w:p w14:paraId="7626F3FC" w14:textId="77777777" w:rsidR="00274E49" w:rsidRDefault="00274E49" w:rsidP="006B46B7">
                      <w:pPr>
                        <w:pStyle w:val="STY3Listepunkter"/>
                      </w:pPr>
                      <w:r>
                        <w:t>Framdrift for forundersøkelser</w:t>
                      </w:r>
                    </w:p>
                    <w:p w14:paraId="4F6B10AB" w14:textId="77777777" w:rsidR="00274E49" w:rsidRDefault="00274E49" w:rsidP="006B46B7">
                      <w:pPr>
                        <w:pStyle w:val="STY3Listepunkter"/>
                      </w:pPr>
                      <w:r>
                        <w:t>Midler til erstatning ved forundersøkelser</w:t>
                      </w:r>
                    </w:p>
                    <w:p w14:paraId="596B4F5B" w14:textId="77777777" w:rsidR="00274E49" w:rsidRDefault="00274E49" w:rsidP="006B46B7">
                      <w:pPr>
                        <w:pStyle w:val="STY3Listepunkter"/>
                      </w:pPr>
                      <w:r>
                        <w:t>Omfang grunnerverv</w:t>
                      </w:r>
                    </w:p>
                    <w:p w14:paraId="04D02ABB" w14:textId="77777777" w:rsidR="00274E49" w:rsidRDefault="00274E49" w:rsidP="006B46B7">
                      <w:pPr>
                        <w:pStyle w:val="STY3Listepunkter"/>
                      </w:pPr>
                      <w:r>
                        <w:t>Framdrift grunnerverv</w:t>
                      </w:r>
                    </w:p>
                    <w:p w14:paraId="41040526" w14:textId="77777777" w:rsidR="00274E49" w:rsidRDefault="00274E49" w:rsidP="006B46B7">
                      <w:pPr>
                        <w:pStyle w:val="STY3Listepunkter"/>
                      </w:pPr>
                      <w:r>
                        <w:t>Midler til grunnerverv</w:t>
                      </w:r>
                    </w:p>
                    <w:p w14:paraId="52466C01" w14:textId="77777777" w:rsidR="00274E49" w:rsidRDefault="00274E49" w:rsidP="006B46B7">
                      <w:pPr>
                        <w:pStyle w:val="STY3Listepunkter"/>
                      </w:pPr>
                      <w:r>
                        <w:t>Eventuelle spesielle forhold</w:t>
                      </w:r>
                    </w:p>
                    <w:p w14:paraId="28224950" w14:textId="77777777" w:rsidR="00947DF5" w:rsidRPr="006B46B7" w:rsidRDefault="00947DF5" w:rsidP="00947DF5">
                      <w:pPr>
                        <w:pStyle w:val="STY3Brdtekst"/>
                        <w:rPr>
                          <w:color w:val="FF0000"/>
                          <w:sz w:val="16"/>
                          <w:szCs w:val="16"/>
                        </w:rPr>
                      </w:pPr>
                      <w:r w:rsidRPr="006B46B7">
                        <w:rPr>
                          <w:color w:val="FF0000"/>
                          <w:sz w:val="16"/>
                          <w:szCs w:val="16"/>
                        </w:rPr>
                        <w:t>Denne kommentarboksen er kun en veiledning, den skal slettes før ferdigstillelse av første versjon av dokumentet</w:t>
                      </w:r>
                    </w:p>
                  </w:txbxContent>
                </v:textbox>
                <w10:anchorlock/>
              </v:roundrect>
            </w:pict>
          </mc:Fallback>
        </mc:AlternateContent>
      </w:r>
    </w:p>
    <w:p w14:paraId="18EBFAA1" w14:textId="516C6A53" w:rsidR="007725EF" w:rsidRPr="00CF2825" w:rsidRDefault="00FF581D" w:rsidP="00007611">
      <w:pPr>
        <w:pStyle w:val="STY3Brdtekst"/>
        <w:rPr>
          <w:color w:val="FF0000"/>
        </w:rPr>
      </w:pPr>
      <w:r w:rsidRPr="00C44589">
        <w:rPr>
          <w:i/>
          <w:iCs/>
          <w:color w:val="FF0000"/>
        </w:rPr>
        <w:t>Eksempeltekst</w:t>
      </w:r>
      <w:r w:rsidR="007725EF" w:rsidRPr="00CF2825">
        <w:rPr>
          <w:color w:val="FF0000"/>
        </w:rPr>
        <w:t xml:space="preserve">: </w:t>
      </w:r>
    </w:p>
    <w:p w14:paraId="4362011D" w14:textId="491A37AD" w:rsidR="00D76A34" w:rsidRPr="009C4CAC" w:rsidRDefault="007725EF" w:rsidP="00007611">
      <w:pPr>
        <w:pStyle w:val="STY3Brdtekst"/>
        <w:rPr>
          <w:color w:val="FF0000"/>
        </w:rPr>
      </w:pPr>
      <w:r w:rsidRPr="00CF2825">
        <w:rPr>
          <w:color w:val="FF0000"/>
        </w:rPr>
        <w:t>Det er ikke behov for grunnerverv i dette prosjektet.</w:t>
      </w:r>
    </w:p>
    <w:p w14:paraId="1FC10456" w14:textId="52B92298" w:rsidR="00393E99" w:rsidRDefault="00393E99" w:rsidP="00393E99">
      <w:pPr>
        <w:pStyle w:val="STY3Overskrift111"/>
        <w:numPr>
          <w:ilvl w:val="2"/>
          <w:numId w:val="11"/>
        </w:numPr>
      </w:pPr>
      <w:bookmarkStart w:id="35" w:name="_Toc56780758"/>
      <w:bookmarkStart w:id="36" w:name="_Toc163222646"/>
      <w:bookmarkStart w:id="37" w:name="_Toc56780759"/>
      <w:r>
        <w:t>Kommunikasjon</w:t>
      </w:r>
      <w:bookmarkEnd w:id="35"/>
      <w:bookmarkEnd w:id="36"/>
    </w:p>
    <w:p w14:paraId="51C30FB0" w14:textId="0C1F60F4" w:rsidR="00393E99" w:rsidRDefault="00584753" w:rsidP="00393E99">
      <w:pPr>
        <w:pStyle w:val="STY3Brdtekst"/>
      </w:pPr>
      <w:r w:rsidRPr="009E5134">
        <w:rPr>
          <w:rFonts w:eastAsia="Times New Roman" w:cs="Times New Roman"/>
          <w:noProof/>
          <w:szCs w:val="22"/>
        </w:rPr>
        <w:lastRenderedPageBreak/>
        <mc:AlternateContent>
          <mc:Choice Requires="wps">
            <w:drawing>
              <wp:inline distT="0" distB="0" distL="0" distR="0" wp14:anchorId="2AD739D9" wp14:editId="2B604D7F">
                <wp:extent cx="5759450" cy="3300845"/>
                <wp:effectExtent l="57150" t="38100" r="69850" b="90170"/>
                <wp:docPr id="23" name="Rektangel: avrundede hjørner 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3300845"/>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7FFA3332" w14:textId="77777777" w:rsidR="0061550C" w:rsidRDefault="0061550C" w:rsidP="00A7713E">
                            <w:pPr>
                              <w:pStyle w:val="STY3Brdtekst"/>
                            </w:pPr>
                            <w:r>
                              <w:t>Angi behov for interessentanalyse og kommunikasjonsplan, for å vite hvem man bør kommunisere med i prosjektet og hvordan.</w:t>
                            </w:r>
                          </w:p>
                          <w:p w14:paraId="6719EB4E" w14:textId="27033D80" w:rsidR="00986A9D" w:rsidRDefault="0061550C" w:rsidP="0061550C">
                            <w:pPr>
                              <w:pStyle w:val="STY3Brdtekst"/>
                            </w:pPr>
                            <w:r>
                              <w:t>Angi hvilken involvering fra andre interne enheter i Bane NOR som er aktuelt (f.eks. fremtidig eier/driftsenhet – angi hvem og hvordan skal ulike enheter involveres) og evt. behov for ekstern medvirkning (f.eks. myndigheter, nettselskap, eksterne interessenter etc.).</w:t>
                            </w:r>
                          </w:p>
                          <w:p w14:paraId="62F691AC" w14:textId="3D27E34F" w:rsidR="00584753" w:rsidRDefault="00584753" w:rsidP="00584753">
                            <w:pPr>
                              <w:pStyle w:val="STY3Brdtekst"/>
                            </w:pPr>
                            <w:r>
                              <w:t xml:space="preserve">Prosjektet </w:t>
                            </w:r>
                            <w:r w:rsidR="00AC45E0">
                              <w:t xml:space="preserve">kan </w:t>
                            </w:r>
                            <w:r>
                              <w:t>vurdere inkludering av fagpersoner fra kommunikasjon. Under er det listet opp en rekke punkter som prosjektet kan vurdere ved etablering av en kommunikasjons</w:t>
                            </w:r>
                            <w:r w:rsidR="00AC45E0">
                              <w:t>plan</w:t>
                            </w:r>
                            <w:r>
                              <w:t>, blant annet hvem og hvordan skal prosjektet kommunisere med omverdenen:</w:t>
                            </w:r>
                          </w:p>
                          <w:p w14:paraId="283F4DED" w14:textId="77777777" w:rsidR="00584753" w:rsidRDefault="00584753" w:rsidP="006B46B7">
                            <w:pPr>
                              <w:pStyle w:val="STY3Listepunkter"/>
                            </w:pPr>
                            <w:r>
                              <w:t>Prosjektfase</w:t>
                            </w:r>
                          </w:p>
                          <w:p w14:paraId="1F9D39CB" w14:textId="77777777" w:rsidR="00584753" w:rsidRDefault="00584753" w:rsidP="006B46B7">
                            <w:pPr>
                              <w:pStyle w:val="STY3Listepunkter"/>
                            </w:pPr>
                            <w:r>
                              <w:t>Omdømme: Hvor høyt er prosjektet profilert</w:t>
                            </w:r>
                          </w:p>
                          <w:p w14:paraId="6DBED92A" w14:textId="77777777" w:rsidR="00584753" w:rsidRDefault="00584753" w:rsidP="006B46B7">
                            <w:pPr>
                              <w:pStyle w:val="STY3Listepunkter"/>
                            </w:pPr>
                            <w:r>
                              <w:t>Geografi: Prosjekter i bykjerner er ofte mer profilert</w:t>
                            </w:r>
                          </w:p>
                          <w:p w14:paraId="4D9E17D8" w14:textId="77777777" w:rsidR="00584753" w:rsidRDefault="00584753" w:rsidP="006B46B7">
                            <w:pPr>
                              <w:pStyle w:val="STY3Listepunkter"/>
                            </w:pPr>
                            <w:r>
                              <w:t>Demografi: Mange berørte mennesker/parter eller ikke</w:t>
                            </w:r>
                          </w:p>
                          <w:p w14:paraId="45058F69" w14:textId="48A9E740" w:rsidR="00584753" w:rsidRDefault="00584753" w:rsidP="006B46B7">
                            <w:pPr>
                              <w:pStyle w:val="STY3Listepunkter"/>
                            </w:pPr>
                            <w:r>
                              <w:t xml:space="preserve">Typer prosjekt: For eksempel </w:t>
                            </w:r>
                            <w:r w:rsidR="007C7DF2">
                              <w:t xml:space="preserve">kan etablering av ny mast medføre </w:t>
                            </w:r>
                            <w:r>
                              <w:t>dårligere omdømme</w:t>
                            </w:r>
                          </w:p>
                          <w:p w14:paraId="58DAA782" w14:textId="77777777" w:rsidR="00584753" w:rsidRDefault="00584753" w:rsidP="006B46B7">
                            <w:pPr>
                              <w:pStyle w:val="STY3Listepunkter"/>
                            </w:pPr>
                            <w:r>
                              <w:t>Andre interessenter og grensesnitt (interne og eksterne)</w:t>
                            </w:r>
                          </w:p>
                          <w:p w14:paraId="74E881B2" w14:textId="7FD22B45" w:rsidR="00584753" w:rsidRPr="006B46B7" w:rsidRDefault="00584753" w:rsidP="00A7713E">
                            <w:pPr>
                              <w:pStyle w:val="STY3Brdtekst"/>
                              <w:rPr>
                                <w:color w:val="FF0000"/>
                                <w:sz w:val="16"/>
                                <w:szCs w:val="16"/>
                              </w:rPr>
                            </w:pPr>
                            <w:r w:rsidRPr="006B46B7">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2AD739D9" id="Rektangel: avrundede hjørner 23" o:spid="_x0000_s1041" style="width:453.5pt;height:259.9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C2r+SwMAAJgHAAAOAAAAZHJzL2Uyb0RvYy54bWysVUtvGzcQvhfofyB4r3dla/0QLAeGDRcF&#10;3MSIXfg8IrlatlySJSmvnF/fGZKS5SaXNN3DgvPgPL558PLDdjTsRYWonV3y2VHLmbLCSW3XS/7H&#10;090v55zFBFaCcVYt+auK/MPVzz9dTn6hjt3gjFSBoREbF5Nf8iElv2iaKAY1QjxyXlkU9i6MkJAM&#10;60YGmND6aJrjtj1tJhekD06oGJF7W4T8KtvveyXSp76PKjGz5Bhbyv+Q/yv6N1eXsFgH8IMWNQz4&#10;D1GMoC063Zu6hQRsE/RXpkYtgouuT0fCjY3rey1UzgGzmbX/yuZxAK9yLghO9HuY4v9nVnx8efQP&#10;gUKP/t6JvyIi0kw+LvYSImLV2fZhJF0MnG0ziq97FNU2MYHM7qy7mHcItkDZyUnbns87wrmBxe66&#10;DzH9qtzI6LDkwW2s/Iy1yhDCy31MGUvJLIzYNCD/5KwfDVbmBQzr2vPTarDqoumdyVoEeaeNYcGl&#10;Z52GjCN2Z6lQ3JmPzDuEss3s+BpvTGBof8mxv6SbnjAhzgzEhAJUy1/WTdqmotkRszRRhPS7k4WN&#10;SVc+RlYs5/zXMYdXHZ/Q7R9wfnJWnaCP73Y+owh/xPssR5/n5533PSRfp46c9Q59oy0DWhKzU5xj&#10;CoVFAUZJqlPpFhzLXEbCzFg2LflFd9xhXwEuit4AVkeMHi9Eu+YMzBo3kEihIOqM3l/+ntrGAaQq&#10;Vbz4doazdsd/n2E8dEnteAtxKJYknmpSxlI6Kq+m2ohuk1R4HOTEVmYTPgNmNC+ISE3jkfHhTGrs&#10;wi5LEKz3rV0LGdarfRNnUAsfjB+gduY5QV3wjUU9d+Y+hkwdhJd3QRl/WgRpu9oyTUXKM02slZOv&#10;D4EColli0Ys7jdnf4+A8QMCZRSa+EOkT/nrjsIyunjgbXPjyLT7p45JDKWcTbmes8d8bCArn8TeL&#10;M3sxm8/RbMrEvDs7JkQOJatDid2MNw7nepajy0fST2Z37IMbn/EhuSavKAIr0HfppkrcJNoBuIZc&#10;EOr6Op9xhXtI9/bRCzJOhaW6P22fIfi62xJukY9ut8lhkTdWwf9Nl25ad71JrteJhG+4VgLXf65M&#10;farofTmks9bbg3r1DwAAAP//AwBQSwMEFAAGAAgAAAAhAJ2X08vaAAAABQEAAA8AAABkcnMvZG93&#10;bnJldi54bWxMj0FLw0AQhe+C/2EZwZvdVGhtYzZFBHuzkKh43WbHJJqdDZltu/33jl708uDxhve+&#10;KTbJD+qIE/eBDMxnGSikJrieWgOvL083K1AcLTk7BEIDZ2TYlJcXhc1dOFGFxzq2SkqIc2ugi3HM&#10;teamQ295FkYkyT7C5G0UO7XaTfYk5X7Qt1m21N72JAudHfGxw+arPngDyS22Tf253T3vllxVb+nM&#10;72NvzPVVergHFTHFv2P4wRd0KIVpHw7kWA0G5JH4q5KtszuxewOL+XoFuiz0f/ryGwAA//8DAFBL&#10;AQItABQABgAIAAAAIQC2gziS/gAAAOEBAAATAAAAAAAAAAAAAAAAAAAAAABbQ29udGVudF9UeXBl&#10;c10ueG1sUEsBAi0AFAAGAAgAAAAhADj9If/WAAAAlAEAAAsAAAAAAAAAAAAAAAAALwEAAF9yZWxz&#10;Ly5yZWxzUEsBAi0AFAAGAAgAAAAhADkLav5LAwAAmAcAAA4AAAAAAAAAAAAAAAAALgIAAGRycy9l&#10;Mm9Eb2MueG1sUEsBAi0AFAAGAAgAAAAhAJ2X08vaAAAABQEAAA8AAAAAAAAAAAAAAAAApQUAAGRy&#10;cy9kb3ducmV2LnhtbFBLBQYAAAAABAAEAPMAAACsBgAAAAA=&#10;" fillcolor="#bcbcbc">
                <v:fill color2="#ededed" rotate="t" angle="180" colors="0 #bcbcbc;22938f #d0d0d0;1 #ededed" focus="100%" type="gradient"/>
                <v:stroke dashstyle="dash"/>
                <v:shadow on="t" color="black" opacity="24903f" origin=",.5" offset="0,.55556mm"/>
                <v:path arrowok="t"/>
                <v:textbox>
                  <w:txbxContent>
                    <w:p w14:paraId="7FFA3332" w14:textId="77777777" w:rsidR="0061550C" w:rsidRDefault="0061550C" w:rsidP="00A7713E">
                      <w:pPr>
                        <w:pStyle w:val="STY3Brdtekst"/>
                      </w:pPr>
                      <w:r>
                        <w:t>Angi behov for interessentanalyse og kommunikasjonsplan, for å vite hvem man bør kommunisere med i prosjektet og hvordan.</w:t>
                      </w:r>
                    </w:p>
                    <w:p w14:paraId="6719EB4E" w14:textId="27033D80" w:rsidR="00986A9D" w:rsidRDefault="0061550C" w:rsidP="0061550C">
                      <w:pPr>
                        <w:pStyle w:val="STY3Brdtekst"/>
                      </w:pPr>
                      <w:r>
                        <w:t>Angi hvilken involvering fra andre interne enheter i Bane NOR som er aktuelt (f.eks. fremtidig eier/driftsenhet – angi hvem og hvordan skal ulike enheter involveres) og evt. behov for ekstern medvirkning (f.eks. myndigheter, nettselskap, eksterne interessenter etc.).</w:t>
                      </w:r>
                    </w:p>
                    <w:p w14:paraId="62F691AC" w14:textId="3D27E34F" w:rsidR="00584753" w:rsidRDefault="00584753" w:rsidP="00584753">
                      <w:pPr>
                        <w:pStyle w:val="STY3Brdtekst"/>
                      </w:pPr>
                      <w:r>
                        <w:t xml:space="preserve">Prosjektet </w:t>
                      </w:r>
                      <w:r w:rsidR="00AC45E0">
                        <w:t xml:space="preserve">kan </w:t>
                      </w:r>
                      <w:r>
                        <w:t>vurdere inkludering av fagpersoner fra kommunikasjon. Under er det listet opp en rekke punkter som prosjektet kan vurdere ved etablering av en kommunikasjons</w:t>
                      </w:r>
                      <w:r w:rsidR="00AC45E0">
                        <w:t>plan</w:t>
                      </w:r>
                      <w:r>
                        <w:t>, blant annet hvem og hvordan skal prosjektet kommunisere med omverdenen:</w:t>
                      </w:r>
                    </w:p>
                    <w:p w14:paraId="283F4DED" w14:textId="77777777" w:rsidR="00584753" w:rsidRDefault="00584753" w:rsidP="006B46B7">
                      <w:pPr>
                        <w:pStyle w:val="STY3Listepunkter"/>
                      </w:pPr>
                      <w:r>
                        <w:t>Prosjektfase</w:t>
                      </w:r>
                    </w:p>
                    <w:p w14:paraId="1F9D39CB" w14:textId="77777777" w:rsidR="00584753" w:rsidRDefault="00584753" w:rsidP="006B46B7">
                      <w:pPr>
                        <w:pStyle w:val="STY3Listepunkter"/>
                      </w:pPr>
                      <w:r>
                        <w:t>Omdømme: Hvor høyt er prosjektet profilert</w:t>
                      </w:r>
                    </w:p>
                    <w:p w14:paraId="6DBED92A" w14:textId="77777777" w:rsidR="00584753" w:rsidRDefault="00584753" w:rsidP="006B46B7">
                      <w:pPr>
                        <w:pStyle w:val="STY3Listepunkter"/>
                      </w:pPr>
                      <w:r>
                        <w:t>Geografi: Prosjekter i bykjerner er ofte mer profilert</w:t>
                      </w:r>
                    </w:p>
                    <w:p w14:paraId="4D9E17D8" w14:textId="77777777" w:rsidR="00584753" w:rsidRDefault="00584753" w:rsidP="006B46B7">
                      <w:pPr>
                        <w:pStyle w:val="STY3Listepunkter"/>
                      </w:pPr>
                      <w:r>
                        <w:t>Demografi: Mange berørte mennesker/parter eller ikke</w:t>
                      </w:r>
                    </w:p>
                    <w:p w14:paraId="45058F69" w14:textId="48A9E740" w:rsidR="00584753" w:rsidRDefault="00584753" w:rsidP="006B46B7">
                      <w:pPr>
                        <w:pStyle w:val="STY3Listepunkter"/>
                      </w:pPr>
                      <w:r>
                        <w:t xml:space="preserve">Typer prosjekt: For eksempel </w:t>
                      </w:r>
                      <w:r w:rsidR="007C7DF2">
                        <w:t xml:space="preserve">kan etablering av ny mast medføre </w:t>
                      </w:r>
                      <w:r>
                        <w:t>dårligere omdømme</w:t>
                      </w:r>
                    </w:p>
                    <w:p w14:paraId="58DAA782" w14:textId="77777777" w:rsidR="00584753" w:rsidRDefault="00584753" w:rsidP="006B46B7">
                      <w:pPr>
                        <w:pStyle w:val="STY3Listepunkter"/>
                      </w:pPr>
                      <w:r>
                        <w:t>Andre interessenter og grensesnitt (interne og eksterne)</w:t>
                      </w:r>
                    </w:p>
                    <w:p w14:paraId="74E881B2" w14:textId="7FD22B45" w:rsidR="00584753" w:rsidRPr="006B46B7" w:rsidRDefault="00584753" w:rsidP="00A7713E">
                      <w:pPr>
                        <w:pStyle w:val="STY3Brdtekst"/>
                        <w:rPr>
                          <w:color w:val="FF0000"/>
                          <w:sz w:val="16"/>
                          <w:szCs w:val="16"/>
                        </w:rPr>
                      </w:pPr>
                      <w:r w:rsidRPr="006B46B7">
                        <w:rPr>
                          <w:color w:val="FF0000"/>
                          <w:sz w:val="16"/>
                          <w:szCs w:val="16"/>
                        </w:rPr>
                        <w:t>Denne kommentarboksen er kun en veiledning, den skal slettes før ferdigstillelse av første versjon av dokumentet</w:t>
                      </w:r>
                    </w:p>
                  </w:txbxContent>
                </v:textbox>
                <w10:anchorlock/>
              </v:roundrect>
            </w:pict>
          </mc:Fallback>
        </mc:AlternateContent>
      </w:r>
    </w:p>
    <w:p w14:paraId="5AEA33B6" w14:textId="0077551D" w:rsidR="000471B5" w:rsidRDefault="000471B5" w:rsidP="00393E99">
      <w:pPr>
        <w:pStyle w:val="STY3Brdtekst"/>
        <w:rPr>
          <w:color w:val="FF0000"/>
        </w:rPr>
      </w:pPr>
      <w:r w:rsidRPr="00C44589">
        <w:rPr>
          <w:i/>
          <w:iCs/>
          <w:color w:val="FF0000"/>
        </w:rPr>
        <w:t>Eksempeltekst</w:t>
      </w:r>
      <w:r>
        <w:rPr>
          <w:i/>
          <w:iCs/>
          <w:color w:val="FF0000"/>
        </w:rPr>
        <w:t>:</w:t>
      </w:r>
    </w:p>
    <w:p w14:paraId="016D3621" w14:textId="56B0E063" w:rsidR="007C7DF2" w:rsidRDefault="000518BC" w:rsidP="00393E99">
      <w:pPr>
        <w:pStyle w:val="STY3Brdtekst"/>
        <w:rPr>
          <w:color w:val="FF0000"/>
        </w:rPr>
      </w:pPr>
      <w:r>
        <w:rPr>
          <w:color w:val="FF0000"/>
        </w:rPr>
        <w:t xml:space="preserve">Prosjektet har i liten grad behov for kommunikasjon </w:t>
      </w:r>
      <w:r w:rsidR="007B4472">
        <w:rPr>
          <w:color w:val="FF0000"/>
        </w:rPr>
        <w:t>utenfor Bane NOR</w:t>
      </w:r>
      <w:r w:rsidR="00A649FE">
        <w:rPr>
          <w:color w:val="FF0000"/>
        </w:rPr>
        <w:t>.</w:t>
      </w:r>
    </w:p>
    <w:p w14:paraId="6CFBE790" w14:textId="676E264E" w:rsidR="00A649FE" w:rsidRDefault="00A649FE" w:rsidP="00393E99">
      <w:pPr>
        <w:pStyle w:val="STY3Brdtekst"/>
        <w:rPr>
          <w:color w:val="FF0000"/>
        </w:rPr>
      </w:pPr>
      <w:r>
        <w:rPr>
          <w:color w:val="FF0000"/>
        </w:rPr>
        <w:t xml:space="preserve">Mulige </w:t>
      </w:r>
      <w:r w:rsidR="00B8106C">
        <w:rPr>
          <w:color w:val="FF0000"/>
        </w:rPr>
        <w:t>behov for varslinger er:</w:t>
      </w:r>
    </w:p>
    <w:p w14:paraId="259F1619" w14:textId="191DDCAC" w:rsidR="00CA30A0" w:rsidRPr="003852C0" w:rsidRDefault="00B8106C" w:rsidP="006B46B7">
      <w:pPr>
        <w:pStyle w:val="STY3Listepunkter"/>
        <w:rPr>
          <w:color w:val="FF0000"/>
        </w:rPr>
      </w:pPr>
      <w:r w:rsidRPr="003852C0">
        <w:rPr>
          <w:color w:val="FF0000"/>
        </w:rPr>
        <w:t>SMS v</w:t>
      </w:r>
      <w:r w:rsidR="0021349A" w:rsidRPr="003852C0">
        <w:rPr>
          <w:color w:val="FF0000"/>
        </w:rPr>
        <w:t>ars</w:t>
      </w:r>
      <w:r w:rsidRPr="003852C0">
        <w:rPr>
          <w:color w:val="FF0000"/>
        </w:rPr>
        <w:t>el</w:t>
      </w:r>
      <w:r w:rsidR="0021349A" w:rsidRPr="003852C0">
        <w:rPr>
          <w:color w:val="FF0000"/>
        </w:rPr>
        <w:t xml:space="preserve"> til naboer</w:t>
      </w:r>
      <w:r w:rsidRPr="003852C0">
        <w:rPr>
          <w:color w:val="FF0000"/>
        </w:rPr>
        <w:t xml:space="preserve"> ved nattarbeid</w:t>
      </w:r>
    </w:p>
    <w:p w14:paraId="0673D94A" w14:textId="7D1D0491" w:rsidR="0021349A" w:rsidRPr="003852C0" w:rsidRDefault="00656252" w:rsidP="006B46B7">
      <w:pPr>
        <w:pStyle w:val="STY3Listepunkter"/>
        <w:rPr>
          <w:color w:val="FF0000"/>
        </w:rPr>
      </w:pPr>
      <w:r w:rsidRPr="003852C0">
        <w:rPr>
          <w:color w:val="FF0000"/>
        </w:rPr>
        <w:t>Varsle mulig ressursbehov hos i</w:t>
      </w:r>
      <w:r w:rsidR="00794E3A" w:rsidRPr="003852C0">
        <w:rPr>
          <w:color w:val="FF0000"/>
        </w:rPr>
        <w:t>nterne enheter (SK, kontraktrådgivere,</w:t>
      </w:r>
      <w:r w:rsidR="00315FB2" w:rsidRPr="003852C0">
        <w:rPr>
          <w:color w:val="FF0000"/>
        </w:rPr>
        <w:t xml:space="preserve"> dok</w:t>
      </w:r>
      <w:r w:rsidRPr="003852C0">
        <w:rPr>
          <w:color w:val="FF0000"/>
        </w:rPr>
        <w:t>ument</w:t>
      </w:r>
      <w:r w:rsidR="00315FB2" w:rsidRPr="003852C0">
        <w:rPr>
          <w:color w:val="FF0000"/>
        </w:rPr>
        <w:t>styrer, LIV, strekningsansvarlig</w:t>
      </w:r>
      <w:r w:rsidRPr="003852C0">
        <w:rPr>
          <w:color w:val="FF0000"/>
        </w:rPr>
        <w:t>e</w:t>
      </w:r>
      <w:r w:rsidR="00315FB2" w:rsidRPr="003852C0">
        <w:rPr>
          <w:color w:val="FF0000"/>
        </w:rPr>
        <w:t>, tilstøten</w:t>
      </w:r>
      <w:r w:rsidR="00DE6DC4" w:rsidRPr="003852C0">
        <w:rPr>
          <w:color w:val="FF0000"/>
        </w:rPr>
        <w:t xml:space="preserve">de prosjekter, </w:t>
      </w:r>
      <w:r w:rsidR="00450308" w:rsidRPr="003852C0">
        <w:rPr>
          <w:color w:val="FF0000"/>
        </w:rPr>
        <w:t>disponeringer</w:t>
      </w:r>
      <w:r w:rsidRPr="003852C0">
        <w:rPr>
          <w:color w:val="FF0000"/>
        </w:rPr>
        <w:t xml:space="preserve"> </w:t>
      </w:r>
      <w:proofErr w:type="spellStart"/>
      <w:r w:rsidRPr="003852C0">
        <w:rPr>
          <w:color w:val="FF0000"/>
        </w:rPr>
        <w:t>etc</w:t>
      </w:r>
      <w:proofErr w:type="spellEnd"/>
      <w:r w:rsidR="00DE6DC4" w:rsidRPr="003852C0">
        <w:rPr>
          <w:color w:val="FF0000"/>
        </w:rPr>
        <w:t>)</w:t>
      </w:r>
    </w:p>
    <w:p w14:paraId="43329233" w14:textId="6E2FA7A2" w:rsidR="00BE69EC" w:rsidRDefault="00986A9D" w:rsidP="00BE69EC">
      <w:pPr>
        <w:pStyle w:val="STY3Overskrift111"/>
        <w:numPr>
          <w:ilvl w:val="2"/>
          <w:numId w:val="11"/>
        </w:numPr>
      </w:pPr>
      <w:bookmarkStart w:id="38" w:name="_Toc163222647"/>
      <w:bookmarkEnd w:id="37"/>
      <w:r>
        <w:t>S</w:t>
      </w:r>
      <w:r w:rsidR="00BE69EC">
        <w:t>ikkerhet og kvalitet</w:t>
      </w:r>
      <w:bookmarkEnd w:id="38"/>
    </w:p>
    <w:p w14:paraId="6A964570" w14:textId="1B39E3FB" w:rsidR="00465EF2" w:rsidRDefault="00465EF2" w:rsidP="00F644B7">
      <w:pPr>
        <w:pStyle w:val="STY3Brdtekst"/>
      </w:pPr>
      <w:r>
        <w:rPr>
          <w:noProof/>
        </w:rPr>
        <mc:AlternateContent>
          <mc:Choice Requires="wps">
            <w:drawing>
              <wp:inline distT="0" distB="0" distL="0" distR="0" wp14:anchorId="16EBE4BC" wp14:editId="42BE1D36">
                <wp:extent cx="5819775" cy="945572"/>
                <wp:effectExtent l="57150" t="38100" r="85725" b="102235"/>
                <wp:docPr id="57" name="Rektangel: avrundede hjørner 5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945572"/>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771682E3" w14:textId="3052B593" w:rsidR="009D64AE" w:rsidRPr="009D64AE" w:rsidRDefault="00512E08" w:rsidP="00465EF2">
                            <w:pPr>
                              <w:pStyle w:val="STY3Brdtekst"/>
                            </w:pPr>
                            <w:r>
                              <w:t>Beskrivelsene</w:t>
                            </w:r>
                            <w:r w:rsidR="009D64AE" w:rsidRPr="009D64AE">
                              <w:t xml:space="preserve"> skal baseres på de prosjektspesifikke forhold, særtrekk og risikoer som er identifisert knyttet til Ytre Miljø, Kvalitet, HMS og Samfunnssikkerhet. Det skal komme frem av </w:t>
                            </w:r>
                            <w:r>
                              <w:t>beskrivelsen</w:t>
                            </w:r>
                            <w:r w:rsidR="009D64AE" w:rsidRPr="009D64AE">
                              <w:t xml:space="preserve"> hvordan dette vil bli håndtert og hvordan prosjektet skal ivareta risikobildet i hele prosjektets levetid. </w:t>
                            </w:r>
                          </w:p>
                          <w:p w14:paraId="6FE0B984" w14:textId="0DAB1377" w:rsidR="00465EF2" w:rsidRPr="00F03EDE" w:rsidRDefault="00465EF2" w:rsidP="00465EF2">
                            <w:pPr>
                              <w:pStyle w:val="STY3Brdtekst"/>
                              <w:rPr>
                                <w:sz w:val="18"/>
                                <w:szCs w:val="18"/>
                              </w:rPr>
                            </w:pPr>
                            <w:r w:rsidRPr="00F03EDE">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16EBE4BC" id="Rektangel: avrundede hjørner 57" o:spid="_x0000_s1042" style="width:458.25pt;height:74.4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9OXbRgMAAJcHAAAOAAAAZHJzL2Uyb0RvYy54bWysVUtPGzEQvlfqf7B8L5uFBEJEqBCIqhIt&#10;CKg4T2xv1q3Xdm2HDf31nbE3IdBe+tjDyp4Zj+f75uGT9+vOsEcVonZ2zuu9EWfKCie1Xc75l/vL&#10;d1POYgIrwTir5vxJRf7+9O2bk97P1L5rnZEqMHRi46z3c96m5GdVFUWrOoh7ziuLysaFDhJuw7KS&#10;AXr03plqfzQ6rHoXpA9OqBhRelGU/DT7bxol0nXTRJWYmXOMLeV/yP8F/avTE5gtA/hWiyEM+Iso&#10;OtAWL926uoAEbBX0L646LYKLrkl7wnWVaxotVMaAaOrRKzR3LXiVsSA50W9piv/Prfj8eOdvAoUe&#10;/ZUT3yIyUvU+zrYa2sTBZt2EjmwxcLbOLD5tWVTrxAQKJ9P6+OhowplA3fF4MjnaJ5ormG1O+xDT&#10;B+U6Ros5D25l5S2mKjMIj1cxZSols9BhzYD8ylnTGUzMIxg2GU0PB4eDLbreuBxyIC+1MSy49KBT&#10;m2nE4iwJihv3kXmHTI6yOD7FcxMY+p9zLC/p+nvEw5mBmFCBZvnLtknbVCwnJCw1FCF9crKID4pt&#10;AV08Z/zLmMMbLj6g0/9w+cHRP1xelxApnr+DXufoc/u8gL6lBJPyCjpKlhv2jbYMaEbUh9jGBIRF&#10;AUZJylMhDrsyp5FiNJb1WEyTfSorwDnRGMDsiM7jgWiXnIFZ4gASKRRGndHbw38CMLYgVcni8e8R&#10;1qON/CXCuHslleMFxLZ4krgaQBlLcFSeTEMhulVS4a6VPVuYVbgFRDQujEhN7ZH54UxqrMJJ1iBZ&#10;L0t7KKOwXGyLOJNa5GB8C0NlTonqoTCLea7MbQx5txNeHgWl+2kOpPVizTQlKbcgiRZOPt0ECoh6&#10;iUUvLjWiv8LGuYGAPYtCfCDSNf4a4zCNblhx1rrw43dysscZh1rOehzOmOPvKwgK+/GjxZ49rsdj&#10;dJvyZowDhhjZ1Sx2NXbVnTvs6zpHl5dkn8xm2QTXPeA7cka3ogqswLtLNQ2b80QzAMeQC0KdneU1&#10;TnAP6creeUHOKbGU9/v1AwQ/zLaEU+Sz2wxymOWJVfh/tqWT1p2tkmt0IuUzr8MGp3/OzPBS0fOy&#10;u89Wz+/p6U8AAAD//wMAUEsDBBQABgAIAAAAIQDjC9Hw2wAAAAUBAAAPAAAAZHJzL2Rvd25yZXYu&#10;eG1sTI9Ba8JAEIXvBf/DMkJvdWOpQWM2Ugr1ViFpxeuaHZO02dmQXXX995320l4eDO/x3jf5Jtpe&#10;XHD0nSMF81kCAql2pqNGwcf768MShA+ajO4doYIbetgUk7tcZ8ZdqcRLFRrBJeQzraANYcik9HWL&#10;VvuZG5DYO7nR6sDn2Egz6iuX214+Jkkqre6IF1o94EuL9Vd1tgqiWWzr6nO7e9ulviz38eYPQ6fU&#10;/TQ+r0EEjOEvDD/4jA4FMx3dmYwXvQJ+JPwqe6t5ugBx5NDTcgWyyOV/+uIbAAD//wMAUEsBAi0A&#10;FAAGAAgAAAAhALaDOJL+AAAA4QEAABMAAAAAAAAAAAAAAAAAAAAAAFtDb250ZW50X1R5cGVzXS54&#10;bWxQSwECLQAUAAYACAAAACEAOP0h/9YAAACUAQAACwAAAAAAAAAAAAAAAAAvAQAAX3JlbHMvLnJl&#10;bHNQSwECLQAUAAYACAAAACEAJfTl20YDAACXBwAADgAAAAAAAAAAAAAAAAAuAgAAZHJzL2Uyb0Rv&#10;Yy54bWxQSwECLQAUAAYACAAAACEA4wvR8NsAAAAFAQAADwAAAAAAAAAAAAAAAACgBQAAZHJzL2Rv&#10;d25yZXYueG1sUEsFBgAAAAAEAAQA8wAAAKgGAAAAAA==&#10;" fillcolor="#bcbcbc">
                <v:fill color2="#ededed" rotate="t" angle="180" colors="0 #bcbcbc;22938f #d0d0d0;1 #ededed" focus="100%" type="gradient"/>
                <v:stroke dashstyle="dash"/>
                <v:shadow on="t" color="black" opacity="24903f" origin=",.5" offset="0,.55556mm"/>
                <v:path arrowok="t"/>
                <v:textbox>
                  <w:txbxContent>
                    <w:p w14:paraId="771682E3" w14:textId="3052B593" w:rsidR="009D64AE" w:rsidRPr="009D64AE" w:rsidRDefault="00512E08" w:rsidP="00465EF2">
                      <w:pPr>
                        <w:pStyle w:val="STY3Brdtekst"/>
                      </w:pPr>
                      <w:r>
                        <w:t>Beskrivelsene</w:t>
                      </w:r>
                      <w:r w:rsidR="009D64AE" w:rsidRPr="009D64AE">
                        <w:t xml:space="preserve"> skal baseres på de prosjektspesifikke forhold, særtrekk og risikoer som er identifisert knyttet til Ytre Miljø, Kvalitet, HMS og Samfunnssikkerhet. Det skal komme frem av </w:t>
                      </w:r>
                      <w:r>
                        <w:t>beskrivelsen</w:t>
                      </w:r>
                      <w:r w:rsidR="009D64AE" w:rsidRPr="009D64AE">
                        <w:t xml:space="preserve"> hvordan dette vil bli håndtert og hvordan prosjektet skal ivareta risikobildet i hele prosjektets levetid. </w:t>
                      </w:r>
                    </w:p>
                    <w:p w14:paraId="6FE0B984" w14:textId="0DAB1377" w:rsidR="00465EF2" w:rsidRPr="00F03EDE" w:rsidRDefault="00465EF2" w:rsidP="00465EF2">
                      <w:pPr>
                        <w:pStyle w:val="STY3Brdtekst"/>
                        <w:rPr>
                          <w:sz w:val="18"/>
                          <w:szCs w:val="18"/>
                        </w:rPr>
                      </w:pPr>
                      <w:r w:rsidRPr="00F03EDE">
                        <w:rPr>
                          <w:color w:val="FF0000"/>
                          <w:sz w:val="16"/>
                          <w:szCs w:val="16"/>
                        </w:rPr>
                        <w:t>Denne kommentarboksen er kun en veiledning, den skal slettes før ferdigstillelse av første versjon av dokumentet</w:t>
                      </w:r>
                    </w:p>
                  </w:txbxContent>
                </v:textbox>
                <w10:anchorlock/>
              </v:roundrect>
            </w:pict>
          </mc:Fallback>
        </mc:AlternateContent>
      </w:r>
    </w:p>
    <w:p w14:paraId="383D0B83" w14:textId="02BA4A0B" w:rsidR="00512E08" w:rsidRDefault="00DA476C" w:rsidP="00F644B7">
      <w:pPr>
        <w:pStyle w:val="STY3Brdtekst"/>
      </w:pPr>
      <w:r>
        <w:t>P</w:t>
      </w:r>
      <w:r w:rsidR="00BA77B0" w:rsidRPr="00BA77B0">
        <w:t xml:space="preserve">rosesser </w:t>
      </w:r>
      <w:r w:rsidR="00BA77B0">
        <w:t xml:space="preserve">knyttet til sikkerhet og kvalitet (SK) </w:t>
      </w:r>
      <w:r w:rsidR="00BA77B0" w:rsidRPr="00BA77B0">
        <w:t xml:space="preserve">er en </w:t>
      </w:r>
      <w:r w:rsidR="00BA77B0">
        <w:t xml:space="preserve">integrert </w:t>
      </w:r>
      <w:r w:rsidR="00BA77B0" w:rsidRPr="00BA77B0">
        <w:t>del av prosjektprosessen.</w:t>
      </w:r>
      <w:r>
        <w:t xml:space="preserve"> </w:t>
      </w:r>
      <w:r w:rsidR="1B3FBC1A">
        <w:t>De</w:t>
      </w:r>
      <w:r w:rsidR="08860307">
        <w:t>t</w:t>
      </w:r>
      <w:r>
        <w:t xml:space="preserve"> er p</w:t>
      </w:r>
      <w:r w:rsidR="00BA77B0" w:rsidRPr="00BA77B0">
        <w:t xml:space="preserve">rosjektleder </w:t>
      </w:r>
      <w:r>
        <w:t>som er</w:t>
      </w:r>
      <w:r w:rsidR="00BA77B0" w:rsidRPr="00BA77B0">
        <w:t xml:space="preserve"> </w:t>
      </w:r>
      <w:r w:rsidR="5B198005">
        <w:t>ansvarlig</w:t>
      </w:r>
      <w:r w:rsidR="00BA77B0" w:rsidRPr="00BA77B0">
        <w:t xml:space="preserve"> for </w:t>
      </w:r>
      <w:r>
        <w:t xml:space="preserve">at </w:t>
      </w:r>
      <w:r w:rsidR="00BA77B0" w:rsidRPr="00BA77B0">
        <w:t>alle fagene er bemannet med nødvendige kompetanse.</w:t>
      </w:r>
    </w:p>
    <w:p w14:paraId="2851970B" w14:textId="32CD8273" w:rsidR="00F644B7" w:rsidRPr="00F06828" w:rsidRDefault="006072AC" w:rsidP="00315536">
      <w:pPr>
        <w:pStyle w:val="STY3Overskriftlistealfabetisk"/>
      </w:pPr>
      <w:r w:rsidRPr="00F06828">
        <w:t xml:space="preserve">SHA og HMS </w:t>
      </w:r>
    </w:p>
    <w:p w14:paraId="030BC4C3" w14:textId="6D94CAED" w:rsidR="005A4282" w:rsidRPr="005A4282" w:rsidRDefault="00F644B7" w:rsidP="005A4282">
      <w:pPr>
        <w:pStyle w:val="STY3Brdtekst"/>
      </w:pPr>
      <w:r>
        <w:rPr>
          <w:noProof/>
        </w:rPr>
        <w:lastRenderedPageBreak/>
        <mc:AlternateContent>
          <mc:Choice Requires="wps">
            <w:drawing>
              <wp:inline distT="0" distB="0" distL="0" distR="0" wp14:anchorId="0039CCC1" wp14:editId="14EFCE72">
                <wp:extent cx="5819775" cy="2661968"/>
                <wp:effectExtent l="57150" t="38100" r="85725" b="100330"/>
                <wp:docPr id="24" name="Rektangel: avrundede hjørner 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2661968"/>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4E721812" w14:textId="09B63378" w:rsidR="00DC312C" w:rsidRPr="00226896" w:rsidRDefault="00DC312C" w:rsidP="00DC312C">
                            <w:pPr>
                              <w:pStyle w:val="STY3Brdtekst"/>
                            </w:pPr>
                            <w:r w:rsidRPr="00226896">
                              <w:t xml:space="preserve">For prosjekter som planlegger aktiviteter og arbeider som omfattetes av Byggherreforskriftens omfang skal </w:t>
                            </w:r>
                            <w:r w:rsidR="0081023B">
                              <w:t>det utarbeides</w:t>
                            </w:r>
                            <w:r w:rsidRPr="00226896">
                              <w:t xml:space="preserve"> en risikovurdering for å minimalisere risikoer knyttet til sikkerhet, helse og arbeidsmiljø i planleggings- og gjennomføringsfasen. Her skal blant annet krav til temaer og forhold beskrevet i BHF §8 inkluderes, samt mulige hendelser i forbindelse med togfremføring. </w:t>
                            </w:r>
                            <w:r w:rsidR="00AE7592" w:rsidRPr="00AE7592">
                              <w:t>Dette er en del av obligatorisk dokumentasjon.</w:t>
                            </w:r>
                          </w:p>
                          <w:p w14:paraId="42086F8E" w14:textId="14D30CA6" w:rsidR="00F644B7" w:rsidRPr="00226896" w:rsidRDefault="00F644B7" w:rsidP="008D5265">
                            <w:pPr>
                              <w:pStyle w:val="STY3Brdtekst"/>
                            </w:pPr>
                            <w:r w:rsidRPr="00226896">
                              <w:t>Angi hvordan relevante krav til sikkerhet, helse, arbeidsmiljø og ytre miljø vil ivaretas for og innarbeides i prosjektet.</w:t>
                            </w:r>
                            <w:r w:rsidR="008D5265" w:rsidRPr="00226896">
                              <w:t xml:space="preserve"> </w:t>
                            </w:r>
                            <w:r w:rsidRPr="00226896">
                              <w:t xml:space="preserve">Ta utgangspunkt </w:t>
                            </w:r>
                            <w:r w:rsidR="002C1879" w:rsidRPr="00226896">
                              <w:t>i de</w:t>
                            </w:r>
                            <w:r w:rsidRPr="00226896">
                              <w:t xml:space="preserve"> </w:t>
                            </w:r>
                            <w:r w:rsidR="00557E54" w:rsidRPr="00226896">
                              <w:t xml:space="preserve">overordnede HMS-, miljø- og klimamål for prosjektet </w:t>
                            </w:r>
                            <w:r w:rsidRPr="00226896">
                              <w:t xml:space="preserve">og beskrive hvordan målene skal nås. I HMS begrepet inngår SHA, påvirkning mot 3. part, samt forebygging og håndtering av hendelser.  </w:t>
                            </w:r>
                          </w:p>
                          <w:p w14:paraId="6A2974B5" w14:textId="6A64CE1A" w:rsidR="00F644B7" w:rsidRPr="00226896" w:rsidRDefault="00F644B7" w:rsidP="00E86A5E">
                            <w:pPr>
                              <w:pStyle w:val="STY3Brdtekst"/>
                            </w:pPr>
                            <w:r w:rsidRPr="00226896">
                              <w:t xml:space="preserve">SHA plan </w:t>
                            </w:r>
                            <w:r w:rsidRPr="00226896">
                              <w:rPr>
                                <w:b/>
                                <w:bCs/>
                              </w:rPr>
                              <w:t>skal</w:t>
                            </w:r>
                            <w:r w:rsidRPr="00226896">
                              <w:t xml:space="preserve"> opprettes </w:t>
                            </w:r>
                            <w:r w:rsidRPr="00226896">
                              <w:rPr>
                                <w:b/>
                                <w:bCs/>
                              </w:rPr>
                              <w:t>før</w:t>
                            </w:r>
                            <w:r w:rsidRPr="00226896">
                              <w:t xml:space="preserve"> anskaffelse, sammen med risikovurdering av planlagt arbeid, og er en del av </w:t>
                            </w:r>
                            <w:r w:rsidR="00265D19" w:rsidRPr="00226896">
                              <w:t xml:space="preserve">den </w:t>
                            </w:r>
                            <w:r w:rsidRPr="00226896">
                              <w:t>obligatorisk</w:t>
                            </w:r>
                            <w:r w:rsidR="00265D19" w:rsidRPr="00226896">
                              <w:t>e</w:t>
                            </w:r>
                            <w:r w:rsidRPr="00226896">
                              <w:t xml:space="preserve"> dokumentasjon</w:t>
                            </w:r>
                            <w:r w:rsidR="00265D19" w:rsidRPr="00226896">
                              <w:t>en</w:t>
                            </w:r>
                            <w:r w:rsidRPr="00226896">
                              <w:t xml:space="preserve">. </w:t>
                            </w:r>
                            <w:r w:rsidRPr="00226896">
                              <w:rPr>
                                <w:b/>
                                <w:bCs/>
                              </w:rPr>
                              <w:t>SHA plan er basert på STY-601773.</w:t>
                            </w:r>
                            <w:r w:rsidR="00DC3E6B" w:rsidRPr="00226896">
                              <w:rPr>
                                <w:b/>
                                <w:bCs/>
                              </w:rPr>
                              <w:t xml:space="preserve"> </w:t>
                            </w:r>
                            <w:r w:rsidR="00DC3E6B" w:rsidRPr="00226896">
                              <w:t xml:space="preserve">Dersom arbeidet ikke skal settes </w:t>
                            </w:r>
                            <w:r w:rsidR="00E82C36" w:rsidRPr="00226896">
                              <w:t>ut,</w:t>
                            </w:r>
                            <w:r w:rsidR="00DC3E6B" w:rsidRPr="00226896">
                              <w:t xml:space="preserve"> </w:t>
                            </w:r>
                            <w:r w:rsidR="00E86A5E" w:rsidRPr="00226896">
                              <w:t xml:space="preserve">men gjennomføres av egne ansatte, </w:t>
                            </w:r>
                            <w:r w:rsidR="00DC3E6B" w:rsidRPr="00226896">
                              <w:t>skal det utarbeides en HMS-plan</w:t>
                            </w:r>
                            <w:r w:rsidR="00E86A5E" w:rsidRPr="00226896">
                              <w:t>.</w:t>
                            </w:r>
                          </w:p>
                          <w:p w14:paraId="694F4EC7" w14:textId="0EFBF069" w:rsidR="00F644B7" w:rsidRPr="008A2123" w:rsidRDefault="009257BB" w:rsidP="009257BB">
                            <w:pPr>
                              <w:pStyle w:val="STY3Brdtekst"/>
                              <w:rPr>
                                <w:sz w:val="18"/>
                                <w:szCs w:val="18"/>
                              </w:rPr>
                            </w:pPr>
                            <w:r w:rsidRPr="008A2123">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0039CCC1" id="Rektangel: avrundede hjørner 24" o:spid="_x0000_s1043" style="width:458.25pt;height:209.6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LOM2SgMAAJgHAAAOAAAAZHJzL2Uyb0RvYy54bWysVUtv2zgQvi+w/4HgvZHlxE/EKYIEWSyQ&#10;bYImi5zHJGVxS5EsSUdOf/3OkLLjtL30oYNAzgyH833z4Pn7XWfYswpRO7vi9cmIM2WFk9puVvzf&#10;x5t3c85iAivBOKtW/EVF/v7izz/Oe79UY9c6I1Vg6MTGZe9XvE3JL6sqilZ1EE+cVxaVjQsdJNyG&#10;TSUD9Oi9M9V4NJpWvQvSBydUjCi9Lkp+kf03jRLprmmiSsysOMaW8j/k/5r+1cU5LDcBfKvFEAb8&#10;RBQdaIuXHlxdQwK2DfobV50WwUXXpBPhuso1jRYqY0A09egrNA8teJWxIDnRH2iKv8+t+PD84O8D&#10;hR79rROfIjJS9T4uDxraxMFm14SObDFwtsssvhxYVLvEBAon83oxm004E6gbT6f1YjonnitY7o/7&#10;ENNfynWMFise3NbKj5irTCE838aUuZTMQodFA/I/zprOYGaewbDJaD4dHA626HrvckiCvNHGsODS&#10;k05t5hGrs2Qo7t1H5h1SOcri+BKvTGDof8WxvqTrHxEQZwZiQgWa5S/bJm1TsZyQsBRRhPSPk0V8&#10;WmwL6OI549/EHN5w8Smd/oXLT2e/cHldQqR4fg56naPP/fMG+oESTMpX0FGy2bNvtGVAQ6KeYh8T&#10;EBYFGCUpT4U4bMucRorRWNav+GIyproCHBSNAcyO6DweiHbDGZgNTiCRQmHUGX04/CMAYwtSlSwu&#10;vo+wHu3lbxHG4yupHK8htsWTxNUAyliCo/JoGgrRbZMKD63s2dpsw0dARGeFEampPTI/nEmNVTjJ&#10;GiTrbWkPZRQ260MRZ1KLHIxvYajMOVE9FGYxz5V5iCHvjsLLs6C0Pw2CtFvvmKYkzcgLidZOvtwH&#10;Coh6iUUvbjSiv8XGuYeAPYtCfCHSHf4a4zCNblhx1rrw5Xtysschh1rOepzOmOPPWwgK+/Fviz27&#10;qM/O0G3Km7PJbEyMHGvWxxq77a4c9nWdo8tLsk9mv2yC657wIbmkW1EFVuDdpZqGzVWiGYBjyAWh&#10;Li/zGke4h3RrH7wg55RYyvvj7gmCH2Zbwinywe0nOSzzxCr8v9rSSesut8k1OpHylddhg+M/Z2Z4&#10;quh9Od5nq9cH9eJ/AAAA//8DAFBLAwQUAAYACAAAACEAbNvr+dwAAAAFAQAADwAAAGRycy9kb3du&#10;cmV2LnhtbEyPQUvDQBCF70L/wzIFb3aTYoON2ZQi2JuFRMXrNDsmsdnZkN2223/v6kUvA4/3eO+b&#10;YhPMIM40ud6ygnSRgCBurO65VfD2+nz3AMJ5ZI2DZVJwJQebcnZTYK7thSs6174VsYRdjgo678dc&#10;Std0ZNAt7EgcvU87GfRRTq3UE15iuRnkMkkyabDnuNDhSE8dNcf6ZBQEvdo19ddu/7LPXFW9h6v7&#10;GHulbudh+wjCU/B/YfjBj+hQRqaDPbF2YlAQH/G/N3rrNFuBOCi4T9dLkGUh/9OX3wAAAP//AwBQ&#10;SwECLQAUAAYACAAAACEAtoM4kv4AAADhAQAAEwAAAAAAAAAAAAAAAAAAAAAAW0NvbnRlbnRfVHlw&#10;ZXNdLnhtbFBLAQItABQABgAIAAAAIQA4/SH/1gAAAJQBAAALAAAAAAAAAAAAAAAAAC8BAABfcmVs&#10;cy8ucmVsc1BLAQItABQABgAIAAAAIQDFLOM2SgMAAJgHAAAOAAAAAAAAAAAAAAAAAC4CAABkcnMv&#10;ZTJvRG9jLnhtbFBLAQItABQABgAIAAAAIQBs2+v53AAAAAUBAAAPAAAAAAAAAAAAAAAAAKQFAABk&#10;cnMvZG93bnJldi54bWxQSwUGAAAAAAQABADzAAAArQYAAAAA&#10;" fillcolor="#bcbcbc">
                <v:fill color2="#ededed" rotate="t" angle="180" colors="0 #bcbcbc;22938f #d0d0d0;1 #ededed" focus="100%" type="gradient"/>
                <v:stroke dashstyle="dash"/>
                <v:shadow on="t" color="black" opacity="24903f" origin=",.5" offset="0,.55556mm"/>
                <v:path arrowok="t"/>
                <v:textbox>
                  <w:txbxContent>
                    <w:p w14:paraId="4E721812" w14:textId="09B63378" w:rsidR="00DC312C" w:rsidRPr="00226896" w:rsidRDefault="00DC312C" w:rsidP="00DC312C">
                      <w:pPr>
                        <w:pStyle w:val="STY3Brdtekst"/>
                      </w:pPr>
                      <w:r w:rsidRPr="00226896">
                        <w:t xml:space="preserve">For prosjekter som planlegger aktiviteter og arbeider som omfattetes av Byggherreforskriftens omfang skal </w:t>
                      </w:r>
                      <w:r w:rsidR="0081023B">
                        <w:t>det utarbeides</w:t>
                      </w:r>
                      <w:r w:rsidRPr="00226896">
                        <w:t xml:space="preserve"> en risikovurdering for å minimalisere risikoer knyttet til sikkerhet, helse og arbeidsmiljø i planleggings- og gjennomføringsfasen. Her skal blant annet krav til temaer og forhold beskrevet i BHF §8 inkluderes, samt mulige hendelser i forbindelse med togfremføring. </w:t>
                      </w:r>
                      <w:r w:rsidR="00AE7592" w:rsidRPr="00AE7592">
                        <w:t>Dette er en del av obligatorisk dokumentasjon.</w:t>
                      </w:r>
                    </w:p>
                    <w:p w14:paraId="42086F8E" w14:textId="14D30CA6" w:rsidR="00F644B7" w:rsidRPr="00226896" w:rsidRDefault="00F644B7" w:rsidP="008D5265">
                      <w:pPr>
                        <w:pStyle w:val="STY3Brdtekst"/>
                      </w:pPr>
                      <w:r w:rsidRPr="00226896">
                        <w:t>Angi hvordan relevante krav til sikkerhet, helse, arbeidsmiljø og ytre miljø vil ivaretas for og innarbeides i prosjektet.</w:t>
                      </w:r>
                      <w:r w:rsidR="008D5265" w:rsidRPr="00226896">
                        <w:t xml:space="preserve"> </w:t>
                      </w:r>
                      <w:r w:rsidRPr="00226896">
                        <w:t xml:space="preserve">Ta utgangspunkt </w:t>
                      </w:r>
                      <w:r w:rsidR="002C1879" w:rsidRPr="00226896">
                        <w:t>i de</w:t>
                      </w:r>
                      <w:r w:rsidRPr="00226896">
                        <w:t xml:space="preserve"> </w:t>
                      </w:r>
                      <w:r w:rsidR="00557E54" w:rsidRPr="00226896">
                        <w:t xml:space="preserve">overordnede HMS-, miljø- og klimamål for prosjektet </w:t>
                      </w:r>
                      <w:r w:rsidRPr="00226896">
                        <w:t xml:space="preserve">og beskrive hvordan målene skal nås. I HMS begrepet inngår SHA, påvirkning mot 3. part, samt forebygging og håndtering av hendelser.  </w:t>
                      </w:r>
                    </w:p>
                    <w:p w14:paraId="6A2974B5" w14:textId="6A64CE1A" w:rsidR="00F644B7" w:rsidRPr="00226896" w:rsidRDefault="00F644B7" w:rsidP="00E86A5E">
                      <w:pPr>
                        <w:pStyle w:val="STY3Brdtekst"/>
                      </w:pPr>
                      <w:r w:rsidRPr="00226896">
                        <w:t xml:space="preserve">SHA plan </w:t>
                      </w:r>
                      <w:r w:rsidRPr="00226896">
                        <w:rPr>
                          <w:b/>
                          <w:bCs/>
                        </w:rPr>
                        <w:t>skal</w:t>
                      </w:r>
                      <w:r w:rsidRPr="00226896">
                        <w:t xml:space="preserve"> opprettes </w:t>
                      </w:r>
                      <w:r w:rsidRPr="00226896">
                        <w:rPr>
                          <w:b/>
                          <w:bCs/>
                        </w:rPr>
                        <w:t>før</w:t>
                      </w:r>
                      <w:r w:rsidRPr="00226896">
                        <w:t xml:space="preserve"> anskaffelse, sammen med risikovurdering av planlagt arbeid, og er en del av </w:t>
                      </w:r>
                      <w:r w:rsidR="00265D19" w:rsidRPr="00226896">
                        <w:t xml:space="preserve">den </w:t>
                      </w:r>
                      <w:r w:rsidRPr="00226896">
                        <w:t>obligatorisk</w:t>
                      </w:r>
                      <w:r w:rsidR="00265D19" w:rsidRPr="00226896">
                        <w:t>e</w:t>
                      </w:r>
                      <w:r w:rsidRPr="00226896">
                        <w:t xml:space="preserve"> dokumentasjon</w:t>
                      </w:r>
                      <w:r w:rsidR="00265D19" w:rsidRPr="00226896">
                        <w:t>en</w:t>
                      </w:r>
                      <w:r w:rsidRPr="00226896">
                        <w:t xml:space="preserve">. </w:t>
                      </w:r>
                      <w:r w:rsidRPr="00226896">
                        <w:rPr>
                          <w:b/>
                          <w:bCs/>
                        </w:rPr>
                        <w:t>SHA plan er basert på STY-601773.</w:t>
                      </w:r>
                      <w:r w:rsidR="00DC3E6B" w:rsidRPr="00226896">
                        <w:rPr>
                          <w:b/>
                          <w:bCs/>
                        </w:rPr>
                        <w:t xml:space="preserve"> </w:t>
                      </w:r>
                      <w:r w:rsidR="00DC3E6B" w:rsidRPr="00226896">
                        <w:t xml:space="preserve">Dersom arbeidet ikke skal settes </w:t>
                      </w:r>
                      <w:r w:rsidR="00E82C36" w:rsidRPr="00226896">
                        <w:t>ut,</w:t>
                      </w:r>
                      <w:r w:rsidR="00DC3E6B" w:rsidRPr="00226896">
                        <w:t xml:space="preserve"> </w:t>
                      </w:r>
                      <w:r w:rsidR="00E86A5E" w:rsidRPr="00226896">
                        <w:t xml:space="preserve">men gjennomføres av egne ansatte, </w:t>
                      </w:r>
                      <w:r w:rsidR="00DC3E6B" w:rsidRPr="00226896">
                        <w:t>skal det utarbeides en HMS-plan</w:t>
                      </w:r>
                      <w:r w:rsidR="00E86A5E" w:rsidRPr="00226896">
                        <w:t>.</w:t>
                      </w:r>
                    </w:p>
                    <w:p w14:paraId="694F4EC7" w14:textId="0EFBF069" w:rsidR="00F644B7" w:rsidRPr="008A2123" w:rsidRDefault="009257BB" w:rsidP="009257BB">
                      <w:pPr>
                        <w:pStyle w:val="STY3Brdtekst"/>
                        <w:rPr>
                          <w:sz w:val="18"/>
                          <w:szCs w:val="18"/>
                        </w:rPr>
                      </w:pPr>
                      <w:r w:rsidRPr="008A2123">
                        <w:rPr>
                          <w:color w:val="FF0000"/>
                          <w:sz w:val="16"/>
                          <w:szCs w:val="16"/>
                        </w:rPr>
                        <w:t>Denne kommentarboksen er kun en veiledning, den skal slettes før ferdigstillelse av første versjon av dokumentet</w:t>
                      </w:r>
                    </w:p>
                  </w:txbxContent>
                </v:textbox>
                <w10:anchorlock/>
              </v:roundrect>
            </w:pict>
          </mc:Fallback>
        </mc:AlternateContent>
      </w:r>
    </w:p>
    <w:p w14:paraId="13F82678" w14:textId="173380BD" w:rsidR="00992FD2" w:rsidRDefault="00062D82" w:rsidP="00AC5D15">
      <w:pPr>
        <w:pStyle w:val="STY3Brdtekst"/>
        <w:rPr>
          <w:color w:val="FF0000"/>
        </w:rPr>
      </w:pPr>
      <w:r>
        <w:t xml:space="preserve">Det er utarbeidet en </w:t>
      </w:r>
      <w:r w:rsidR="00895A4E" w:rsidRPr="00895A4E">
        <w:t>SHA-plan for prosjektet, med tilhørende risikovurdering av planlagt arbeid</w:t>
      </w:r>
      <w:r w:rsidR="00895A4E" w:rsidRPr="000E0D4F">
        <w:t xml:space="preserve">, </w:t>
      </w:r>
      <w:r w:rsidR="00895A4E" w:rsidRPr="00062D82">
        <w:t xml:space="preserve">se dokumentnummer </w:t>
      </w:r>
      <w:r w:rsidR="00895A4E" w:rsidRPr="005E4565">
        <w:rPr>
          <w:color w:val="FF0000"/>
        </w:rPr>
        <w:t>xxx-00-Q-00xx</w:t>
      </w:r>
      <w:r w:rsidR="00895A4E">
        <w:rPr>
          <w:color w:val="FF0000"/>
        </w:rPr>
        <w:t xml:space="preserve"> og </w:t>
      </w:r>
      <w:r w:rsidR="00895A4E" w:rsidRPr="005E4565">
        <w:rPr>
          <w:color w:val="FF0000"/>
        </w:rPr>
        <w:t>xxx-00-Q-00xx</w:t>
      </w:r>
      <w:r w:rsidR="00895A4E">
        <w:rPr>
          <w:color w:val="FF0000"/>
        </w:rPr>
        <w:t xml:space="preserve">. </w:t>
      </w:r>
      <w:r w:rsidRPr="00CA4C81">
        <w:t>Denne p</w:t>
      </w:r>
      <w:r w:rsidR="00895A4E" w:rsidRPr="00CA4C81">
        <w:t xml:space="preserve">lanen </w:t>
      </w:r>
      <w:r w:rsidRPr="00CA4C81">
        <w:t>skal</w:t>
      </w:r>
      <w:r w:rsidR="00895A4E" w:rsidRPr="00CA4C81">
        <w:t xml:space="preserve"> oppdateres ved behov</w:t>
      </w:r>
      <w:r w:rsidRPr="00CA4C81">
        <w:t xml:space="preserve">, i henhold til </w:t>
      </w:r>
      <w:r w:rsidR="00E425D7" w:rsidRPr="00CA4C81">
        <w:t>beskrivelsen i planen</w:t>
      </w:r>
      <w:r w:rsidR="00895A4E" w:rsidRPr="00CA4C81">
        <w:t>.</w:t>
      </w:r>
      <w:r w:rsidR="00895A4E">
        <w:rPr>
          <w:color w:val="FF0000"/>
        </w:rPr>
        <w:t xml:space="preserve"> </w:t>
      </w:r>
    </w:p>
    <w:p w14:paraId="76809BCD" w14:textId="1194A53D" w:rsidR="00AC5D15" w:rsidRPr="003852C0" w:rsidRDefault="00AC5D15" w:rsidP="003852C0">
      <w:pPr>
        <w:pStyle w:val="STY3Brdtekst"/>
        <w:rPr>
          <w:b/>
          <w:bCs/>
        </w:rPr>
      </w:pPr>
      <w:r w:rsidRPr="003852C0">
        <w:rPr>
          <w:b/>
          <w:bCs/>
        </w:rPr>
        <w:t xml:space="preserve">Sikkerhet for anleggsgjennomføring </w:t>
      </w:r>
    </w:p>
    <w:p w14:paraId="161A6A5A" w14:textId="654DE4BB" w:rsidR="00394635" w:rsidRDefault="0046542C" w:rsidP="00AC5D15">
      <w:pPr>
        <w:pStyle w:val="STY3Brdtekst"/>
        <w:rPr>
          <w:color w:val="FF0000"/>
        </w:rPr>
      </w:pPr>
      <w:r w:rsidRPr="00BA137D">
        <w:rPr>
          <w:color w:val="FF0000"/>
        </w:rPr>
        <w:t>Løsningene som er prosjektert har</w:t>
      </w:r>
      <w:r w:rsidR="00D373AC" w:rsidRPr="00BA137D">
        <w:rPr>
          <w:color w:val="FF0000"/>
        </w:rPr>
        <w:t xml:space="preserve"> </w:t>
      </w:r>
      <w:r w:rsidR="008F7655" w:rsidRPr="00BA137D">
        <w:rPr>
          <w:color w:val="FF0000"/>
        </w:rPr>
        <w:t xml:space="preserve">tatt hensyn til </w:t>
      </w:r>
      <w:r w:rsidR="00113B7D" w:rsidRPr="00BA137D">
        <w:rPr>
          <w:color w:val="FF0000"/>
        </w:rPr>
        <w:t>å</w:t>
      </w:r>
      <w:r w:rsidR="006F611C" w:rsidRPr="00BA137D">
        <w:rPr>
          <w:color w:val="FF0000"/>
        </w:rPr>
        <w:t xml:space="preserve"> redusere risikoen for </w:t>
      </w:r>
      <w:r w:rsidR="00923BB0" w:rsidRPr="00BA137D">
        <w:rPr>
          <w:color w:val="FF0000"/>
        </w:rPr>
        <w:t xml:space="preserve">skader og </w:t>
      </w:r>
      <w:r w:rsidR="00EB40A2" w:rsidRPr="00BA137D">
        <w:rPr>
          <w:color w:val="FF0000"/>
        </w:rPr>
        <w:t xml:space="preserve">HMS-relaterte ulemper under bygging, drift og vedlikehold av anlegget. Dette inkluderer </w:t>
      </w:r>
      <w:r w:rsidR="001A5D6C" w:rsidRPr="00BA137D">
        <w:rPr>
          <w:color w:val="FF0000"/>
        </w:rPr>
        <w:t>også</w:t>
      </w:r>
      <w:r w:rsidR="00404D97" w:rsidRPr="00BA137D">
        <w:rPr>
          <w:color w:val="FF0000"/>
        </w:rPr>
        <w:t xml:space="preserve"> risikoer </w:t>
      </w:r>
      <w:r w:rsidR="00E73CD7" w:rsidRPr="00BA137D">
        <w:rPr>
          <w:color w:val="FF0000"/>
        </w:rPr>
        <w:t xml:space="preserve">i forbindelse med </w:t>
      </w:r>
      <w:r w:rsidR="0078528C" w:rsidRPr="00BA137D">
        <w:rPr>
          <w:color w:val="FF0000"/>
        </w:rPr>
        <w:t xml:space="preserve">tredjepart. </w:t>
      </w:r>
    </w:p>
    <w:p w14:paraId="5A8F80C9" w14:textId="6FA032DD" w:rsidR="00394635" w:rsidRPr="003852C0" w:rsidRDefault="00394635" w:rsidP="003852C0">
      <w:pPr>
        <w:pStyle w:val="STY3Brdtekst"/>
        <w:rPr>
          <w:b/>
          <w:bCs/>
        </w:rPr>
      </w:pPr>
      <w:r w:rsidRPr="003852C0">
        <w:rPr>
          <w:b/>
          <w:bCs/>
        </w:rPr>
        <w:t xml:space="preserve">Vurdering av tilstrekkelig byggetid </w:t>
      </w:r>
    </w:p>
    <w:p w14:paraId="609E2A3F" w14:textId="78DD06D3" w:rsidR="007725EF" w:rsidRPr="00315536" w:rsidDel="00111D4F" w:rsidRDefault="007D0B96" w:rsidP="00007611">
      <w:pPr>
        <w:pStyle w:val="STY3Brdtekst"/>
        <w:rPr>
          <w:color w:val="FF0000"/>
        </w:rPr>
      </w:pPr>
      <w:r>
        <w:rPr>
          <w:color w:val="FF0000"/>
        </w:rPr>
        <w:t>Det</w:t>
      </w:r>
      <w:r w:rsidR="00BD6E9E">
        <w:rPr>
          <w:color w:val="FF0000"/>
        </w:rPr>
        <w:t xml:space="preserve"> er </w:t>
      </w:r>
      <w:r>
        <w:rPr>
          <w:color w:val="FF0000"/>
        </w:rPr>
        <w:t>gjort en vurdering av</w:t>
      </w:r>
      <w:r w:rsidR="00BD6E9E">
        <w:rPr>
          <w:color w:val="FF0000"/>
        </w:rPr>
        <w:t xml:space="preserve"> tilstrekkelig tid for gjennomføring</w:t>
      </w:r>
      <w:r w:rsidR="004F1FC0">
        <w:rPr>
          <w:color w:val="FF0000"/>
        </w:rPr>
        <w:t xml:space="preserve"> av p</w:t>
      </w:r>
      <w:r w:rsidR="00F26D06" w:rsidRPr="00BA137D">
        <w:rPr>
          <w:color w:val="FF0000"/>
        </w:rPr>
        <w:t>rosjektet</w:t>
      </w:r>
      <w:r w:rsidR="00D91031">
        <w:rPr>
          <w:color w:val="FF0000"/>
        </w:rPr>
        <w:t xml:space="preserve">, som </w:t>
      </w:r>
      <w:r w:rsidR="008275F4" w:rsidRPr="00BA137D">
        <w:rPr>
          <w:color w:val="FF0000"/>
        </w:rPr>
        <w:t>inkluderer</w:t>
      </w:r>
      <w:r w:rsidR="00BD6E9E">
        <w:rPr>
          <w:color w:val="FF0000"/>
        </w:rPr>
        <w:t xml:space="preserve"> prosjektering, planlegging, bygging, idriftsetting og dokumentasjon av ferdig løsning</w:t>
      </w:r>
      <w:r w:rsidR="00AC5D15" w:rsidRPr="00BA137D">
        <w:rPr>
          <w:color w:val="FF0000"/>
        </w:rPr>
        <w:t xml:space="preserve">. </w:t>
      </w:r>
      <w:r w:rsidR="00C845EE">
        <w:rPr>
          <w:color w:val="FF0000"/>
        </w:rPr>
        <w:t>I tillegg til vurderingen</w:t>
      </w:r>
      <w:r w:rsidR="00AC5D15">
        <w:rPr>
          <w:color w:val="FF0000"/>
        </w:rPr>
        <w:t xml:space="preserve"> skal </w:t>
      </w:r>
      <w:r w:rsidR="00C845EE">
        <w:rPr>
          <w:color w:val="FF0000"/>
        </w:rPr>
        <w:t xml:space="preserve">det </w:t>
      </w:r>
      <w:r w:rsidR="002463B6">
        <w:rPr>
          <w:color w:val="FF0000"/>
        </w:rPr>
        <w:t>følges</w:t>
      </w:r>
      <w:r w:rsidR="00DF61F0">
        <w:rPr>
          <w:color w:val="FF0000"/>
        </w:rPr>
        <w:t xml:space="preserve"> opp </w:t>
      </w:r>
      <w:r w:rsidR="00316B2E">
        <w:rPr>
          <w:color w:val="FF0000"/>
        </w:rPr>
        <w:t>at e</w:t>
      </w:r>
      <w:r w:rsidR="0079653E">
        <w:rPr>
          <w:color w:val="FF0000"/>
        </w:rPr>
        <w:t>ntreprenørens planer ta</w:t>
      </w:r>
      <w:r w:rsidR="00316B2E">
        <w:rPr>
          <w:color w:val="FF0000"/>
        </w:rPr>
        <w:t>r</w:t>
      </w:r>
      <w:r w:rsidR="0079653E">
        <w:rPr>
          <w:color w:val="FF0000"/>
        </w:rPr>
        <w:t xml:space="preserve"> hensyn til </w:t>
      </w:r>
      <w:r w:rsidR="009322E0">
        <w:rPr>
          <w:color w:val="FF0000"/>
        </w:rPr>
        <w:t xml:space="preserve">behov for sportilgang eller andre begrensninger </w:t>
      </w:r>
      <w:r w:rsidR="00ED3DF4">
        <w:rPr>
          <w:color w:val="FF0000"/>
        </w:rPr>
        <w:t>for tilkomst</w:t>
      </w:r>
      <w:r w:rsidR="00316B2E">
        <w:rPr>
          <w:color w:val="FF0000"/>
        </w:rPr>
        <w:t xml:space="preserve"> til lokasjonene.</w:t>
      </w:r>
    </w:p>
    <w:p w14:paraId="37C1596A" w14:textId="3CEC3AF5" w:rsidR="00B2701B" w:rsidRPr="00B2701B" w:rsidRDefault="00B2701B" w:rsidP="00315536">
      <w:pPr>
        <w:pStyle w:val="STY3Overskriftlistealfabetisk"/>
      </w:pPr>
      <w:r w:rsidRPr="00B2701B">
        <w:t xml:space="preserve">Ytre </w:t>
      </w:r>
      <w:r w:rsidR="00384EB0">
        <w:t>m</w:t>
      </w:r>
      <w:r w:rsidRPr="00B2701B">
        <w:t>iljø</w:t>
      </w:r>
    </w:p>
    <w:p w14:paraId="0F9012C6" w14:textId="77777777" w:rsidR="00B2701B" w:rsidRPr="00CF2825" w:rsidRDefault="00B2701B" w:rsidP="00B2701B">
      <w:pPr>
        <w:pStyle w:val="STY3Brdtekst"/>
        <w:rPr>
          <w:b/>
          <w:bCs/>
          <w:color w:val="FF0000"/>
        </w:rPr>
      </w:pPr>
      <w:r>
        <w:rPr>
          <w:noProof/>
        </w:rPr>
        <mc:AlternateContent>
          <mc:Choice Requires="wps">
            <w:drawing>
              <wp:inline distT="0" distB="0" distL="0" distR="0" wp14:anchorId="68900E30" wp14:editId="073EC41A">
                <wp:extent cx="5819775" cy="1666009"/>
                <wp:effectExtent l="57150" t="38100" r="85725" b="86995"/>
                <wp:docPr id="54" name="Rektangel: avrundede hjørner 5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1666009"/>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6D19C2A9" w14:textId="029043DF" w:rsidR="004F4AFA" w:rsidRPr="005811E6" w:rsidRDefault="002914FA" w:rsidP="00B2701B">
                            <w:pPr>
                              <w:pStyle w:val="STY3Brdtekst"/>
                            </w:pPr>
                            <w:r w:rsidRPr="005811E6">
                              <w:t>Prosjektet skal gjør</w:t>
                            </w:r>
                            <w:r w:rsidR="007A4B33" w:rsidRPr="005811E6">
                              <w:t>e</w:t>
                            </w:r>
                            <w:r w:rsidRPr="005811E6">
                              <w:t xml:space="preserve"> seg kjent med miljøaspekter som kan påvirkes av prosjektet. Det skal utarbeides en risikovurderinger for </w:t>
                            </w:r>
                            <w:r w:rsidR="009B7FA2" w:rsidRPr="005811E6">
                              <w:t xml:space="preserve">de </w:t>
                            </w:r>
                            <w:r w:rsidRPr="005811E6">
                              <w:t>aspekte</w:t>
                            </w:r>
                            <w:r w:rsidR="009B7FA2" w:rsidRPr="005811E6">
                              <w:t>ne</w:t>
                            </w:r>
                            <w:r w:rsidRPr="005811E6">
                              <w:t xml:space="preserve"> og temae</w:t>
                            </w:r>
                            <w:r w:rsidR="009B7FA2" w:rsidRPr="005811E6">
                              <w:t>ne</w:t>
                            </w:r>
                            <w:r w:rsidRPr="005811E6">
                              <w:t xml:space="preserve"> som er identifisert. </w:t>
                            </w:r>
                            <w:r w:rsidR="00060011" w:rsidRPr="005811E6">
                              <w:t>For Ytre miljø skal det beskrives hvordan reduksjon av bl.a. klimagassutslipp, forurensning og håndtering av prosjektspesifikke miljøutfordringer som forventes å medføre høy risiko og/ eller kostnader for prosjektet er tenkt løst. Dette kan for eksempel være inngrep i områder underlagt spesielle vern. Mål og mulige tiltak skal beskrives mer utfyllende i miljøprogram og miljøoppfølgingsplan.</w:t>
                            </w:r>
                          </w:p>
                          <w:p w14:paraId="252D727D" w14:textId="31DED0BC" w:rsidR="002914FA" w:rsidRPr="005811E6" w:rsidRDefault="002914FA" w:rsidP="00B2701B">
                            <w:pPr>
                              <w:pStyle w:val="STY3Brdtekst"/>
                            </w:pPr>
                            <w:r w:rsidRPr="005811E6">
                              <w:t xml:space="preserve">Angi </w:t>
                            </w:r>
                            <w:r w:rsidR="004644CB" w:rsidRPr="005811E6">
                              <w:t>videre</w:t>
                            </w:r>
                            <w:r w:rsidRPr="005811E6">
                              <w:t xml:space="preserve"> hvordan relevante krav til ytre miljø vil ivaretas og innarbeides i prosjektet. </w:t>
                            </w:r>
                          </w:p>
                          <w:p w14:paraId="035D4B72" w14:textId="77777777" w:rsidR="009257BB" w:rsidRPr="0016423B" w:rsidRDefault="009257BB" w:rsidP="009257BB">
                            <w:pPr>
                              <w:pStyle w:val="STY3Brdtekst"/>
                              <w:rPr>
                                <w:sz w:val="18"/>
                                <w:szCs w:val="18"/>
                              </w:rPr>
                            </w:pPr>
                            <w:r w:rsidRPr="0016423B">
                              <w:rPr>
                                <w:color w:val="FF0000"/>
                                <w:sz w:val="16"/>
                                <w:szCs w:val="16"/>
                              </w:rPr>
                              <w:t>Denne kommentarboksen er kun en veiledning, den skal slettes før ferdigstillelse av første versjon av dokumentet</w:t>
                            </w:r>
                          </w:p>
                          <w:p w14:paraId="41A21262" w14:textId="77777777" w:rsidR="00B2701B" w:rsidRDefault="00B2701B"/>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68900E30" id="Rektangel: avrundede hjørner 54" o:spid="_x0000_s1044" style="width:458.25pt;height:131.2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Y/G0SgMAAJgHAAAOAAAAZHJzL2Uyb0RvYy54bWysVU1v2zgQvRfofyB430hKYsc24hRBghQF&#10;0jZoUuQ8JimLXYrkknTk9Nd3hpQdp9vLtquDQM4Mh/PefPD83bY37EmFqJ1d8uao5kxZ4aS26yX/&#10;+nDz14yzmMBKMM6qJX9Wkb+7ePvmfPALdew6Z6QKDJ3YuBj8kncp+UVVRdGpHuKR88qisnWhh4Tb&#10;sK5kgAG996Y6rutpNbggfXBCxYjS66LkF9l/2yqRPrdtVImZJcfYUv6H/F/Rv7o4h8U6gO+0GMOA&#10;34iiB23x0r2ra0jANkH/y1WvRXDRtelIuL5ybauFyhgQTVP/hOa+A68yFiQn+j1N8f9zKz493fu7&#10;QKFHf+vE3xEZqQYfF3sNbeJos21DT7YYONtmFp/3LKptYgKFk1kzPzubcCZQ10yn07qeE88VLHbH&#10;fYjpvXI9o8WSB7ex8gvmKlMIT7cxZS4ls9Bj0YD8xlnbG8zMExg2qWfT0eFoi653LsckyBttDAsu&#10;PerUZR4xlpKhuHMfmXdIZZ3F8TlemcDQ/5JjfUk3PCAgzgzEhAo0y1+2TdqmYjkhYSmiCOmjk0V8&#10;UmwL6OI541/HHN548Qmd/oPLT87+4PKmhEjx/B70Jkef++cV9D0lmJSfoKNkvWPfaMuAhkQzxT4m&#10;ICwKMEpSngpx2JY5jRSjsWxY8vnkmOoKcFC0BjA7ovd4INo1Z2DWOIFECoVRZ/T+8H8BGDuQqmRx&#10;/muETb2Tv0YYD6+kcryG2BVPElcjKGMJjsqjaSxEt0kq3HdyYCuzCV8AEZ0WRqSm9sj8cCY1VuEk&#10;a5Cs16U9llFYr/ZFnEktcjC+g7EyZ0T1WJjFPFfmPoa8Owgvz4LS/jQI0na1ZZqSNCMvJFo5+XwX&#10;KCDqJRa9uNGI/hYb5w4C9iwK8YVIn/HXGodpdOOKs86F77+Skz0OOdRyNuB0xhz/s4GgsB8/WOzZ&#10;eXN6im5T3pxOzo6JkUPN6lBjN/2Vw75ucnR5SfbJ7JZtcP0jPiSXdCuqwAq8u1TTuLlKNANwDLkg&#10;1OVlXuMI95Bu7b0X5JwSS3l/2D5C8ONsSzhFPrndJIdFnliF/xdbOmnd5Sa5VidSvvA6bnD858yM&#10;TxW9L4f7bPXyoF78AAAA//8DAFBLAwQUAAYACAAAACEA35dTTdwAAAAFAQAADwAAAGRycy9kb3du&#10;cmV2LnhtbEyPQUvDQBCF70L/wzIFb3bTYIPGbEoR7M1CUsXrNjsmsdnZkNm223/v6kUvA4/3eO+b&#10;Yh3sIM44ce9IwXKRgEBqnOmpVfC2f7l7AMFek9GDI1RwRYZ1ObspdG7chSo8174VsYQ41wo678dc&#10;Sm46tJoXbkSK3qebrPZRTq00k77EcjvINEkyaXVPcaHTIz532Bzrk1UQzGrb1F/b3esu46p6D1f+&#10;GHulbudh8wTCY/B/YfjBj+hQRqaDO5FhMSiIj/jfG73HZbYCcVCQZuk9yLKQ/+nLbwAAAP//AwBQ&#10;SwECLQAUAAYACAAAACEAtoM4kv4AAADhAQAAEwAAAAAAAAAAAAAAAAAAAAAAW0NvbnRlbnRfVHlw&#10;ZXNdLnhtbFBLAQItABQABgAIAAAAIQA4/SH/1gAAAJQBAAALAAAAAAAAAAAAAAAAAC8BAABfcmVs&#10;cy8ucmVsc1BLAQItABQABgAIAAAAIQA0Y/G0SgMAAJgHAAAOAAAAAAAAAAAAAAAAAC4CAABkcnMv&#10;ZTJvRG9jLnhtbFBLAQItABQABgAIAAAAIQDfl1NN3AAAAAUBAAAPAAAAAAAAAAAAAAAAAKQFAABk&#10;cnMvZG93bnJldi54bWxQSwUGAAAAAAQABADzAAAArQYAAAAA&#10;" fillcolor="#bcbcbc">
                <v:fill color2="#ededed" rotate="t" angle="180" colors="0 #bcbcbc;22938f #d0d0d0;1 #ededed" focus="100%" type="gradient"/>
                <v:stroke dashstyle="dash"/>
                <v:shadow on="t" color="black" opacity="24903f" origin=",.5" offset="0,.55556mm"/>
                <v:path arrowok="t"/>
                <v:textbox>
                  <w:txbxContent>
                    <w:p w14:paraId="6D19C2A9" w14:textId="029043DF" w:rsidR="004F4AFA" w:rsidRPr="005811E6" w:rsidRDefault="002914FA" w:rsidP="00B2701B">
                      <w:pPr>
                        <w:pStyle w:val="STY3Brdtekst"/>
                      </w:pPr>
                      <w:r w:rsidRPr="005811E6">
                        <w:t>Prosjektet skal gjør</w:t>
                      </w:r>
                      <w:r w:rsidR="007A4B33" w:rsidRPr="005811E6">
                        <w:t>e</w:t>
                      </w:r>
                      <w:r w:rsidRPr="005811E6">
                        <w:t xml:space="preserve"> seg kjent med miljøaspekter som kan påvirkes av prosjektet. Det skal utarbeides en risikovurderinger for </w:t>
                      </w:r>
                      <w:r w:rsidR="009B7FA2" w:rsidRPr="005811E6">
                        <w:t xml:space="preserve">de </w:t>
                      </w:r>
                      <w:r w:rsidRPr="005811E6">
                        <w:t>aspekte</w:t>
                      </w:r>
                      <w:r w:rsidR="009B7FA2" w:rsidRPr="005811E6">
                        <w:t>ne</w:t>
                      </w:r>
                      <w:r w:rsidRPr="005811E6">
                        <w:t xml:space="preserve"> og temae</w:t>
                      </w:r>
                      <w:r w:rsidR="009B7FA2" w:rsidRPr="005811E6">
                        <w:t>ne</w:t>
                      </w:r>
                      <w:r w:rsidRPr="005811E6">
                        <w:t xml:space="preserve"> som er identifisert. </w:t>
                      </w:r>
                      <w:r w:rsidR="00060011" w:rsidRPr="005811E6">
                        <w:t>For Ytre miljø skal det beskrives hvordan reduksjon av bl.a. klimagassutslipp, forurensning og håndtering av prosjektspesifikke miljøutfordringer som forventes å medføre høy risiko og/ eller kostnader for prosjektet er tenkt løst. Dette kan for eksempel være inngrep i områder underlagt spesielle vern. Mål og mulige tiltak skal beskrives mer utfyllende i miljøprogram og miljøoppfølgingsplan.</w:t>
                      </w:r>
                    </w:p>
                    <w:p w14:paraId="252D727D" w14:textId="31DED0BC" w:rsidR="002914FA" w:rsidRPr="005811E6" w:rsidRDefault="002914FA" w:rsidP="00B2701B">
                      <w:pPr>
                        <w:pStyle w:val="STY3Brdtekst"/>
                      </w:pPr>
                      <w:r w:rsidRPr="005811E6">
                        <w:t xml:space="preserve">Angi </w:t>
                      </w:r>
                      <w:r w:rsidR="004644CB" w:rsidRPr="005811E6">
                        <w:t>videre</w:t>
                      </w:r>
                      <w:r w:rsidRPr="005811E6">
                        <w:t xml:space="preserve"> hvordan relevante krav til ytre miljø vil ivaretas og innarbeides i prosjektet. </w:t>
                      </w:r>
                    </w:p>
                    <w:p w14:paraId="035D4B72" w14:textId="77777777" w:rsidR="009257BB" w:rsidRPr="0016423B" w:rsidRDefault="009257BB" w:rsidP="009257BB">
                      <w:pPr>
                        <w:pStyle w:val="STY3Brdtekst"/>
                        <w:rPr>
                          <w:sz w:val="18"/>
                          <w:szCs w:val="18"/>
                        </w:rPr>
                      </w:pPr>
                      <w:r w:rsidRPr="0016423B">
                        <w:rPr>
                          <w:color w:val="FF0000"/>
                          <w:sz w:val="16"/>
                          <w:szCs w:val="16"/>
                        </w:rPr>
                        <w:t>Denne kommentarboksen er kun en veiledning, den skal slettes før ferdigstillelse av første versjon av dokumentet</w:t>
                      </w:r>
                    </w:p>
                    <w:p w14:paraId="41A21262" w14:textId="77777777" w:rsidR="00B2701B" w:rsidRDefault="00B2701B"/>
                  </w:txbxContent>
                </v:textbox>
                <w10:anchorlock/>
              </v:roundrect>
            </w:pict>
          </mc:Fallback>
        </mc:AlternateContent>
      </w:r>
    </w:p>
    <w:p w14:paraId="0CA3A9AB" w14:textId="2E1E50B9" w:rsidR="00730D56" w:rsidRDefault="00117D13" w:rsidP="00007611">
      <w:pPr>
        <w:pStyle w:val="STY3Brdtekst"/>
        <w:rPr>
          <w:color w:val="FF0000"/>
        </w:rPr>
      </w:pPr>
      <w:r w:rsidRPr="00AE44D6">
        <w:t>Prosjektet har utarbeidet e</w:t>
      </w:r>
      <w:r w:rsidR="00006CF1" w:rsidRPr="00AE44D6">
        <w:t>n miljøoppfølgingsplan for prosjektet</w:t>
      </w:r>
      <w:r w:rsidR="00832F58" w:rsidRPr="00AE44D6">
        <w:t xml:space="preserve">, se </w:t>
      </w:r>
      <w:r w:rsidR="00F274E6" w:rsidRPr="00AE44D6">
        <w:t>dokumentnummer</w:t>
      </w:r>
      <w:r w:rsidR="00F274E6">
        <w:rPr>
          <w:color w:val="FF0000"/>
        </w:rPr>
        <w:t xml:space="preserve"> </w:t>
      </w:r>
      <w:r w:rsidR="00F274E6" w:rsidRPr="005E4565">
        <w:rPr>
          <w:color w:val="FF0000"/>
        </w:rPr>
        <w:t>xxx-00-Q-00xx</w:t>
      </w:r>
      <w:r w:rsidR="00F274E6">
        <w:rPr>
          <w:color w:val="FF0000"/>
        </w:rPr>
        <w:t>.</w:t>
      </w:r>
    </w:p>
    <w:p w14:paraId="4C7D7C2D" w14:textId="753BAF4B" w:rsidR="00F274E6" w:rsidRPr="00AE44D6" w:rsidRDefault="00006CF1" w:rsidP="00007611">
      <w:pPr>
        <w:pStyle w:val="STY3Brdtekst"/>
      </w:pPr>
      <w:r w:rsidRPr="00AE44D6">
        <w:t>For</w:t>
      </w:r>
      <w:r w:rsidR="006A4F3A" w:rsidRPr="00AE44D6">
        <w:t xml:space="preserve"> dette prosjektet er </w:t>
      </w:r>
      <w:r w:rsidR="00C82BA8" w:rsidRPr="00AE44D6">
        <w:t xml:space="preserve">det følgende forhold som må følges opp </w:t>
      </w:r>
      <w:r w:rsidR="00D95A8C" w:rsidRPr="00AE44D6">
        <w:t>mot entreprenør og rapporteres:</w:t>
      </w:r>
    </w:p>
    <w:p w14:paraId="55B72477" w14:textId="3148DEB8" w:rsidR="00D95A8C" w:rsidRPr="003852C0" w:rsidRDefault="00F042AA" w:rsidP="003852C0">
      <w:pPr>
        <w:pStyle w:val="STY3Listepunkter"/>
        <w:rPr>
          <w:color w:val="FF0000"/>
        </w:rPr>
      </w:pPr>
      <w:r w:rsidRPr="003852C0">
        <w:rPr>
          <w:color w:val="FF0000"/>
        </w:rPr>
        <w:t>Avfallshåndtering</w:t>
      </w:r>
    </w:p>
    <w:p w14:paraId="6B410397" w14:textId="729CFEA7" w:rsidR="00F042AA" w:rsidRPr="003852C0" w:rsidRDefault="00850BE6" w:rsidP="003852C0">
      <w:pPr>
        <w:pStyle w:val="STY3Listepunkter"/>
        <w:rPr>
          <w:color w:val="FF0000"/>
        </w:rPr>
      </w:pPr>
      <w:r w:rsidRPr="003852C0">
        <w:rPr>
          <w:color w:val="FF0000"/>
        </w:rPr>
        <w:t>Forurensende masser</w:t>
      </w:r>
    </w:p>
    <w:p w14:paraId="4C27E8F2" w14:textId="2E317B94" w:rsidR="00442044" w:rsidRPr="003852C0" w:rsidRDefault="00442044" w:rsidP="003852C0">
      <w:pPr>
        <w:pStyle w:val="STY3Listepunkter"/>
        <w:rPr>
          <w:color w:val="FF0000"/>
        </w:rPr>
      </w:pPr>
      <w:r w:rsidRPr="003852C0">
        <w:rPr>
          <w:color w:val="FF0000"/>
        </w:rPr>
        <w:lastRenderedPageBreak/>
        <w:t xml:space="preserve">Håndtering av farlige stoffer </w:t>
      </w:r>
    </w:p>
    <w:p w14:paraId="262FA405" w14:textId="4B842C7C" w:rsidR="00F47C42" w:rsidRPr="003852C0" w:rsidRDefault="00F47C42" w:rsidP="003852C0">
      <w:pPr>
        <w:pStyle w:val="STY3Listepunkter"/>
        <w:rPr>
          <w:color w:val="FF0000"/>
        </w:rPr>
      </w:pPr>
      <w:r w:rsidRPr="003852C0">
        <w:rPr>
          <w:color w:val="FF0000"/>
        </w:rPr>
        <w:t>Utslipp til vann/grunn/luft</w:t>
      </w:r>
    </w:p>
    <w:p w14:paraId="060DCD27" w14:textId="0DF5D34B" w:rsidR="00CA3D15" w:rsidRPr="003852C0" w:rsidRDefault="00CA3D15" w:rsidP="003852C0">
      <w:pPr>
        <w:pStyle w:val="STY3Listepunkter"/>
        <w:rPr>
          <w:color w:val="FF0000"/>
        </w:rPr>
      </w:pPr>
      <w:r w:rsidRPr="003852C0">
        <w:rPr>
          <w:color w:val="FF0000"/>
        </w:rPr>
        <w:t>Kulturminner</w:t>
      </w:r>
    </w:p>
    <w:p w14:paraId="242FFFA2" w14:textId="3BECA1D4" w:rsidR="009D648C" w:rsidRDefault="002F2279" w:rsidP="00315536">
      <w:pPr>
        <w:pStyle w:val="STY3Overskriftlistealfabetisk"/>
      </w:pPr>
      <w:r>
        <w:t>K</w:t>
      </w:r>
      <w:r w:rsidR="00B72D04" w:rsidRPr="00A7713E">
        <w:t>valitet</w:t>
      </w:r>
      <w:r w:rsidR="00456286" w:rsidRPr="00A7713E">
        <w:t>sstyring</w:t>
      </w:r>
    </w:p>
    <w:p w14:paraId="0696714C" w14:textId="56A8D6FF" w:rsidR="006072AC" w:rsidRPr="00A7713E" w:rsidRDefault="00D56496" w:rsidP="006072AC">
      <w:pPr>
        <w:pStyle w:val="STY3Listepunkter"/>
        <w:numPr>
          <w:ilvl w:val="0"/>
          <w:numId w:val="0"/>
        </w:numPr>
      </w:pPr>
      <w:r>
        <w:rPr>
          <w:noProof/>
        </w:rPr>
        <mc:AlternateContent>
          <mc:Choice Requires="wps">
            <w:drawing>
              <wp:inline distT="0" distB="0" distL="0" distR="0" wp14:anchorId="264CE70E" wp14:editId="7AED9E35">
                <wp:extent cx="5819775" cy="2379519"/>
                <wp:effectExtent l="57150" t="38100" r="85725" b="97155"/>
                <wp:docPr id="53" name="Rektangel: avrundede hjørner 5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2379519"/>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7D28BBAE" w14:textId="7436D737" w:rsidR="00D56496" w:rsidRPr="0086365A" w:rsidRDefault="0001205C" w:rsidP="00D56496">
                            <w:pPr>
                              <w:pStyle w:val="STY3Brdtekst"/>
                              <w:rPr>
                                <w:strike/>
                              </w:rPr>
                            </w:pPr>
                            <w:r>
                              <w:t>Dette kapittelet</w:t>
                            </w:r>
                            <w:r w:rsidRPr="0001205C">
                              <w:t xml:space="preserve"> skal beskrive den planlagte kvalitetssikringen, og hvilke prosesser, prosedyrer og ressurser som skal anvendes for å oppfylle kravene i prosjektet.</w:t>
                            </w:r>
                            <w:r w:rsidR="00711749">
                              <w:t xml:space="preserve"> </w:t>
                            </w:r>
                            <w:r w:rsidR="002F207B" w:rsidRPr="0086365A">
                              <w:t xml:space="preserve">Prosjektet skal sikre at krav til kvalitetsstyring er tilstrekkelig, både internt og hos entreprenør. </w:t>
                            </w:r>
                            <w:r w:rsidR="00595565">
                              <w:t>Dette gjøres ved å</w:t>
                            </w:r>
                            <w:r w:rsidR="002F207B" w:rsidRPr="0086365A">
                              <w:t xml:space="preserve"> identifisere og vedlikeholde en oversikt over minstekrav som skal ivaretas i planlagt arbeid, dette inkluderer myndighets- og andre krav. </w:t>
                            </w:r>
                            <w:r w:rsidR="00D56496" w:rsidRPr="0086365A">
                              <w:t xml:space="preserve">Angi rutiner for å sikre tilstrekkelig kvalitet (kvalitetssikring) og resultater i prosjektet. </w:t>
                            </w:r>
                          </w:p>
                          <w:p w14:paraId="7C20E129" w14:textId="77777777" w:rsidR="00D93742" w:rsidRPr="0086365A" w:rsidRDefault="00D93742" w:rsidP="00D93742">
                            <w:pPr>
                              <w:pStyle w:val="STY3Brdtekst"/>
                            </w:pPr>
                            <w:r w:rsidRPr="0086365A">
                              <w:t xml:space="preserve">Prosjektet skal sikre at dokumentasjon, i </w:t>
                            </w:r>
                            <w:r w:rsidRPr="005D720B">
                              <w:t>form av bl.a. dokumentplan</w:t>
                            </w:r>
                            <w:r w:rsidRPr="0086365A">
                              <w:t>, dokumentstyringsplan (PDP)</w:t>
                            </w:r>
                            <w:r w:rsidR="00D56496" w:rsidRPr="0086365A">
                              <w:t xml:space="preserve"> og </w:t>
                            </w:r>
                            <w:r w:rsidRPr="0086365A">
                              <w:t>prosesser, er etablert og kommunisert, samt at disse oppdateres ved behov.</w:t>
                            </w:r>
                          </w:p>
                          <w:p w14:paraId="1EB4F215" w14:textId="575E67DF" w:rsidR="00D56496" w:rsidRPr="0086365A" w:rsidRDefault="00E5362F" w:rsidP="00D56496">
                            <w:pPr>
                              <w:pStyle w:val="STY3Brdtekst"/>
                            </w:pPr>
                            <w:r>
                              <w:t xml:space="preserve">For oppfølging av kvalitetsstyringen skal det etableres </w:t>
                            </w:r>
                            <w:r w:rsidR="005B157A">
                              <w:t xml:space="preserve">en </w:t>
                            </w:r>
                            <w:r w:rsidR="00D56496">
                              <w:t>kontrollplan</w:t>
                            </w:r>
                            <w:r w:rsidR="00D56496" w:rsidRPr="0086365A">
                              <w:t>, som gjelder hele prosjektet/omfanget</w:t>
                            </w:r>
                            <w:r w:rsidR="00D56496" w:rsidRPr="0059198C">
                              <w:t>.</w:t>
                            </w:r>
                            <w:r w:rsidR="008120A3" w:rsidRPr="0059198C">
                              <w:t xml:space="preserve"> </w:t>
                            </w:r>
                            <w:r w:rsidR="0059198C">
                              <w:t>En k</w:t>
                            </w:r>
                            <w:r w:rsidR="0059198C" w:rsidRPr="0059198C">
                              <w:t>ontrollplan</w:t>
                            </w:r>
                            <w:r w:rsidR="0059198C">
                              <w:t xml:space="preserve"> </w:t>
                            </w:r>
                            <w:r w:rsidR="0059198C" w:rsidRPr="0059198C">
                              <w:t xml:space="preserve">skal synliggjøre hvordan </w:t>
                            </w:r>
                            <w:r w:rsidR="00024D4F">
                              <w:t xml:space="preserve">det </w:t>
                            </w:r>
                            <w:r w:rsidR="0059198C" w:rsidRPr="0059198C">
                              <w:t>er planlagt å følge</w:t>
                            </w:r>
                            <w:r w:rsidR="00024D4F">
                              <w:t xml:space="preserve"> </w:t>
                            </w:r>
                            <w:r w:rsidR="0059198C" w:rsidRPr="0059198C">
                              <w:t>opp</w:t>
                            </w:r>
                            <w:r w:rsidR="00024D4F">
                              <w:t xml:space="preserve"> kravene som er satt</w:t>
                            </w:r>
                            <w:r w:rsidR="00D93742">
                              <w:t>.</w:t>
                            </w:r>
                          </w:p>
                          <w:p w14:paraId="41B602FD" w14:textId="77777777" w:rsidR="00E11207" w:rsidRPr="005D720B" w:rsidRDefault="00E11207" w:rsidP="00E11207">
                            <w:pPr>
                              <w:pStyle w:val="STY3Brdtekst"/>
                              <w:rPr>
                                <w:sz w:val="18"/>
                                <w:szCs w:val="18"/>
                              </w:rPr>
                            </w:pPr>
                            <w:r w:rsidRPr="005D720B">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264CE70E" id="Rektangel: avrundede hjørner 53" o:spid="_x0000_s1045" style="width:458.25pt;height:187.3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ajacSAMAAJgHAAAOAAAAZHJzL2Uyb0RvYy54bWysVUtPGzEQvlfqf7B8L5sNhJCIUCEQVSVa&#10;UKHiPLG9Wbde27UdNvTXd8behND20sceVvbMeDzfNw+fvt10hj2qELWzC14fjDhTVjip7WrBP99f&#10;vTnhLCawEoyzasGfVORvz16/Ou39XI1d64xUgaETG+e9X/A2JT+vqiha1UE8cF5ZVDYudJBwG1aV&#10;DNCj985U49HouOpdkD44oWJE6WVR8rPsv2mUSDdNE1ViZsExtpT/If+X9K/OTmG+CuBbLYYw4C+i&#10;6EBbvHTn6hISsHXQv7jqtAguuiYdCNdVrmm0UBkDoqlHP6G5a8GrjAXJiX5HU/x/bsXHxzt/Gyj0&#10;6K+d+BqRkar3cb7T0CYONpsmdGSLgbNNZvFpx6LaJCZQODmpZ9PphDOBuvHhdDapZ8RzBfPtcR9i&#10;eqdcx2ix4MGtrfyEucoUwuN1TJlLySx0WDQgv3DWdAYz8wiGTUYnx4PDwRZdb10OSZBX2hgWXHrQ&#10;qc08YnWWDMWt+8i8QypHWRyf4oUJDP0vONaXdP09AuLMQEyoQLP8ZdukbSqWExKWIoqQPjhZxIfF&#10;toAunjP+VczhDRcf0ul/uPxw+g+X1yVEiufvoNc5+tw/L6DvKMGk/AQdJast+0ZbBjQk6mPsYwLC&#10;ogCjJOWpEIdtmdNIMRrL+gWfTcZUV4CDojGA2RGdxwPRrjgDs8IJJFIojDqjd4f/BGBsQaqSxdnv&#10;Edajrfwlwrh/JZXjJcS2eJK4GkAZS3BUHk1DIbp1UuGulT1bmnX4BIjoqDAiNbVH5oczqbEKJ1mD&#10;ZL0s7aGMwmq5K+JMapGD8S0MlXlCVA+FWcxzZe5iyLu98PIsKO1PgyBtlhumKUm5p0m0dPLpNlBA&#10;1EssenGlEf01Ns4tBOxZFOILkW7w1xiHaXTDirPWhe+/k5M9DjnUctbjdMYcf1tDUNiP7y327Kw+&#10;OkK3KW+OJtMxMbKvWe5r7Lq7cNjXdY4uL8k+me2yCa57wIfknG5FFViBd5dqGjYXiWYAjiEXhDo/&#10;z2sc4R7Stb3zgpxTYinv95sHCH6YbQmnyEe3neQwzxOr8P9sSyetO18n1+hEymdehw2O/5yZ4ami&#10;92V/n62eH9SzHwAAAP//AwBQSwMEFAAGAAgAAAAhAP1r1OLcAAAABQEAAA8AAABkcnMvZG93bnJl&#10;di54bWxMj8FOwzAQRO9I/QdrkbhRp0BTSONUCIneqJQA4urG2yQ0Xkex27p/z9ILXFYazWjmbb6K&#10;thdHHH3nSMFsmoBAqp3pqFHw8f56+wjCB01G945QwRk9rIrJVa4z405U4rEKjeAS8plW0IYwZFL6&#10;ukWr/dQNSOzt3Gh1YDk20oz6xOW2l3dJkkqrO+KFVg/40mK9rw5WQTTzdV19rzdvm9SX5Wc8+6+h&#10;U+rmOj4vQQSM4S8Mv/iMDgUzbd2BjBe9An4kXC57T7N0DmKr4H7xsABZ5PI/ffEDAAD//wMAUEsB&#10;Ai0AFAAGAAgAAAAhALaDOJL+AAAA4QEAABMAAAAAAAAAAAAAAAAAAAAAAFtDb250ZW50X1R5cGVz&#10;XS54bWxQSwECLQAUAAYACAAAACEAOP0h/9YAAACUAQAACwAAAAAAAAAAAAAAAAAvAQAAX3JlbHMv&#10;LnJlbHNQSwECLQAUAAYACAAAACEAgWo2nEgDAACYBwAADgAAAAAAAAAAAAAAAAAuAgAAZHJzL2Uy&#10;b0RvYy54bWxQSwECLQAUAAYACAAAACEA/WvU4twAAAAFAQAADwAAAAAAAAAAAAAAAACi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7D28BBAE" w14:textId="7436D737" w:rsidR="00D56496" w:rsidRPr="0086365A" w:rsidRDefault="0001205C" w:rsidP="00D56496">
                      <w:pPr>
                        <w:pStyle w:val="STY3Brdtekst"/>
                        <w:rPr>
                          <w:strike/>
                        </w:rPr>
                      </w:pPr>
                      <w:r>
                        <w:t>Dette kapittelet</w:t>
                      </w:r>
                      <w:r w:rsidRPr="0001205C">
                        <w:t xml:space="preserve"> skal beskrive den planlagte kvalitetssikringen, og hvilke prosesser, prosedyrer og ressurser som skal anvendes for å oppfylle kravene i prosjektet.</w:t>
                      </w:r>
                      <w:r w:rsidR="00711749">
                        <w:t xml:space="preserve"> </w:t>
                      </w:r>
                      <w:r w:rsidR="002F207B" w:rsidRPr="0086365A">
                        <w:t xml:space="preserve">Prosjektet skal sikre at krav til kvalitetsstyring er tilstrekkelig, både internt og hos entreprenør. </w:t>
                      </w:r>
                      <w:r w:rsidR="00595565">
                        <w:t>Dette gjøres ved å</w:t>
                      </w:r>
                      <w:r w:rsidR="002F207B" w:rsidRPr="0086365A">
                        <w:t xml:space="preserve"> identifisere og vedlikeholde en oversikt over minstekrav som skal ivaretas i planlagt arbeid, dette inkluderer myndighets- og andre krav. </w:t>
                      </w:r>
                      <w:r w:rsidR="00D56496" w:rsidRPr="0086365A">
                        <w:t xml:space="preserve">Angi rutiner for å sikre tilstrekkelig kvalitet (kvalitetssikring) og resultater i prosjektet. </w:t>
                      </w:r>
                    </w:p>
                    <w:p w14:paraId="7C20E129" w14:textId="77777777" w:rsidR="00D93742" w:rsidRPr="0086365A" w:rsidRDefault="00D93742" w:rsidP="00D93742">
                      <w:pPr>
                        <w:pStyle w:val="STY3Brdtekst"/>
                      </w:pPr>
                      <w:r w:rsidRPr="0086365A">
                        <w:t xml:space="preserve">Prosjektet skal sikre at dokumentasjon, i </w:t>
                      </w:r>
                      <w:r w:rsidRPr="005D720B">
                        <w:t>form av bl.a. dokumentplan</w:t>
                      </w:r>
                      <w:r w:rsidRPr="0086365A">
                        <w:t>, dokumentstyringsplan (PDP)</w:t>
                      </w:r>
                      <w:r w:rsidR="00D56496" w:rsidRPr="0086365A">
                        <w:t xml:space="preserve"> og </w:t>
                      </w:r>
                      <w:r w:rsidRPr="0086365A">
                        <w:t>prosesser, er etablert og kommunisert, samt at disse oppdateres ved behov.</w:t>
                      </w:r>
                    </w:p>
                    <w:p w14:paraId="1EB4F215" w14:textId="575E67DF" w:rsidR="00D56496" w:rsidRPr="0086365A" w:rsidRDefault="00E5362F" w:rsidP="00D56496">
                      <w:pPr>
                        <w:pStyle w:val="STY3Brdtekst"/>
                      </w:pPr>
                      <w:r>
                        <w:t xml:space="preserve">For oppfølging av kvalitetsstyringen skal det etableres </w:t>
                      </w:r>
                      <w:r w:rsidR="005B157A">
                        <w:t xml:space="preserve">en </w:t>
                      </w:r>
                      <w:r w:rsidR="00D56496">
                        <w:t>kontrollplan</w:t>
                      </w:r>
                      <w:r w:rsidR="00D56496" w:rsidRPr="0086365A">
                        <w:t>, som gjelder hele prosjektet/omfanget</w:t>
                      </w:r>
                      <w:r w:rsidR="00D56496" w:rsidRPr="0059198C">
                        <w:t>.</w:t>
                      </w:r>
                      <w:r w:rsidR="008120A3" w:rsidRPr="0059198C">
                        <w:t xml:space="preserve"> </w:t>
                      </w:r>
                      <w:r w:rsidR="0059198C">
                        <w:t>En k</w:t>
                      </w:r>
                      <w:r w:rsidR="0059198C" w:rsidRPr="0059198C">
                        <w:t>ontrollplan</w:t>
                      </w:r>
                      <w:r w:rsidR="0059198C">
                        <w:t xml:space="preserve"> </w:t>
                      </w:r>
                      <w:r w:rsidR="0059198C" w:rsidRPr="0059198C">
                        <w:t xml:space="preserve">skal synliggjøre hvordan </w:t>
                      </w:r>
                      <w:r w:rsidR="00024D4F">
                        <w:t xml:space="preserve">det </w:t>
                      </w:r>
                      <w:r w:rsidR="0059198C" w:rsidRPr="0059198C">
                        <w:t>er planlagt å følge</w:t>
                      </w:r>
                      <w:r w:rsidR="00024D4F">
                        <w:t xml:space="preserve"> </w:t>
                      </w:r>
                      <w:r w:rsidR="0059198C" w:rsidRPr="0059198C">
                        <w:t>opp</w:t>
                      </w:r>
                      <w:r w:rsidR="00024D4F">
                        <w:t xml:space="preserve"> kravene som er satt</w:t>
                      </w:r>
                      <w:r w:rsidR="00D93742">
                        <w:t>.</w:t>
                      </w:r>
                    </w:p>
                    <w:p w14:paraId="41B602FD" w14:textId="77777777" w:rsidR="00E11207" w:rsidRPr="005D720B" w:rsidRDefault="00E11207" w:rsidP="00E11207">
                      <w:pPr>
                        <w:pStyle w:val="STY3Brdtekst"/>
                        <w:rPr>
                          <w:sz w:val="18"/>
                          <w:szCs w:val="18"/>
                        </w:rPr>
                      </w:pPr>
                      <w:r w:rsidRPr="005D720B">
                        <w:rPr>
                          <w:color w:val="FF0000"/>
                          <w:sz w:val="16"/>
                          <w:szCs w:val="16"/>
                        </w:rPr>
                        <w:t>Denne kommentarboksen er kun en veiledning, den skal slettes før ferdigstillelse av første versjon av dokumentet</w:t>
                      </w:r>
                    </w:p>
                  </w:txbxContent>
                </v:textbox>
                <w10:anchorlock/>
              </v:roundrect>
            </w:pict>
          </mc:Fallback>
        </mc:AlternateContent>
      </w:r>
    </w:p>
    <w:p w14:paraId="590B5E16" w14:textId="77777777" w:rsidR="007A1850" w:rsidRDefault="004B3A70" w:rsidP="008D4968">
      <w:pPr>
        <w:pStyle w:val="STY3Brdtekst"/>
        <w:rPr>
          <w:color w:val="FF0000"/>
        </w:rPr>
      </w:pPr>
      <w:r>
        <w:rPr>
          <w:color w:val="FF0000"/>
        </w:rPr>
        <w:t>S</w:t>
      </w:r>
      <w:r w:rsidRPr="0088162F">
        <w:rPr>
          <w:color w:val="FF0000"/>
        </w:rPr>
        <w:t>tyringssystemet i Bane NOR</w:t>
      </w:r>
      <w:r>
        <w:rPr>
          <w:color w:val="FF0000"/>
        </w:rPr>
        <w:t xml:space="preserve"> skal </w:t>
      </w:r>
      <w:r w:rsidRPr="0088162F">
        <w:rPr>
          <w:color w:val="FF0000"/>
        </w:rPr>
        <w:t>benytte</w:t>
      </w:r>
      <w:r>
        <w:rPr>
          <w:color w:val="FF0000"/>
        </w:rPr>
        <w:t>s f</w:t>
      </w:r>
      <w:r w:rsidR="00597473">
        <w:rPr>
          <w:color w:val="FF0000"/>
        </w:rPr>
        <w:t>or kvalitetsstyringen for prosjektet</w:t>
      </w:r>
      <w:r w:rsidR="00667F8E">
        <w:rPr>
          <w:color w:val="FF0000"/>
        </w:rPr>
        <w:t>. I</w:t>
      </w:r>
      <w:r w:rsidR="00AB238F">
        <w:rPr>
          <w:color w:val="FF0000"/>
        </w:rPr>
        <w:t xml:space="preserve"> tillegg </w:t>
      </w:r>
      <w:r w:rsidR="00667F8E">
        <w:rPr>
          <w:color w:val="FF0000"/>
        </w:rPr>
        <w:t xml:space="preserve">har prosjektet identifisert </w:t>
      </w:r>
      <w:r w:rsidR="00AB238F">
        <w:rPr>
          <w:color w:val="FF0000"/>
        </w:rPr>
        <w:t xml:space="preserve">hva </w:t>
      </w:r>
      <w:r w:rsidR="0088162F" w:rsidRPr="0088162F">
        <w:rPr>
          <w:color w:val="FF0000"/>
        </w:rPr>
        <w:t>som er spesielt</w:t>
      </w:r>
      <w:r w:rsidR="00667F8E">
        <w:rPr>
          <w:color w:val="FF0000"/>
        </w:rPr>
        <w:t xml:space="preserve"> for dette prosjektet</w:t>
      </w:r>
      <w:r w:rsidR="002C3297">
        <w:rPr>
          <w:color w:val="FF0000"/>
        </w:rPr>
        <w:t>: &lt;</w:t>
      </w:r>
      <w:r w:rsidR="0088162F" w:rsidRPr="0088162F">
        <w:rPr>
          <w:color w:val="FF0000"/>
        </w:rPr>
        <w:t>spesielle krav</w:t>
      </w:r>
      <w:r w:rsidR="00BA7454">
        <w:rPr>
          <w:color w:val="FF0000"/>
        </w:rPr>
        <w:t>&gt;</w:t>
      </w:r>
      <w:r w:rsidR="0088162F" w:rsidRPr="0088162F">
        <w:rPr>
          <w:color w:val="FF0000"/>
        </w:rPr>
        <w:t xml:space="preserve">, </w:t>
      </w:r>
      <w:r w:rsidR="00BA7454">
        <w:rPr>
          <w:color w:val="FF0000"/>
        </w:rPr>
        <w:t>&lt;</w:t>
      </w:r>
      <w:r w:rsidR="0088162F" w:rsidRPr="0088162F">
        <w:rPr>
          <w:color w:val="FF0000"/>
        </w:rPr>
        <w:t>eventuelle prosjektspesifikke prosedyrer</w:t>
      </w:r>
      <w:r w:rsidR="00BA7454">
        <w:rPr>
          <w:color w:val="FF0000"/>
        </w:rPr>
        <w:t>&gt;</w:t>
      </w:r>
      <w:r w:rsidR="0088162F" w:rsidRPr="0088162F">
        <w:rPr>
          <w:color w:val="FF0000"/>
        </w:rPr>
        <w:t>.</w:t>
      </w:r>
      <w:r w:rsidR="009B78E9">
        <w:rPr>
          <w:color w:val="FF0000"/>
        </w:rPr>
        <w:t xml:space="preserve"> </w:t>
      </w:r>
    </w:p>
    <w:p w14:paraId="4AE19F38" w14:textId="58192E20" w:rsidR="007D7894" w:rsidRPr="007D7894" w:rsidRDefault="007D7894" w:rsidP="008D4968">
      <w:pPr>
        <w:pStyle w:val="STY3Brdtekst"/>
        <w:rPr>
          <w:color w:val="FF0000"/>
        </w:rPr>
      </w:pPr>
      <w:r w:rsidRPr="007D7894">
        <w:rPr>
          <w:color w:val="FF0000"/>
        </w:rPr>
        <w:t>For å si</w:t>
      </w:r>
      <w:r>
        <w:rPr>
          <w:color w:val="FF0000"/>
        </w:rPr>
        <w:t xml:space="preserve">kre </w:t>
      </w:r>
      <w:r w:rsidR="00027029">
        <w:rPr>
          <w:color w:val="FF0000"/>
        </w:rPr>
        <w:t xml:space="preserve">tilstrekkelig </w:t>
      </w:r>
      <w:r w:rsidR="00970C45">
        <w:rPr>
          <w:color w:val="FF0000"/>
        </w:rPr>
        <w:t xml:space="preserve">kvalitet og resultat </w:t>
      </w:r>
      <w:r w:rsidR="009B78E9">
        <w:rPr>
          <w:color w:val="FF0000"/>
        </w:rPr>
        <w:t xml:space="preserve">for dette </w:t>
      </w:r>
      <w:r w:rsidR="00970C45">
        <w:rPr>
          <w:color w:val="FF0000"/>
        </w:rPr>
        <w:t>prosjektet</w:t>
      </w:r>
      <w:r w:rsidR="005534A1">
        <w:rPr>
          <w:color w:val="FF0000"/>
        </w:rPr>
        <w:t xml:space="preserve"> </w:t>
      </w:r>
      <w:r w:rsidR="00165AE7">
        <w:rPr>
          <w:color w:val="FF0000"/>
        </w:rPr>
        <w:t>skal følgende punkter implementeres</w:t>
      </w:r>
      <w:r w:rsidR="00C16F08">
        <w:rPr>
          <w:color w:val="FF0000"/>
        </w:rPr>
        <w:t>:</w:t>
      </w:r>
    </w:p>
    <w:p w14:paraId="640E2DF7" w14:textId="1EE0CBD2" w:rsidR="00982692" w:rsidRPr="003852C0" w:rsidRDefault="001D2C5D" w:rsidP="003852C0">
      <w:pPr>
        <w:pStyle w:val="STY3Listepunkter"/>
        <w:rPr>
          <w:color w:val="FF0000"/>
        </w:rPr>
      </w:pPr>
      <w:r w:rsidRPr="003852C0">
        <w:rPr>
          <w:color w:val="FF0000"/>
        </w:rPr>
        <w:t xml:space="preserve">Entreprenør/leverandør skal utarbeide egen kvalitetsplan </w:t>
      </w:r>
      <w:r w:rsidR="008D281E" w:rsidRPr="003852C0">
        <w:rPr>
          <w:color w:val="FF0000"/>
        </w:rPr>
        <w:t xml:space="preserve">i </w:t>
      </w:r>
      <w:proofErr w:type="spellStart"/>
      <w:r w:rsidR="008D281E" w:rsidRPr="003852C0">
        <w:rPr>
          <w:color w:val="FF0000"/>
        </w:rPr>
        <w:t>hht</w:t>
      </w:r>
      <w:proofErr w:type="spellEnd"/>
      <w:r w:rsidR="008D281E" w:rsidRPr="003852C0">
        <w:rPr>
          <w:color w:val="FF0000"/>
        </w:rPr>
        <w:t xml:space="preserve"> ISO 10005 </w:t>
      </w:r>
      <w:r w:rsidRPr="003852C0">
        <w:rPr>
          <w:color w:val="FF0000"/>
        </w:rPr>
        <w:t xml:space="preserve">med tilhørende </w:t>
      </w:r>
      <w:r w:rsidR="0063168B" w:rsidRPr="003852C0">
        <w:rPr>
          <w:color w:val="FF0000"/>
        </w:rPr>
        <w:t>kontrollplan</w:t>
      </w:r>
      <w:r w:rsidR="000C355B" w:rsidRPr="003852C0">
        <w:rPr>
          <w:color w:val="FF0000"/>
        </w:rPr>
        <w:t>.</w:t>
      </w:r>
    </w:p>
    <w:p w14:paraId="5DDA31C7" w14:textId="30AAC690" w:rsidR="00B95732" w:rsidRPr="003852C0" w:rsidRDefault="00EE651F" w:rsidP="003852C0">
      <w:pPr>
        <w:pStyle w:val="STY3Listepunkter"/>
        <w:rPr>
          <w:color w:val="FF0000"/>
        </w:rPr>
      </w:pPr>
      <w:r w:rsidRPr="003852C0">
        <w:rPr>
          <w:color w:val="FF0000"/>
        </w:rPr>
        <w:t>Prosjektet har ikke etablert en egen systemkravspesifikasjon</w:t>
      </w:r>
      <w:r w:rsidR="006B0BEB" w:rsidRPr="003852C0">
        <w:rPr>
          <w:color w:val="FF0000"/>
        </w:rPr>
        <w:t>. S</w:t>
      </w:r>
      <w:r w:rsidR="005500CA" w:rsidRPr="003852C0">
        <w:rPr>
          <w:color w:val="FF0000"/>
        </w:rPr>
        <w:t>ystem</w:t>
      </w:r>
      <w:r w:rsidR="007214C3" w:rsidRPr="003852C0">
        <w:rPr>
          <w:color w:val="FF0000"/>
        </w:rPr>
        <w:t xml:space="preserve">krav </w:t>
      </w:r>
      <w:r w:rsidR="005500CA" w:rsidRPr="003852C0">
        <w:rPr>
          <w:color w:val="FF0000"/>
        </w:rPr>
        <w:t xml:space="preserve">og gjennomføringskrav </w:t>
      </w:r>
      <w:r w:rsidR="007214C3" w:rsidRPr="003852C0">
        <w:rPr>
          <w:color w:val="FF0000"/>
        </w:rPr>
        <w:t xml:space="preserve">er spesifisert i rammeavtalen med entreprenør, </w:t>
      </w:r>
      <w:r w:rsidR="005500CA" w:rsidRPr="003852C0">
        <w:rPr>
          <w:color w:val="FF0000"/>
        </w:rPr>
        <w:t>og i</w:t>
      </w:r>
      <w:r w:rsidR="007214C3" w:rsidRPr="003852C0">
        <w:rPr>
          <w:color w:val="FF0000"/>
        </w:rPr>
        <w:t xml:space="preserve"> Teknisk Regelverk.</w:t>
      </w:r>
    </w:p>
    <w:p w14:paraId="21227ACE" w14:textId="77777777" w:rsidR="007214C3" w:rsidRPr="003852C0" w:rsidRDefault="00A961D3" w:rsidP="003852C0">
      <w:pPr>
        <w:pStyle w:val="STY3Listepunkter"/>
        <w:rPr>
          <w:color w:val="FF0000"/>
        </w:rPr>
      </w:pPr>
      <w:r w:rsidRPr="003852C0">
        <w:rPr>
          <w:color w:val="FF0000"/>
        </w:rPr>
        <w:t xml:space="preserve">For å sikre tilstrekkelig kvalitet i leveransene </w:t>
      </w:r>
      <w:r w:rsidR="00674234" w:rsidRPr="003852C0">
        <w:rPr>
          <w:color w:val="FF0000"/>
        </w:rPr>
        <w:t>gjennomføres både kontroller/sjekklister og tester, se beskrivelser i prosjektets tes</w:t>
      </w:r>
      <w:r w:rsidR="00EB7EDE" w:rsidRPr="003852C0">
        <w:rPr>
          <w:color w:val="FF0000"/>
        </w:rPr>
        <w:t>t</w:t>
      </w:r>
      <w:r w:rsidR="00674234" w:rsidRPr="003852C0">
        <w:rPr>
          <w:color w:val="FF0000"/>
        </w:rPr>
        <w:t>p</w:t>
      </w:r>
      <w:r w:rsidR="00EB7EDE" w:rsidRPr="003852C0">
        <w:rPr>
          <w:color w:val="FF0000"/>
        </w:rPr>
        <w:t>rogram/testplan, dokument XXX.</w:t>
      </w:r>
    </w:p>
    <w:p w14:paraId="5A5FE1FF" w14:textId="77777777" w:rsidR="00EB7EDE" w:rsidRPr="003852C0" w:rsidRDefault="00751F2F" w:rsidP="003852C0">
      <w:pPr>
        <w:pStyle w:val="STY3Listepunkter"/>
        <w:rPr>
          <w:color w:val="FF0000"/>
        </w:rPr>
      </w:pPr>
      <w:r w:rsidRPr="003852C0">
        <w:rPr>
          <w:color w:val="FF0000"/>
        </w:rPr>
        <w:t>Det er etablert en dokumentplan</w:t>
      </w:r>
      <w:r w:rsidR="00103625" w:rsidRPr="003852C0">
        <w:rPr>
          <w:color w:val="FF0000"/>
        </w:rPr>
        <w:t xml:space="preserve"> for </w:t>
      </w:r>
      <w:r w:rsidR="007B6F3E" w:rsidRPr="003852C0">
        <w:rPr>
          <w:color w:val="FF0000"/>
        </w:rPr>
        <w:t xml:space="preserve">prosjektets </w:t>
      </w:r>
      <w:r w:rsidR="00103625" w:rsidRPr="003852C0">
        <w:rPr>
          <w:color w:val="FF0000"/>
        </w:rPr>
        <w:t xml:space="preserve">egenproduserte dokumenter, se </w:t>
      </w:r>
      <w:r w:rsidR="00F347D9" w:rsidRPr="003852C0">
        <w:rPr>
          <w:color w:val="FF0000"/>
        </w:rPr>
        <w:t>XXX.</w:t>
      </w:r>
      <w:r w:rsidR="00C00763" w:rsidRPr="003852C0">
        <w:rPr>
          <w:color w:val="FF0000"/>
        </w:rPr>
        <w:t xml:space="preserve"> </w:t>
      </w:r>
    </w:p>
    <w:p w14:paraId="365DD9C7" w14:textId="77777777" w:rsidR="0092335C" w:rsidRPr="003852C0" w:rsidRDefault="00F347D9" w:rsidP="003852C0">
      <w:pPr>
        <w:pStyle w:val="STY3Listepunkter"/>
        <w:rPr>
          <w:color w:val="FF0000"/>
        </w:rPr>
      </w:pPr>
      <w:r w:rsidRPr="003852C0">
        <w:rPr>
          <w:color w:val="FF0000"/>
        </w:rPr>
        <w:t xml:space="preserve">For </w:t>
      </w:r>
      <w:r w:rsidR="0084276D" w:rsidRPr="003852C0">
        <w:rPr>
          <w:color w:val="FF0000"/>
        </w:rPr>
        <w:t xml:space="preserve">tekniske dokumenter som entreprenør/leverandør utarbeider </w:t>
      </w:r>
      <w:r w:rsidR="004E3670" w:rsidRPr="003852C0">
        <w:rPr>
          <w:color w:val="FF0000"/>
        </w:rPr>
        <w:t xml:space="preserve">lages </w:t>
      </w:r>
      <w:r w:rsidR="003B49A1" w:rsidRPr="003852C0">
        <w:rPr>
          <w:color w:val="FF0000"/>
        </w:rPr>
        <w:t>egen dokumentplan</w:t>
      </w:r>
      <w:r w:rsidR="00DA7E38" w:rsidRPr="003852C0">
        <w:rPr>
          <w:color w:val="FF0000"/>
        </w:rPr>
        <w:t>, se XXXXX</w:t>
      </w:r>
      <w:r w:rsidR="003B49A1" w:rsidRPr="003852C0">
        <w:rPr>
          <w:color w:val="FF0000"/>
        </w:rPr>
        <w:t xml:space="preserve">. </w:t>
      </w:r>
    </w:p>
    <w:p w14:paraId="38193675" w14:textId="0F956DEA" w:rsidR="001652F8" w:rsidRPr="003852C0" w:rsidRDefault="003B49A1" w:rsidP="003852C0">
      <w:pPr>
        <w:pStyle w:val="STY3Listepunkter"/>
        <w:rPr>
          <w:color w:val="FF0000"/>
        </w:rPr>
      </w:pPr>
      <w:r w:rsidRPr="003852C0">
        <w:rPr>
          <w:color w:val="FF0000"/>
        </w:rPr>
        <w:t xml:space="preserve">Omega </w:t>
      </w:r>
      <w:r w:rsidR="009204C6" w:rsidRPr="003852C0">
        <w:rPr>
          <w:color w:val="FF0000"/>
        </w:rPr>
        <w:t xml:space="preserve">skal brukes for oversendelse og godkjenning av teknisk dokumentasjon. </w:t>
      </w:r>
    </w:p>
    <w:p w14:paraId="0D2AAD1A" w14:textId="7CA504E9" w:rsidR="00832C96" w:rsidRPr="001C658A" w:rsidRDefault="00832C96" w:rsidP="00832C96">
      <w:pPr>
        <w:pStyle w:val="STY3Brdtekst"/>
        <w:rPr>
          <w:color w:val="FF0000"/>
        </w:rPr>
      </w:pPr>
      <w:r w:rsidRPr="001C658A">
        <w:rPr>
          <w:color w:val="FF0000"/>
        </w:rPr>
        <w:t xml:space="preserve">For oppfølging av kvalitetsstyringen er det etablert en kontrollplan, som gjelder hele prosjektet/omfanget, se dokument XXX. </w:t>
      </w:r>
      <w:r w:rsidR="001C658A" w:rsidRPr="001C658A">
        <w:rPr>
          <w:color w:val="FF0000"/>
        </w:rPr>
        <w:t xml:space="preserve">Denne </w:t>
      </w:r>
      <w:r w:rsidRPr="001C658A">
        <w:rPr>
          <w:color w:val="FF0000"/>
        </w:rPr>
        <w:t>synliggjør</w:t>
      </w:r>
      <w:r w:rsidR="001C658A" w:rsidRPr="001C658A">
        <w:rPr>
          <w:color w:val="FF0000"/>
        </w:rPr>
        <w:t xml:space="preserve"> </w:t>
      </w:r>
      <w:r w:rsidRPr="001C658A">
        <w:rPr>
          <w:color w:val="FF0000"/>
        </w:rPr>
        <w:t>hvordan det er planlagt å følge opp kravene som er satt.</w:t>
      </w:r>
    </w:p>
    <w:p w14:paraId="15F12052" w14:textId="35F0EFB4" w:rsidR="00424E63" w:rsidRDefault="00424E63" w:rsidP="00315536">
      <w:pPr>
        <w:pStyle w:val="STY3Overskriftlistealfabetisk"/>
        <w:rPr>
          <w:bCs/>
        </w:rPr>
      </w:pPr>
      <w:r>
        <w:t>Samfunnssikkerhet</w:t>
      </w:r>
    </w:p>
    <w:p w14:paraId="5E71A043" w14:textId="77777777" w:rsidR="00424E63" w:rsidRDefault="00424E63" w:rsidP="00424E63">
      <w:pPr>
        <w:pStyle w:val="STY3Brdtekst"/>
      </w:pPr>
      <w:r>
        <w:rPr>
          <w:noProof/>
        </w:rPr>
        <mc:AlternateContent>
          <mc:Choice Requires="wps">
            <w:drawing>
              <wp:inline distT="0" distB="0" distL="0" distR="0" wp14:anchorId="443AF60A" wp14:editId="5C4FF29B">
                <wp:extent cx="5819775" cy="793173"/>
                <wp:effectExtent l="57150" t="38100" r="85725" b="102235"/>
                <wp:docPr id="55" name="Rektangel: avrundede hjørner 5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793173"/>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09868C2F" w14:textId="2FF773C3" w:rsidR="00424E63" w:rsidRPr="00EB551F" w:rsidRDefault="00424E63" w:rsidP="00424E63">
                            <w:pPr>
                              <w:pStyle w:val="STY3Brdtekst"/>
                            </w:pPr>
                            <w:r w:rsidRPr="00EB551F">
                              <w:t>Dersom det er særlige utfordringer knyttet til Samfunnssikkerhet (sikring, beredskap eller informasjonssikkerhet) som krever ekstra hensyn i akkurat dette prosjektet, skal det beskrives.</w:t>
                            </w:r>
                          </w:p>
                          <w:p w14:paraId="23F1FFDA" w14:textId="5FB79A52" w:rsidR="00424E63" w:rsidRPr="00987222" w:rsidRDefault="00424E63" w:rsidP="00424E63">
                            <w:pPr>
                              <w:pStyle w:val="STY3Brdtekst"/>
                              <w:rPr>
                                <w:sz w:val="18"/>
                                <w:szCs w:val="18"/>
                              </w:rPr>
                            </w:pPr>
                            <w:r w:rsidRPr="00987222">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443AF60A" id="Rektangel: avrundede hjørner 55" o:spid="_x0000_s1046" style="width:458.25pt;height:62.4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vcJARwMAAJcHAAAOAAAAZHJzL2Uyb0RvYy54bWysVUtPGzEQvlfqf7B8L5slCXmIBEUgqkq0&#10;IELFeWJ7s269tms7bOiv79jehEC5FLqHlT0zHs/3zcOnZ9tGkQfhvDR6RsujHiVCM8OlXs/o97vL&#10;T2NKfADNQRktZvRReHo2//jhtLVTcWxqo7hwBJ1oP23tjNYh2GlReFaLBvyRsUKjsjKugYBbty64&#10;gxa9N6o47vVOitY4bp1hwnuUXmQlnSf/VSVYuK4qLwJRM4qxhfR36b+K/2J+CtO1A1tL1oUBb4ii&#10;Aanx0r2rCwhANk7+5aqRzBlvqnDETFOYqpJMJAyIpuy9QLOswYqEBcnxdk+T/39u2beHpb1xMXRv&#10;rwz76ZGRorV+utfEje9stpVroi0GTraJxcc9i2IbCEPhcFxORqMhJQx1o0m/HPUjzQVMd6et8+Gz&#10;MA2Jixl1ZqP5LaYqMQgPVz4kKjnR0GDNAP9BSdUoTMwDKDLsjU86h50tut657HLAL6VSxJlwL0Od&#10;aMTizAnyO/eeWINM9pLYP/pz5Qj6n1EsL27aO8RDiQIfUIFm6Uu2QeqQLYdRmGvIQ/hqeBb3s20G&#10;nT0n/Gufwusu7sfT77i8P3rH5WUOMcbzNuhlij61zzPoe0owKS+go2S9Y19JTSDOiPIE2zgCIZ6B&#10;EjzmKROHXZnSGGNUmrQzOhkex7ICnBOVAswOaywe8HpNCag1DiAWXGbUKLk//C8AfQ1c5CxOXkdY&#10;9nby5wj94ZWxHC/A19kTx1UHSukIR6TJ1BWi2QThljVvyUpt3C0gokFmhMvYHokfSrjEKhwmDZL1&#10;vLS7MnLr1b6IE6lZDsrW0FXmOFLdFWY2T5W5jyHtDsJLoyB3f5wDYbvaEokRHicvUbQy/PHGxYBi&#10;LxFv2aVE9FfYODfgsGdRiA9EuMZfpQym0XQrSmrjfr8mj/Y441BLSYvDGXP8awNOYD9+0dizk3Iw&#10;QLchbQbDEUZD3KFmdajRm+bcYF+XKbq0jPZB7ZaVM809viOLeCuqQDO8O1dTtzkPcQbgGDKOicUi&#10;rXGCWwhXemnZbrrEvN9t78HZbrYFnCLfzG6QwzRNrMz/k20sCW0Wm2AqGaLyiddug9M/ZaZ7qeLz&#10;crhPVk/v6fwPAAAA//8DAFBLAwQUAAYACAAAACEAzjPa1dsAAAAFAQAADwAAAGRycy9kb3ducmV2&#10;LnhtbEyPQWvCQBCF74X+h2UEb3WjaKgxGymFequQtMXrmp0mqdnZkF11/fed9tJeHgzv8d43+Tba&#10;Xlxw9J0jBfNZAgKpdqajRsH728vDIwgfNBndO0IFN/SwLe7vcp0Zd6USL1VoBJeQz7SCNoQhk9LX&#10;LVrtZ25AYu/TjVYHPsdGmlFfudz2cpEkqbS6I15o9YDPLdan6mwVRLPa1dXXbv+6T31ZfsSbPwyd&#10;UtNJfNqACBjDXxh+8BkdCmY6ujMZL3oF/Ej4VfbW83QF4sihxXINssjlf/riGwAA//8DAFBLAQIt&#10;ABQABgAIAAAAIQC2gziS/gAAAOEBAAATAAAAAAAAAAAAAAAAAAAAAABbQ29udGVudF9UeXBlc10u&#10;eG1sUEsBAi0AFAAGAAgAAAAhADj9If/WAAAAlAEAAAsAAAAAAAAAAAAAAAAALwEAAF9yZWxzLy5y&#10;ZWxzUEsBAi0AFAAGAAgAAAAhABm9wkBHAwAAlwcAAA4AAAAAAAAAAAAAAAAALgIAAGRycy9lMm9E&#10;b2MueG1sUEsBAi0AFAAGAAgAAAAhAM4z2tXbAAAABQEAAA8AAAAAAAAAAAAAAAAAoQUAAGRycy9k&#10;b3ducmV2LnhtbFBLBQYAAAAABAAEAPMAAACpBgAAAAA=&#10;" fillcolor="#bcbcbc">
                <v:fill color2="#ededed" rotate="t" angle="180" colors="0 #bcbcbc;22938f #d0d0d0;1 #ededed" focus="100%" type="gradient"/>
                <v:stroke dashstyle="dash"/>
                <v:shadow on="t" color="black" opacity="24903f" origin=",.5" offset="0,.55556mm"/>
                <v:path arrowok="t"/>
                <v:textbox>
                  <w:txbxContent>
                    <w:p w14:paraId="09868C2F" w14:textId="2FF773C3" w:rsidR="00424E63" w:rsidRPr="00EB551F" w:rsidRDefault="00424E63" w:rsidP="00424E63">
                      <w:pPr>
                        <w:pStyle w:val="STY3Brdtekst"/>
                      </w:pPr>
                      <w:r w:rsidRPr="00EB551F">
                        <w:t>Dersom det er særlige utfordringer knyttet til Samfunnssikkerhet (sikring, beredskap eller informasjonssikkerhet) som krever ekstra hensyn i akkurat dette prosjektet, skal det beskrives.</w:t>
                      </w:r>
                    </w:p>
                    <w:p w14:paraId="23F1FFDA" w14:textId="5FB79A52" w:rsidR="00424E63" w:rsidRPr="00987222" w:rsidRDefault="00424E63" w:rsidP="00424E63">
                      <w:pPr>
                        <w:pStyle w:val="STY3Brdtekst"/>
                        <w:rPr>
                          <w:sz w:val="18"/>
                          <w:szCs w:val="18"/>
                        </w:rPr>
                      </w:pPr>
                      <w:r w:rsidRPr="00987222">
                        <w:rPr>
                          <w:color w:val="FF0000"/>
                          <w:sz w:val="16"/>
                          <w:szCs w:val="16"/>
                        </w:rPr>
                        <w:t>Denne kommentarboksen er kun en veiledning, den skal slettes før ferdigstillelse av første versjon av dokumentet</w:t>
                      </w:r>
                    </w:p>
                  </w:txbxContent>
                </v:textbox>
                <w10:anchorlock/>
              </v:roundrect>
            </w:pict>
          </mc:Fallback>
        </mc:AlternateContent>
      </w:r>
    </w:p>
    <w:p w14:paraId="481E0634" w14:textId="6EC397BF" w:rsidR="00424E63" w:rsidRDefault="00E96A1B" w:rsidP="00424E63">
      <w:pPr>
        <w:pStyle w:val="STY3Brdtekst"/>
        <w:rPr>
          <w:i/>
          <w:iCs/>
          <w:color w:val="FF0000"/>
        </w:rPr>
      </w:pPr>
      <w:r w:rsidRPr="00C44589">
        <w:rPr>
          <w:i/>
          <w:iCs/>
          <w:color w:val="FF0000"/>
        </w:rPr>
        <w:lastRenderedPageBreak/>
        <w:t>Eksempeltekst</w:t>
      </w:r>
      <w:r>
        <w:rPr>
          <w:i/>
          <w:iCs/>
          <w:color w:val="FF0000"/>
        </w:rPr>
        <w:t>:</w:t>
      </w:r>
    </w:p>
    <w:p w14:paraId="530DC30B" w14:textId="58BDED85" w:rsidR="00795110" w:rsidRDefault="00BC597E" w:rsidP="00007611">
      <w:pPr>
        <w:pStyle w:val="STY3Brdtekst"/>
        <w:rPr>
          <w:color w:val="FF0000"/>
        </w:rPr>
      </w:pPr>
      <w:r w:rsidRPr="00BC597E">
        <w:rPr>
          <w:color w:val="FF0000"/>
        </w:rPr>
        <w:t>Ikke relevant for dette prosjektet.</w:t>
      </w:r>
    </w:p>
    <w:p w14:paraId="23555AF1" w14:textId="2A5B6C16" w:rsidR="00B03D47" w:rsidRDefault="00B03D47" w:rsidP="00B03D47">
      <w:pPr>
        <w:pStyle w:val="STY3Overskrift111"/>
        <w:numPr>
          <w:ilvl w:val="2"/>
          <w:numId w:val="11"/>
        </w:numPr>
      </w:pPr>
      <w:bookmarkStart w:id="39" w:name="_Toc163222648"/>
      <w:r>
        <w:t>RAMS</w:t>
      </w:r>
      <w:bookmarkEnd w:id="39"/>
    </w:p>
    <w:p w14:paraId="48115204" w14:textId="184436E4" w:rsidR="00FF638C" w:rsidRDefault="00FF638C" w:rsidP="00315536">
      <w:pPr>
        <w:pStyle w:val="STY3Overskriftlistealfabetisk"/>
      </w:pPr>
      <w:r w:rsidRPr="00A7713E">
        <w:t>RAM og Sikkerhet for infrastruktur</w:t>
      </w:r>
    </w:p>
    <w:p w14:paraId="0E1D5455" w14:textId="3CF26442" w:rsidR="00EA3FE7" w:rsidRPr="00EA3FE7" w:rsidRDefault="00EA3FE7" w:rsidP="00EA3FE7">
      <w:pPr>
        <w:pStyle w:val="STY3Brdtekst"/>
      </w:pPr>
      <w:r>
        <w:rPr>
          <w:noProof/>
        </w:rPr>
        <mc:AlternateContent>
          <mc:Choice Requires="wps">
            <w:drawing>
              <wp:inline distT="0" distB="0" distL="0" distR="0" wp14:anchorId="39FD1DBB" wp14:editId="546188D6">
                <wp:extent cx="5819775" cy="3794429"/>
                <wp:effectExtent l="57150" t="38100" r="85725" b="92075"/>
                <wp:docPr id="6" name="Rektangel: avrundede hjørner 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3794429"/>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2370C169" w14:textId="6D23B29A" w:rsidR="00EA3FE7" w:rsidRDefault="002A2F90" w:rsidP="00EA3FE7">
                            <w:pPr>
                              <w:pStyle w:val="STY3Brdtekst"/>
                            </w:pPr>
                            <w:r w:rsidRPr="002A2F90">
                              <w:t>RAMS vurderinger skal ligge til grunn i alle prosjekter i Bane NOR, noe som vil bidra til riktig fokus på styring av risiko og usikkerhet.</w:t>
                            </w:r>
                            <w:r>
                              <w:t xml:space="preserve"> </w:t>
                            </w:r>
                          </w:p>
                          <w:p w14:paraId="296BC297" w14:textId="393D8C39" w:rsidR="002A2F90" w:rsidRDefault="002A2F90" w:rsidP="00EA3FE7">
                            <w:pPr>
                              <w:pStyle w:val="STY3Brdtekst"/>
                            </w:pPr>
                            <w:r w:rsidRPr="002A2F90">
                              <w:t>RAM- og sikkerhetsarbeidet skal sikre at prosjektet ivaretar sikkerhet og tilgjengelighet i hele livsløpet til jernbaneinfrastrukturen. Krav til utførelse av og ansvar for RAMS-arbeidet i prosjekter er bl.a. beskrevet i STY-604892 «Risikostyring sikkerhet - konsernprosedyre» og STY-605243 «RAM- og sikkerhetsstyring i Bane NOR - prosedyre».</w:t>
                            </w:r>
                          </w:p>
                          <w:p w14:paraId="696B5AD0" w14:textId="1BC986F4" w:rsidR="002A2F90" w:rsidRDefault="00A62CAF" w:rsidP="00EA3FE7">
                            <w:pPr>
                              <w:pStyle w:val="STY3Brdtekst"/>
                            </w:pPr>
                            <w:r w:rsidRPr="00A62CAF">
                              <w:t>Risikovurderinger for RAM og sikkerhet (RAMS-vurderinger) skal ligge til grunn for valg av tekniske løsninger og gjennomføres i henhold til Forskrift om felles sikkerhetsmetode for risikoevaluering og -vurdering (CSM RA).</w:t>
                            </w:r>
                            <w:r w:rsidR="00680BA4">
                              <w:t xml:space="preserve"> </w:t>
                            </w:r>
                            <w:r w:rsidR="00843C86" w:rsidRPr="00843C86">
                              <w:t>På SharePoint siden for «Sikkerhetsledelse – RAMS» velger du «Vesentlighetsvurdering CSM RA» og følger instruksjonen for gjennomføring.</w:t>
                            </w:r>
                          </w:p>
                          <w:p w14:paraId="578EC852" w14:textId="76A8F6B1" w:rsidR="00263392" w:rsidRDefault="005F66E3" w:rsidP="00EA3FE7">
                            <w:pPr>
                              <w:pStyle w:val="STY3Brdtekst"/>
                            </w:pPr>
                            <w:r w:rsidRPr="005F66E3">
                              <w:t>RAM-signifikansvurdering</w:t>
                            </w:r>
                            <w:r>
                              <w:t xml:space="preserve"> skal gjennomføres </w:t>
                            </w:r>
                            <w:r w:rsidR="00E46A25">
                              <w:t xml:space="preserve">for å </w:t>
                            </w:r>
                            <w:r w:rsidR="00623E2C">
                              <w:t xml:space="preserve">bestemme behovet for </w:t>
                            </w:r>
                            <w:r w:rsidR="00B307EC" w:rsidRPr="00B307EC">
                              <w:t>vedlikeholds- og oppetidsanalyser</w:t>
                            </w:r>
                            <w:r w:rsidR="004A0A2C">
                              <w:t xml:space="preserve"> (se STY-</w:t>
                            </w:r>
                            <w:r w:rsidR="00694C6B">
                              <w:t>603580)</w:t>
                            </w:r>
                            <w:r w:rsidR="00B307EC">
                              <w:t>.</w:t>
                            </w:r>
                          </w:p>
                          <w:p w14:paraId="619B7F06" w14:textId="71FAC41D" w:rsidR="00843C86" w:rsidRDefault="00263392" w:rsidP="00EA3FE7">
                            <w:pPr>
                              <w:pStyle w:val="STY3Brdtekst"/>
                            </w:pPr>
                            <w:r w:rsidRPr="00263392">
                              <w:t>Farer og RAM-forhold, samt risikoreduserende tiltak skal kontinuerlig følges opp og dokumenteres i prosjektets RAM- og farelogg for å sikre at mål og krav (akseptkriterier) for sikkerhet og tilgjengelig ivaretas i prosjekteringen</w:t>
                            </w:r>
                            <w:r w:rsidR="00FA61C0">
                              <w:t xml:space="preserve"> (</w:t>
                            </w:r>
                            <w:r w:rsidR="00C102E8">
                              <w:t>dersom vesentlighets</w:t>
                            </w:r>
                            <w:r w:rsidR="00550D0E">
                              <w:t>-/</w:t>
                            </w:r>
                            <w:r w:rsidR="00403F1B">
                              <w:t>RAM</w:t>
                            </w:r>
                            <w:r w:rsidR="00F7397F">
                              <w:t>-signifikans</w:t>
                            </w:r>
                            <w:r w:rsidR="00B714C9">
                              <w:t>vurderingen</w:t>
                            </w:r>
                            <w:r w:rsidR="00F7397F">
                              <w:t>e</w:t>
                            </w:r>
                            <w:r w:rsidR="003A21F0">
                              <w:t xml:space="preserve"> </w:t>
                            </w:r>
                            <w:r w:rsidR="003716B4">
                              <w:t xml:space="preserve">tilsier </w:t>
                            </w:r>
                            <w:r w:rsidR="00C70730">
                              <w:t>dette)</w:t>
                            </w:r>
                            <w:r w:rsidRPr="00263392">
                              <w:t>.</w:t>
                            </w:r>
                          </w:p>
                          <w:p w14:paraId="2B042160" w14:textId="0E3C5147" w:rsidR="00843C86" w:rsidRPr="00EB551F" w:rsidRDefault="005F66E3" w:rsidP="00EA3FE7">
                            <w:pPr>
                              <w:pStyle w:val="STY3Brdtekst"/>
                            </w:pPr>
                            <w:r w:rsidRPr="005F66E3">
                              <w:t xml:space="preserve">All korrespondanse med Statens jernbanetilsyn (SJT) skal gå via prosjektets interne RAMS-ressurs og skal kvalitetssikres av Bane NORs SK rådgiver sikkerhet og samtrafikk. </w:t>
                            </w:r>
                          </w:p>
                          <w:p w14:paraId="37B8A858" w14:textId="77777777" w:rsidR="00EA3FE7" w:rsidRPr="00987222" w:rsidRDefault="00EA3FE7" w:rsidP="00EA3FE7">
                            <w:pPr>
                              <w:pStyle w:val="STY3Brdtekst"/>
                              <w:rPr>
                                <w:sz w:val="18"/>
                                <w:szCs w:val="18"/>
                              </w:rPr>
                            </w:pPr>
                            <w:r w:rsidRPr="00987222">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39FD1DBB" id="Rektangel: avrundede hjørner 6" o:spid="_x0000_s1047" style="width:458.25pt;height:298.7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TEExSAMAAJgHAAAOAAAAZHJzL2Uyb0RvYy54bWysVU1PGzEQvVfqf7B8L5sNCSERAUUgqkpp&#10;QUDFeWJ7s269tms72aS/vmN7EwLlUugeVvbMeDzvzYfPLjaNImvhvDR6SsujHiVCM8OlXk7p94fr&#10;T6eU+ACagzJaTOlWeHpx/vHDWWsnom9qo7hwBJ1oP2ntlNYh2ElReFaLBvyRsUKjsjKugYBbtyy4&#10;gxa9N6ro93onRWsct84w4T1Kr7KSnif/VSVYuKkqLwJRU4qxhfR36b+I/+L8DCZLB7aWrAsD3hBF&#10;A1LjpXtXVxCArJz8y1UjmTPeVOGImaYwVSWZSBgQTdl7gea+BisSFiTH2z1N/v+5Zd/W9/bWxdC9&#10;nRv20yMjRWv9ZK+JG9/ZbCrXRFsMnGwSi9s9i2ITCEPh8LQcj0ZDShjqjkfjwaA/jjwXMNkdt86H&#10;z8I0JC6m1JmV5neYq0QhrOc+JC450dBg0QD/QUnVKMzMGhQZ9k5POoedLbreueySwK+lUsSZ8ChD&#10;nXjE6swZ8jv3nliDVPaS2G/9pXIE/U8p1hc37QMCokSBD6hAs/Ql2yB1yJbDKMxF5CF8NTyLj7Nt&#10;Bp09J/xLn8LrLj6Op99x+fHoHZeXOcQYz9uglyn61D/PoO8pwaS8gI6S5Y59JTWBOCTKE+zjCIR4&#10;BkrwmKdMHLZlSmOMUWnSTul42I91BTgoKgWYHdZYPOD1khJQS5xALLjMqFFyf/hfAPoauMhZHL+O&#10;sOzt5M8R+sMrYzlega+zJ46rDpTSEY5Io6krRLMKwt3XvCULtXJ3gIgGmREuY3skfijhEqtwmDRI&#10;1vPS7srILRf7Ik6kZjkoW0NXmaeR6q4ws3mqzH0MaXcQXpoFuf3jIAibxYZIjLCfshRFC8O3ty4G&#10;FHuJeMuuJaKfY+PcgsOeRSG+EOEGf5UymEbTrSipjfv9mjza45BDLSUtTmfM8a8VOIH9+EVjz47L&#10;wQDdhrQZDEf9yMihZnGo0avm0mBflym6tIz2Qe2WlTPNIz4ks3grqkAzvDtXU7e5DHEG4BgyjonZ&#10;LK1xhFsIc31v2W66xLw/bB7B2W62BZwi38xuksMkTazM/5NtLAltZqtgKhmi8onXboPjP2Wme6ri&#10;+3K4T1ZPD+r5HwAAAP//AwBQSwMEFAAGAAgAAAAhAPZ295jcAAAABQEAAA8AAABkcnMvZG93bnJl&#10;di54bWxMj0FLw0AQhe9C/8MyBW92UyHRxmxKKdibhaSK12l2TKLZ2ZDdttt/7+pFLwOP93jvm2Id&#10;zCDONLnesoLlIgFB3Fjdc6vg9fB89wjCeWSNg2VScCUH63J2U2Cu7YUrOte+FbGEXY4KOu/HXErX&#10;dGTQLexIHL0POxn0UU6t1BNeYrkZ5H2SZNJgz3Ghw5G2HTVf9ckoCDrdNfXnbv+yz1xVvYWrex97&#10;pW7nYfMEwlPwf2H4wY/oUEamoz2xdmJQEB/xvzd6q2WWgjgqSFcPKciykP/py28AAAD//wMAUEsB&#10;Ai0AFAAGAAgAAAAhALaDOJL+AAAA4QEAABMAAAAAAAAAAAAAAAAAAAAAAFtDb250ZW50X1R5cGVz&#10;XS54bWxQSwECLQAUAAYACAAAACEAOP0h/9YAAACUAQAACwAAAAAAAAAAAAAAAAAvAQAAX3JlbHMv&#10;LnJlbHNQSwECLQAUAAYACAAAACEAcExBMUgDAACYBwAADgAAAAAAAAAAAAAAAAAuAgAAZHJzL2Uy&#10;b0RvYy54bWxQSwECLQAUAAYACAAAACEA9nb3mNwAAAAFAQAADwAAAAAAAAAAAAAAAACi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2370C169" w14:textId="6D23B29A" w:rsidR="00EA3FE7" w:rsidRDefault="002A2F90" w:rsidP="00EA3FE7">
                      <w:pPr>
                        <w:pStyle w:val="STY3Brdtekst"/>
                      </w:pPr>
                      <w:r w:rsidRPr="002A2F90">
                        <w:t>RAMS vurderinger skal ligge til grunn i alle prosjekter i Bane NOR, noe som vil bidra til riktig fokus på styring av risiko og usikkerhet.</w:t>
                      </w:r>
                      <w:r>
                        <w:t xml:space="preserve"> </w:t>
                      </w:r>
                    </w:p>
                    <w:p w14:paraId="296BC297" w14:textId="393D8C39" w:rsidR="002A2F90" w:rsidRDefault="002A2F90" w:rsidP="00EA3FE7">
                      <w:pPr>
                        <w:pStyle w:val="STY3Brdtekst"/>
                      </w:pPr>
                      <w:r w:rsidRPr="002A2F90">
                        <w:t>RAM- og sikkerhetsarbeidet skal sikre at prosjektet ivaretar sikkerhet og tilgjengelighet i hele livsløpet til jernbaneinfrastrukturen. Krav til utførelse av og ansvar for RAMS-arbeidet i prosjekter er bl.a. beskrevet i STY-604892 «Risikostyring sikkerhet - konsernprosedyre» og STY-605243 «RAM- og sikkerhetsstyring i Bane NOR - prosedyre».</w:t>
                      </w:r>
                    </w:p>
                    <w:p w14:paraId="696B5AD0" w14:textId="1BC986F4" w:rsidR="002A2F90" w:rsidRDefault="00A62CAF" w:rsidP="00EA3FE7">
                      <w:pPr>
                        <w:pStyle w:val="STY3Brdtekst"/>
                      </w:pPr>
                      <w:r w:rsidRPr="00A62CAF">
                        <w:t>Risikovurderinger for RAM og sikkerhet (RAMS-vurderinger) skal ligge til grunn for valg av tekniske løsninger og gjennomføres i henhold til Forskrift om felles sikkerhetsmetode for risikoevaluering og -vurdering (CSM RA).</w:t>
                      </w:r>
                      <w:r w:rsidR="00680BA4">
                        <w:t xml:space="preserve"> </w:t>
                      </w:r>
                      <w:r w:rsidR="00843C86" w:rsidRPr="00843C86">
                        <w:t>På SharePoint siden for «Sikkerhetsledelse – RAMS» velger du «Vesentlighetsvurdering CSM RA» og følger instruksjonen for gjennomføring.</w:t>
                      </w:r>
                    </w:p>
                    <w:p w14:paraId="578EC852" w14:textId="76A8F6B1" w:rsidR="00263392" w:rsidRDefault="005F66E3" w:rsidP="00EA3FE7">
                      <w:pPr>
                        <w:pStyle w:val="STY3Brdtekst"/>
                      </w:pPr>
                      <w:r w:rsidRPr="005F66E3">
                        <w:t>RAM-signifikansvurdering</w:t>
                      </w:r>
                      <w:r>
                        <w:t xml:space="preserve"> skal gjennomføres </w:t>
                      </w:r>
                      <w:r w:rsidR="00E46A25">
                        <w:t xml:space="preserve">for å </w:t>
                      </w:r>
                      <w:r w:rsidR="00623E2C">
                        <w:t xml:space="preserve">bestemme behovet for </w:t>
                      </w:r>
                      <w:r w:rsidR="00B307EC" w:rsidRPr="00B307EC">
                        <w:t>vedlikeholds- og oppetidsanalyser</w:t>
                      </w:r>
                      <w:r w:rsidR="004A0A2C">
                        <w:t xml:space="preserve"> (se STY-</w:t>
                      </w:r>
                      <w:r w:rsidR="00694C6B">
                        <w:t>603580)</w:t>
                      </w:r>
                      <w:r w:rsidR="00B307EC">
                        <w:t>.</w:t>
                      </w:r>
                    </w:p>
                    <w:p w14:paraId="619B7F06" w14:textId="71FAC41D" w:rsidR="00843C86" w:rsidRDefault="00263392" w:rsidP="00EA3FE7">
                      <w:pPr>
                        <w:pStyle w:val="STY3Brdtekst"/>
                      </w:pPr>
                      <w:r w:rsidRPr="00263392">
                        <w:t>Farer og RAM-forhold, samt risikoreduserende tiltak skal kontinuerlig følges opp og dokumenteres i prosjektets RAM- og farelogg for å sikre at mål og krav (akseptkriterier) for sikkerhet og tilgjengelig ivaretas i prosjekteringen</w:t>
                      </w:r>
                      <w:r w:rsidR="00FA61C0">
                        <w:t xml:space="preserve"> (</w:t>
                      </w:r>
                      <w:r w:rsidR="00C102E8">
                        <w:t>dersom vesentlighets</w:t>
                      </w:r>
                      <w:r w:rsidR="00550D0E">
                        <w:t>-/</w:t>
                      </w:r>
                      <w:r w:rsidR="00403F1B">
                        <w:t>RAM</w:t>
                      </w:r>
                      <w:r w:rsidR="00F7397F">
                        <w:t>-signifikans</w:t>
                      </w:r>
                      <w:r w:rsidR="00B714C9">
                        <w:t>vurderingen</w:t>
                      </w:r>
                      <w:r w:rsidR="00F7397F">
                        <w:t>e</w:t>
                      </w:r>
                      <w:r w:rsidR="003A21F0">
                        <w:t xml:space="preserve"> </w:t>
                      </w:r>
                      <w:r w:rsidR="003716B4">
                        <w:t xml:space="preserve">tilsier </w:t>
                      </w:r>
                      <w:r w:rsidR="00C70730">
                        <w:t>dette)</w:t>
                      </w:r>
                      <w:r w:rsidRPr="00263392">
                        <w:t>.</w:t>
                      </w:r>
                    </w:p>
                    <w:p w14:paraId="2B042160" w14:textId="0E3C5147" w:rsidR="00843C86" w:rsidRPr="00EB551F" w:rsidRDefault="005F66E3" w:rsidP="00EA3FE7">
                      <w:pPr>
                        <w:pStyle w:val="STY3Brdtekst"/>
                      </w:pPr>
                      <w:r w:rsidRPr="005F66E3">
                        <w:t xml:space="preserve">All korrespondanse med Statens jernbanetilsyn (SJT) skal gå via prosjektets interne RAMS-ressurs og skal kvalitetssikres av Bane NORs SK rådgiver sikkerhet og samtrafikk. </w:t>
                      </w:r>
                    </w:p>
                    <w:p w14:paraId="37B8A858" w14:textId="77777777" w:rsidR="00EA3FE7" w:rsidRPr="00987222" w:rsidRDefault="00EA3FE7" w:rsidP="00EA3FE7">
                      <w:pPr>
                        <w:pStyle w:val="STY3Brdtekst"/>
                        <w:rPr>
                          <w:sz w:val="18"/>
                          <w:szCs w:val="18"/>
                        </w:rPr>
                      </w:pPr>
                      <w:r w:rsidRPr="00987222">
                        <w:rPr>
                          <w:color w:val="FF0000"/>
                          <w:sz w:val="16"/>
                          <w:szCs w:val="16"/>
                        </w:rPr>
                        <w:t>Denne kommentarboksen er kun en veiledning, den skal slettes før ferdigstillelse av første versjon av dokumentet</w:t>
                      </w:r>
                    </w:p>
                  </w:txbxContent>
                </v:textbox>
                <w10:anchorlock/>
              </v:roundrect>
            </w:pict>
          </mc:Fallback>
        </mc:AlternateContent>
      </w:r>
    </w:p>
    <w:p w14:paraId="7C6237BD" w14:textId="4D261EBE" w:rsidR="00AA5384" w:rsidRPr="00AA5384" w:rsidRDefault="00AA5384" w:rsidP="002E2BCB">
      <w:pPr>
        <w:pStyle w:val="STY3Brdtekst"/>
        <w:rPr>
          <w:color w:val="FF0000"/>
        </w:rPr>
      </w:pPr>
      <w:r w:rsidRPr="00A7713E">
        <w:rPr>
          <w:i/>
          <w:iCs/>
          <w:color w:val="FF0000"/>
        </w:rPr>
        <w:t>Eksempelteks</w:t>
      </w:r>
      <w:r w:rsidR="00CB0367" w:rsidRPr="00CB0367">
        <w:rPr>
          <w:i/>
          <w:iCs/>
          <w:color w:val="FF0000"/>
        </w:rPr>
        <w:t>t</w:t>
      </w:r>
      <w:r w:rsidRPr="00CB0367">
        <w:rPr>
          <w:i/>
          <w:iCs/>
          <w:color w:val="FF0000"/>
        </w:rPr>
        <w:t>:</w:t>
      </w:r>
    </w:p>
    <w:p w14:paraId="4DE95DF3" w14:textId="7D0063CD" w:rsidR="002E2BCB" w:rsidRPr="002A2F90" w:rsidRDefault="002E2BCB" w:rsidP="000707F9">
      <w:pPr>
        <w:pStyle w:val="STY3Brdtekst"/>
        <w:rPr>
          <w:color w:val="FF0000"/>
        </w:rPr>
      </w:pPr>
      <w:r w:rsidRPr="002A2F90">
        <w:rPr>
          <w:color w:val="FF0000"/>
        </w:rPr>
        <w:t>Prosjektet skal utarbeide/har utarbeidet en prosessimplementeringsplan (PIP) for prosjektet (</w:t>
      </w:r>
      <w:proofErr w:type="spellStart"/>
      <w:r w:rsidRPr="002A2F90">
        <w:rPr>
          <w:color w:val="FF0000"/>
        </w:rPr>
        <w:t>dok.nummer</w:t>
      </w:r>
      <w:proofErr w:type="spellEnd"/>
      <w:r w:rsidR="001F13F6" w:rsidRPr="002A2F90">
        <w:rPr>
          <w:color w:val="FF0000"/>
        </w:rPr>
        <w:t xml:space="preserve"> xxx-00-Q-00xx</w:t>
      </w:r>
      <w:r w:rsidRPr="002A2F90">
        <w:rPr>
          <w:color w:val="FF0000"/>
        </w:rPr>
        <w:t>) som beskriver den overordnede RAMS-styringen med planlagte aktiviteter, ressurser, ansvarsforhold. Prosjektled</w:t>
      </w:r>
      <w:r w:rsidR="00B1718C">
        <w:rPr>
          <w:color w:val="FF0000"/>
        </w:rPr>
        <w:t>elsen</w:t>
      </w:r>
      <w:r w:rsidRPr="002A2F90">
        <w:rPr>
          <w:color w:val="FF0000"/>
        </w:rPr>
        <w:t xml:space="preserve"> påse</w:t>
      </w:r>
      <w:r w:rsidR="00B1718C">
        <w:rPr>
          <w:color w:val="FF0000"/>
        </w:rPr>
        <w:t>r</w:t>
      </w:r>
      <w:r w:rsidRPr="002A2F90">
        <w:rPr>
          <w:color w:val="FF0000"/>
        </w:rPr>
        <w:t xml:space="preserve"> at RAMS-prosessen er en integrert del av prosjektgjennomføringen.</w:t>
      </w:r>
    </w:p>
    <w:p w14:paraId="0CC60D7F" w14:textId="5592F2E1" w:rsidR="002E2BCB" w:rsidRPr="00A62CAF" w:rsidRDefault="002E2BCB" w:rsidP="002E2BCB">
      <w:pPr>
        <w:pStyle w:val="STY3Brdtekst"/>
        <w:rPr>
          <w:color w:val="FF0000"/>
        </w:rPr>
      </w:pPr>
      <w:r w:rsidRPr="00A62CAF">
        <w:rPr>
          <w:color w:val="FF0000"/>
        </w:rPr>
        <w:t>For å ivareta RAMS hos prosjektets leverandør/entreprenør er</w:t>
      </w:r>
      <w:r w:rsidR="00A62CAF" w:rsidRPr="00A62CAF">
        <w:rPr>
          <w:color w:val="FF0000"/>
        </w:rPr>
        <w:t>/skal</w:t>
      </w:r>
      <w:r w:rsidRPr="00A62CAF">
        <w:rPr>
          <w:color w:val="FF0000"/>
        </w:rPr>
        <w:t xml:space="preserve"> det utarbeidet kravspesifikasjoner i rammeavtalen eller kontrakten (ev. henvis til bestemte </w:t>
      </w:r>
      <w:proofErr w:type="spellStart"/>
      <w:r w:rsidRPr="00A62CAF">
        <w:rPr>
          <w:color w:val="FF0000"/>
        </w:rPr>
        <w:t>kontraktsdeler</w:t>
      </w:r>
      <w:proofErr w:type="spellEnd"/>
      <w:r w:rsidRPr="00A62CAF">
        <w:rPr>
          <w:color w:val="FF0000"/>
        </w:rPr>
        <w:t xml:space="preserve"> og/eller </w:t>
      </w:r>
      <w:proofErr w:type="spellStart"/>
      <w:r w:rsidRPr="00A62CAF">
        <w:rPr>
          <w:color w:val="FF0000"/>
        </w:rPr>
        <w:t>kontraktsvedlegg</w:t>
      </w:r>
      <w:proofErr w:type="spellEnd"/>
      <w:r w:rsidRPr="00A62CAF">
        <w:rPr>
          <w:color w:val="FF0000"/>
        </w:rPr>
        <w:t>). Kravspesifikasjonen setter klare krav til kompetanse, prosess, organisering og leveranser. Spesifikasjonen sikrer at leverandør/entreprenør involverer byggherre i kravsatte prosesser og aktiviteter. Dette for å sikre at krav/sikkerhetskrav ivaretas og at prosesser/aktiviteter utføres med tilfredsstillende kvalitet. RAMS-rådgiver i Bane NOR vil følge opp og gjennomgå RAMS-leveranser fra leverandør/entreprenør.</w:t>
      </w:r>
    </w:p>
    <w:p w14:paraId="114761E9" w14:textId="2E44B67E" w:rsidR="00A0227F" w:rsidRDefault="00492789" w:rsidP="000707F9">
      <w:pPr>
        <w:pStyle w:val="STY3Brdtekst"/>
        <w:rPr>
          <w:color w:val="FF0000"/>
        </w:rPr>
      </w:pPr>
      <w:r w:rsidRPr="00263392">
        <w:rPr>
          <w:color w:val="FF0000"/>
        </w:rPr>
        <w:t>Prosjektet har gj</w:t>
      </w:r>
      <w:r w:rsidR="009D1008" w:rsidRPr="00263392">
        <w:rPr>
          <w:color w:val="FF0000"/>
        </w:rPr>
        <w:t xml:space="preserve">ennomført </w:t>
      </w:r>
      <w:r w:rsidR="00020631" w:rsidRPr="00263392">
        <w:rPr>
          <w:color w:val="FF0000"/>
        </w:rPr>
        <w:t>vesentlighetsvurdering</w:t>
      </w:r>
      <w:r w:rsidR="002E2BCB" w:rsidRPr="00263392">
        <w:rPr>
          <w:color w:val="FF0000"/>
        </w:rPr>
        <w:t xml:space="preserve"> CSM RA</w:t>
      </w:r>
      <w:r w:rsidR="00C74CC1" w:rsidRPr="00263392">
        <w:rPr>
          <w:color w:val="FF0000"/>
        </w:rPr>
        <w:t xml:space="preserve"> </w:t>
      </w:r>
      <w:r w:rsidR="00C75FF1" w:rsidRPr="00263392">
        <w:rPr>
          <w:color w:val="FF0000"/>
        </w:rPr>
        <w:t xml:space="preserve">og </w:t>
      </w:r>
      <w:r w:rsidR="001F1723" w:rsidRPr="00263392">
        <w:rPr>
          <w:color w:val="FF0000"/>
        </w:rPr>
        <w:t>RAM-signifikansvurdering</w:t>
      </w:r>
      <w:r w:rsidR="00175867" w:rsidRPr="00263392">
        <w:rPr>
          <w:color w:val="FF0000"/>
        </w:rPr>
        <w:t xml:space="preserve">. </w:t>
      </w:r>
      <w:r w:rsidR="00263392" w:rsidRPr="00263392">
        <w:rPr>
          <w:color w:val="FF0000"/>
        </w:rPr>
        <w:t xml:space="preserve">Det er </w:t>
      </w:r>
      <w:r w:rsidR="00263392" w:rsidRPr="00265FC8">
        <w:rPr>
          <w:color w:val="FF0000"/>
          <w:u w:val="single"/>
        </w:rPr>
        <w:t>ikke</w:t>
      </w:r>
      <w:r w:rsidR="00263392" w:rsidRPr="00263392">
        <w:rPr>
          <w:color w:val="FF0000"/>
        </w:rPr>
        <w:t xml:space="preserve"> behov for å gjøre ytterligere risikovurderinger </w:t>
      </w:r>
      <w:r w:rsidR="0085689F">
        <w:rPr>
          <w:color w:val="FF0000"/>
        </w:rPr>
        <w:t xml:space="preserve">eller </w:t>
      </w:r>
      <w:r w:rsidR="00265FC8" w:rsidRPr="00265FC8">
        <w:rPr>
          <w:color w:val="FF0000"/>
        </w:rPr>
        <w:t>vedlikeholds-</w:t>
      </w:r>
      <w:r w:rsidR="00265FC8">
        <w:rPr>
          <w:color w:val="FF0000"/>
        </w:rPr>
        <w:t>/</w:t>
      </w:r>
      <w:r w:rsidR="00265FC8" w:rsidRPr="00265FC8">
        <w:rPr>
          <w:color w:val="FF0000"/>
        </w:rPr>
        <w:t xml:space="preserve">oppetidsanalyse </w:t>
      </w:r>
      <w:r w:rsidR="00263392" w:rsidRPr="00263392">
        <w:rPr>
          <w:color w:val="FF0000"/>
        </w:rPr>
        <w:t>i dette prosjektet.</w:t>
      </w:r>
    </w:p>
    <w:p w14:paraId="77289F48" w14:textId="77777777" w:rsidR="00A0227F" w:rsidRDefault="00A0227F" w:rsidP="00A0227F">
      <w:pPr>
        <w:pStyle w:val="STY3Overskriftlistealfabetisk"/>
      </w:pPr>
      <w:r w:rsidRPr="00315536">
        <w:t>Verifikasjon</w:t>
      </w:r>
    </w:p>
    <w:p w14:paraId="70FBC612" w14:textId="4F2B7ED8" w:rsidR="00A0227F" w:rsidRDefault="00A0227F" w:rsidP="000707F9">
      <w:pPr>
        <w:pStyle w:val="STY3Brdtekst"/>
        <w:rPr>
          <w:color w:val="FF0000"/>
        </w:rPr>
      </w:pPr>
      <w:r>
        <w:rPr>
          <w:noProof/>
        </w:rPr>
        <w:lastRenderedPageBreak/>
        <mc:AlternateContent>
          <mc:Choice Requires="wps">
            <w:drawing>
              <wp:inline distT="0" distB="0" distL="0" distR="0" wp14:anchorId="51F7738B" wp14:editId="1D187D34">
                <wp:extent cx="5819775" cy="2170262"/>
                <wp:effectExtent l="57150" t="38100" r="85725" b="97155"/>
                <wp:docPr id="7" name="Rektangel: avrundede hjørner 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19775" cy="2170262"/>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583FE997" w14:textId="77777777" w:rsidR="00A0227F" w:rsidRDefault="00A0227F" w:rsidP="00A0227F">
                            <w:pPr>
                              <w:pStyle w:val="STY3Brdtekst"/>
                            </w:pPr>
                            <w:r w:rsidRPr="00C040D0">
                              <w:t>Prosjekte</w:t>
                            </w:r>
                            <w:r>
                              <w:t>r som</w:t>
                            </w:r>
                            <w:r w:rsidRPr="00C040D0">
                              <w:t xml:space="preserve"> følger Teleprosessen, vil ivareta tilstrekkelig kvalitetss</w:t>
                            </w:r>
                            <w:r>
                              <w:t>ikring</w:t>
                            </w:r>
                            <w:r w:rsidRPr="00C040D0">
                              <w:t xml:space="preserve"> gjennom de aktiviteter og oppgaver som er angitt der. For hver fase skal sjekklister</w:t>
                            </w:r>
                            <w:r>
                              <w:t xml:space="preserve"> og/eller </w:t>
                            </w:r>
                            <w:r w:rsidRPr="00C040D0">
                              <w:t>verifikasjonslogger dokumentere at krav fra styringssystemet og systemkrav etterleves</w:t>
                            </w:r>
                            <w:r>
                              <w:t xml:space="preserve">. </w:t>
                            </w:r>
                          </w:p>
                          <w:p w14:paraId="26F122FE" w14:textId="77777777" w:rsidR="00A0227F" w:rsidRDefault="00A0227F" w:rsidP="00A0227F">
                            <w:pPr>
                              <w:pStyle w:val="STY3Brdtekst"/>
                            </w:pPr>
                            <w:r w:rsidRPr="00903469">
                              <w:t>Gjennom prosjektfaseverifikasjonen gjennomfører prosjektet en egenkontroll av prosjektets status og krav-/måloppnåelse</w:t>
                            </w:r>
                            <w:r>
                              <w:t>. Det er i hovedsak to typer verifikasjoner som skal utføres i hver prosjektfase:</w:t>
                            </w:r>
                          </w:p>
                          <w:p w14:paraId="0BD83BA6" w14:textId="77777777" w:rsidR="00A0227F" w:rsidRDefault="00A0227F" w:rsidP="00A0227F">
                            <w:pPr>
                              <w:pStyle w:val="STY3Brdtekst"/>
                            </w:pPr>
                            <w:r>
                              <w:t>•</w:t>
                            </w:r>
                            <w:r>
                              <w:tab/>
                              <w:t>Prosesskravverifikasjon</w:t>
                            </w:r>
                          </w:p>
                          <w:p w14:paraId="01750CD3" w14:textId="77777777" w:rsidR="00A0227F" w:rsidRDefault="00A0227F" w:rsidP="00A0227F">
                            <w:pPr>
                              <w:pStyle w:val="STY3Brdtekst"/>
                            </w:pPr>
                            <w:r>
                              <w:t>•</w:t>
                            </w:r>
                            <w:r>
                              <w:tab/>
                              <w:t>Systemkravverifikasjon</w:t>
                            </w:r>
                          </w:p>
                          <w:p w14:paraId="0279B301" w14:textId="77777777" w:rsidR="00A0227F" w:rsidRPr="00EB551F" w:rsidRDefault="00A0227F" w:rsidP="00A0227F">
                            <w:pPr>
                              <w:pStyle w:val="STY3Brdtekst"/>
                            </w:pPr>
                            <w:r>
                              <w:t>I begge tilfeller etableres egne verifikasjonslogger hvor de detaljerte resultatene dokumenteres.</w:t>
                            </w:r>
                          </w:p>
                          <w:p w14:paraId="11D4D142" w14:textId="77777777" w:rsidR="00A0227F" w:rsidRPr="00987222" w:rsidRDefault="00A0227F" w:rsidP="00A0227F">
                            <w:pPr>
                              <w:pStyle w:val="STY3Brdtekst"/>
                              <w:rPr>
                                <w:sz w:val="18"/>
                                <w:szCs w:val="18"/>
                              </w:rPr>
                            </w:pPr>
                            <w:r w:rsidRPr="00987222">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51F7738B" id="Rektangel: avrundede hjørner 7" o:spid="_x0000_s1048" style="width:458.25pt;height:170.9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DVJASAMAAJgHAAAOAAAAZHJzL2Uyb0RvYy54bWysVUtPGzEQvlfqf7B8L5sNeUBEQBGIqlJa&#10;EFBxntjerFuv7dpONumv79jehEC5FLqHlT0zHs/3zcNnF5tGkbVwXho9peVRjxKhmeFSL6f0+8P1&#10;pxNKfADNQRktpnQrPL04//jhrLUT0Te1UVw4gk60n7R2SusQ7KQoPKtFA/7IWKFRWRnXQMCtWxbc&#10;QYveG1X0e71R0RrHrTNMeI/Sq6yk58l/VQkWbqrKi0DUlGJsIf1d+i/ivzg/g8nSga0l68KAN0TR&#10;gNR46d7VFQQgKyf/ctVI5ow3VThipilMVUkmEgZEU/ZeoLmvwYqEBcnxdk+T/39u2bf1vb11MXRv&#10;54b99MhI0Vo/2Wvixnc2m8o10RYDJ5vE4nbPotgEwlA4PClPx+MhJQx1/XLc64/6kecCJrvj1vnw&#10;WZiGxMWUOrPS/A5zlSiE9dyHxCUnGhosGuA/KKkahZlZgyLD3smoc9jZouudyy4J/FoqRZwJjzLU&#10;iUeszpwhv3PviTVIZS+J/dZfKkfQ/5RifXHTPiAgShT4gAo0S1+yDVKHbDmMwlxEHsJXw7P4ONtm&#10;0Nlzwr/0Kbzu4uN4+h2XH4/fcXmZQ4zxvA16maJP/fMM+p4STMoL6ChZ7thXUhOIQ6IcYR9HIMQz&#10;UILHPGXisC1TGmOMSpN2Sk+H/VhXgIOiUoDZYY3FA14vKQG1xAnEgsuMGiX3h/8FoK+Bi5zF09cR&#10;lr2d/DlCf3hlLMcr8HX2xHHVgVI6whFpNHWFaFZBuPuat2ShVu4OENEgM8JlbI/EDyVcYhUOkwbJ&#10;el7aXRm55WJfxInULAdla+gq8yRS3RVmNk+VuY8h7Q7CS7Mgt38cBGGz2BCJEfZTT0fRwvDtrYsB&#10;xV4i3rJriejn2Di34LBnUYgvRLjBX6UMptF0K0pq436/Jo/2OORQS0mL0xlz/GsFTmA/ftHYs6fl&#10;YIBuQ9oMhuN+ZORQszjU6FVzabCvyxRdWkb7oHbLypnmER+SWbwVVaAZ3p2rqdtchjgDcAwZx8Rs&#10;ltY4wi2Eub63bDddYt4fNo/gbDfbAk6Rb2Y3yWGSJlbm/8k2loQ2s1UwlQxR+cRrt8HxnzLTPVXx&#10;fTncJ6unB/X8DwAAAP//AwBQSwMEFAAGAAgAAAAhAM+v3/HcAAAABQEAAA8AAABkcnMvZG93bnJl&#10;di54bWxMj8FOwzAQRO9I/IO1lbhRJ0CjErKpEBK9USkBxNWNlyQ0Xkex27p/X5cLXFYazWjmbbEK&#10;ZhAHmlxvGSGdJyCIG6t7bhE+3l9vlyCcV6zVYJkQTuRgVV5fFSrX9sgVHWrfiljCLlcInfdjLqVr&#10;OjLKze1IHL1vOxnlo5xaqSd1jOVmkHdJkkmjeo4LnRrppaNmV+8NQtCLdVP/rDdvm8xV1Wc4ua+x&#10;R7yZhecnEJ6C/wvDBT+iQxmZtnbP2okBIT7if2/0HtNsAWKLcP+QLkGWhfxPX54BAAD//wMAUEsB&#10;Ai0AFAAGAAgAAAAhALaDOJL+AAAA4QEAABMAAAAAAAAAAAAAAAAAAAAAAFtDb250ZW50X1R5cGVz&#10;XS54bWxQSwECLQAUAAYACAAAACEAOP0h/9YAAACUAQAACwAAAAAAAAAAAAAAAAAvAQAAX3JlbHMv&#10;LnJlbHNQSwECLQAUAAYACAAAACEAIQ1SQEgDAACYBwAADgAAAAAAAAAAAAAAAAAuAgAAZHJzL2Uy&#10;b0RvYy54bWxQSwECLQAUAAYACAAAACEAz6/f8dwAAAAFAQAADwAAAAAAAAAAAAAAAACiBQAAZHJz&#10;L2Rvd25yZXYueG1sUEsFBgAAAAAEAAQA8wAAAKsGAAAAAA==&#10;" fillcolor="#bcbcbc">
                <v:fill color2="#ededed" rotate="t" angle="180" colors="0 #bcbcbc;22938f #d0d0d0;1 #ededed" focus="100%" type="gradient"/>
                <v:stroke dashstyle="dash"/>
                <v:shadow on="t" color="black" opacity="24903f" origin=",.5" offset="0,.55556mm"/>
                <v:path arrowok="t"/>
                <v:textbox>
                  <w:txbxContent>
                    <w:p w14:paraId="583FE997" w14:textId="77777777" w:rsidR="00A0227F" w:rsidRDefault="00A0227F" w:rsidP="00A0227F">
                      <w:pPr>
                        <w:pStyle w:val="STY3Brdtekst"/>
                      </w:pPr>
                      <w:r w:rsidRPr="00C040D0">
                        <w:t>Prosjekte</w:t>
                      </w:r>
                      <w:r>
                        <w:t>r som</w:t>
                      </w:r>
                      <w:r w:rsidRPr="00C040D0">
                        <w:t xml:space="preserve"> følger Teleprosessen, vil ivareta tilstrekkelig kvalitetss</w:t>
                      </w:r>
                      <w:r>
                        <w:t>ikring</w:t>
                      </w:r>
                      <w:r w:rsidRPr="00C040D0">
                        <w:t xml:space="preserve"> gjennom de aktiviteter og oppgaver som er angitt der. For hver fase skal sjekklister</w:t>
                      </w:r>
                      <w:r>
                        <w:t xml:space="preserve"> og/eller </w:t>
                      </w:r>
                      <w:r w:rsidRPr="00C040D0">
                        <w:t>verifikasjonslogger dokumentere at krav fra styringssystemet og systemkrav etterleves</w:t>
                      </w:r>
                      <w:r>
                        <w:t xml:space="preserve">. </w:t>
                      </w:r>
                    </w:p>
                    <w:p w14:paraId="26F122FE" w14:textId="77777777" w:rsidR="00A0227F" w:rsidRDefault="00A0227F" w:rsidP="00A0227F">
                      <w:pPr>
                        <w:pStyle w:val="STY3Brdtekst"/>
                      </w:pPr>
                      <w:r w:rsidRPr="00903469">
                        <w:t>Gjennom prosjektfaseverifikasjonen gjennomfører prosjektet en egenkontroll av prosjektets status og krav-/måloppnåelse</w:t>
                      </w:r>
                      <w:r>
                        <w:t>. Det er i hovedsak to typer verifikasjoner som skal utføres i hver prosjektfase:</w:t>
                      </w:r>
                    </w:p>
                    <w:p w14:paraId="0BD83BA6" w14:textId="77777777" w:rsidR="00A0227F" w:rsidRDefault="00A0227F" w:rsidP="00A0227F">
                      <w:pPr>
                        <w:pStyle w:val="STY3Brdtekst"/>
                      </w:pPr>
                      <w:r>
                        <w:t>•</w:t>
                      </w:r>
                      <w:r>
                        <w:tab/>
                        <w:t>Prosesskravverifikasjon</w:t>
                      </w:r>
                    </w:p>
                    <w:p w14:paraId="01750CD3" w14:textId="77777777" w:rsidR="00A0227F" w:rsidRDefault="00A0227F" w:rsidP="00A0227F">
                      <w:pPr>
                        <w:pStyle w:val="STY3Brdtekst"/>
                      </w:pPr>
                      <w:r>
                        <w:t>•</w:t>
                      </w:r>
                      <w:r>
                        <w:tab/>
                        <w:t>Systemkravverifikasjon</w:t>
                      </w:r>
                    </w:p>
                    <w:p w14:paraId="0279B301" w14:textId="77777777" w:rsidR="00A0227F" w:rsidRPr="00EB551F" w:rsidRDefault="00A0227F" w:rsidP="00A0227F">
                      <w:pPr>
                        <w:pStyle w:val="STY3Brdtekst"/>
                      </w:pPr>
                      <w:r>
                        <w:t>I begge tilfeller etableres egne verifikasjonslogger hvor de detaljerte resultatene dokumenteres.</w:t>
                      </w:r>
                    </w:p>
                    <w:p w14:paraId="11D4D142" w14:textId="77777777" w:rsidR="00A0227F" w:rsidRPr="00987222" w:rsidRDefault="00A0227F" w:rsidP="00A0227F">
                      <w:pPr>
                        <w:pStyle w:val="STY3Brdtekst"/>
                        <w:rPr>
                          <w:sz w:val="18"/>
                          <w:szCs w:val="18"/>
                        </w:rPr>
                      </w:pPr>
                      <w:r w:rsidRPr="00987222">
                        <w:rPr>
                          <w:color w:val="FF0000"/>
                          <w:sz w:val="16"/>
                          <w:szCs w:val="16"/>
                        </w:rPr>
                        <w:t>Denne kommentarboksen er kun en veiledning, den skal slettes før ferdigstillelse av første versjon av dokumentet</w:t>
                      </w:r>
                    </w:p>
                  </w:txbxContent>
                </v:textbox>
                <w10:anchorlock/>
              </v:roundrect>
            </w:pict>
          </mc:Fallback>
        </mc:AlternateContent>
      </w:r>
    </w:p>
    <w:p w14:paraId="36A122AF" w14:textId="77777777" w:rsidR="00A0227F" w:rsidRDefault="00A0227F" w:rsidP="00A0227F">
      <w:pPr>
        <w:pStyle w:val="STY3Brdtekst"/>
      </w:pPr>
      <w:r w:rsidRPr="00A7713E">
        <w:rPr>
          <w:i/>
          <w:iCs/>
          <w:color w:val="FF0000"/>
        </w:rPr>
        <w:t>Eksempeltekst</w:t>
      </w:r>
      <w:r>
        <w:rPr>
          <w:i/>
          <w:iCs/>
          <w:color w:val="FF0000"/>
        </w:rPr>
        <w:t>:</w:t>
      </w:r>
    </w:p>
    <w:p w14:paraId="5EBC5F8D" w14:textId="77777777" w:rsidR="00A0227F" w:rsidRPr="00B14BEE" w:rsidRDefault="00A0227F" w:rsidP="00A0227F">
      <w:pPr>
        <w:pStyle w:val="STY3Brdtekst"/>
        <w:rPr>
          <w:color w:val="FF0000"/>
        </w:rPr>
      </w:pPr>
      <w:r w:rsidRPr="00B14BEE">
        <w:rPr>
          <w:color w:val="FF0000"/>
        </w:rPr>
        <w:t>Prosjektet følger Teleprosessen og vil ivareta tilstrekkelig kvalitetsstyring gjennom de aktiviteter og oppgaver som er angitt der. Følgende sjekklister</w:t>
      </w:r>
      <w:r>
        <w:rPr>
          <w:color w:val="FF0000"/>
        </w:rPr>
        <w:t xml:space="preserve"> og </w:t>
      </w:r>
      <w:r w:rsidRPr="00B14BEE">
        <w:rPr>
          <w:color w:val="FF0000"/>
        </w:rPr>
        <w:t>verifikasjonslogger dokumentere</w:t>
      </w:r>
      <w:r>
        <w:rPr>
          <w:color w:val="FF0000"/>
        </w:rPr>
        <w:t>r</w:t>
      </w:r>
      <w:r w:rsidRPr="00B14BEE">
        <w:rPr>
          <w:color w:val="FF0000"/>
        </w:rPr>
        <w:t xml:space="preserve"> at krav fra styringssystemet og systemkrav etterleves:</w:t>
      </w:r>
    </w:p>
    <w:p w14:paraId="7BAA851A" w14:textId="77777777" w:rsidR="00A0227F" w:rsidRPr="00B14BEE" w:rsidRDefault="00A0227F" w:rsidP="00A0227F">
      <w:pPr>
        <w:pStyle w:val="STY3Listepunkter"/>
        <w:rPr>
          <w:color w:val="FF0000"/>
        </w:rPr>
      </w:pPr>
      <w:r w:rsidRPr="00B14BEE">
        <w:rPr>
          <w:color w:val="FF0000"/>
        </w:rPr>
        <w:t>Sjekkliste for styrende dokumenter, vedlegg 1 til PSD</w:t>
      </w:r>
    </w:p>
    <w:p w14:paraId="57C13154" w14:textId="77777777" w:rsidR="00A0227F" w:rsidRPr="00B14BEE" w:rsidRDefault="00A0227F" w:rsidP="00A0227F">
      <w:pPr>
        <w:pStyle w:val="STY3Listepunkter"/>
        <w:rPr>
          <w:color w:val="FF0000"/>
        </w:rPr>
      </w:pPr>
      <w:r w:rsidRPr="00B14BEE">
        <w:rPr>
          <w:color w:val="FF0000"/>
        </w:rPr>
        <w:t>Aktivitetsverifikasjoner</w:t>
      </w:r>
      <w:r>
        <w:rPr>
          <w:color w:val="FF0000"/>
        </w:rPr>
        <w:t xml:space="preserve"> for: prosjektering, testprogram og testplan, kontroll og testing, egenkontroll ved avslutning av fasen</w:t>
      </w:r>
    </w:p>
    <w:p w14:paraId="298E3929" w14:textId="77777777" w:rsidR="00A0227F" w:rsidRPr="00B14BEE" w:rsidRDefault="00A0227F" w:rsidP="00A0227F">
      <w:pPr>
        <w:pStyle w:val="STY3Listepunkter"/>
        <w:rPr>
          <w:color w:val="FF0000"/>
        </w:rPr>
      </w:pPr>
      <w:r w:rsidRPr="00B14BEE">
        <w:rPr>
          <w:color w:val="FF0000"/>
        </w:rPr>
        <w:t>Prosjektfaserapport</w:t>
      </w:r>
      <w:r>
        <w:rPr>
          <w:color w:val="FF0000"/>
        </w:rPr>
        <w:t xml:space="preserve"> for gjennomføringsfasen</w:t>
      </w:r>
    </w:p>
    <w:p w14:paraId="5033A4F9" w14:textId="77777777" w:rsidR="00A0227F" w:rsidRPr="00B14BEE" w:rsidRDefault="00A0227F" w:rsidP="00A0227F">
      <w:pPr>
        <w:pStyle w:val="STY3Brdtekst"/>
        <w:rPr>
          <w:color w:val="FF0000"/>
        </w:rPr>
      </w:pPr>
      <w:r>
        <w:rPr>
          <w:color w:val="FF0000"/>
        </w:rPr>
        <w:t>P</w:t>
      </w:r>
      <w:r w:rsidRPr="00B14BEE">
        <w:rPr>
          <w:color w:val="FF0000"/>
        </w:rPr>
        <w:t xml:space="preserve">rosjektets </w:t>
      </w:r>
      <w:r w:rsidRPr="00470351">
        <w:rPr>
          <w:color w:val="FF0000"/>
        </w:rPr>
        <w:t>prosessimplementeringsplan</w:t>
      </w:r>
      <w:r w:rsidRPr="00B14BEE">
        <w:rPr>
          <w:color w:val="FF0000"/>
        </w:rPr>
        <w:t xml:space="preserve"> (PIP) dokumenterer hvilke aktiviteter som skal gjennomføres, samt hvem som er ansvarlig for å utføre verifikasjon og validering av leveransene.</w:t>
      </w:r>
    </w:p>
    <w:p w14:paraId="684CBE72" w14:textId="77777777" w:rsidR="00A0227F" w:rsidRPr="00B14BEE" w:rsidRDefault="00A0227F" w:rsidP="00A0227F">
      <w:pPr>
        <w:pStyle w:val="STY3Brdtekst"/>
        <w:rPr>
          <w:color w:val="FF0000"/>
        </w:rPr>
      </w:pPr>
      <w:r w:rsidRPr="00470351">
        <w:rPr>
          <w:color w:val="FF0000"/>
        </w:rPr>
        <w:t>Prosjektfaserapporten</w:t>
      </w:r>
      <w:r w:rsidRPr="00B14BEE">
        <w:rPr>
          <w:color w:val="FF0000"/>
        </w:rPr>
        <w:t xml:space="preserve"> dokumentere</w:t>
      </w:r>
      <w:r>
        <w:rPr>
          <w:color w:val="FF0000"/>
        </w:rPr>
        <w:t>r</w:t>
      </w:r>
      <w:r w:rsidRPr="00B14BEE">
        <w:rPr>
          <w:color w:val="FF0000"/>
        </w:rPr>
        <w:t xml:space="preserve"> at prosjektet har fulgt Teleprosessen med de planlagte aktivitetene, inkl. RAMS aktiviteter slik de er beskrevet i prosessimplementeringsplanen, samt vise at krav og mål så langt i prosjektet er oppnådd.</w:t>
      </w:r>
    </w:p>
    <w:p w14:paraId="6332FB05" w14:textId="77777777" w:rsidR="00A0227F" w:rsidRPr="008A324D" w:rsidRDefault="00A0227F" w:rsidP="00A0227F">
      <w:pPr>
        <w:pStyle w:val="STY3Brdtekst"/>
        <w:rPr>
          <w:color w:val="FF0000"/>
        </w:rPr>
      </w:pPr>
      <w:r w:rsidRPr="008A324D">
        <w:rPr>
          <w:color w:val="FF0000"/>
        </w:rPr>
        <w:t>Prosjektfaserapporten dokumenterer prosjektfaseverifikasjonen</w:t>
      </w:r>
      <w:r>
        <w:rPr>
          <w:color w:val="FF0000"/>
        </w:rPr>
        <w:t>, inklusiv</w:t>
      </w:r>
      <w:r w:rsidRPr="008A324D">
        <w:rPr>
          <w:color w:val="FF0000"/>
        </w:rPr>
        <w:t xml:space="preserve"> gjennomføri</w:t>
      </w:r>
      <w:r>
        <w:rPr>
          <w:color w:val="FF0000"/>
        </w:rPr>
        <w:t>ng av</w:t>
      </w:r>
      <w:r w:rsidRPr="008A324D">
        <w:rPr>
          <w:color w:val="FF0000"/>
        </w:rPr>
        <w:t xml:space="preserve"> egenkontroll av prosjektets status og krav-/måloppnåelse.</w:t>
      </w:r>
    </w:p>
    <w:p w14:paraId="35D4E654" w14:textId="77777777" w:rsidR="00A0227F" w:rsidRPr="008A324D" w:rsidRDefault="00A0227F" w:rsidP="00A0227F">
      <w:pPr>
        <w:pStyle w:val="STY3Brdtekst"/>
        <w:rPr>
          <w:rFonts w:cs="Arial"/>
          <w:color w:val="FF0000"/>
        </w:rPr>
      </w:pPr>
      <w:r w:rsidRPr="008A324D">
        <w:rPr>
          <w:rFonts w:cs="Arial"/>
          <w:color w:val="FF0000"/>
        </w:rPr>
        <w:t>Det er to typer verifikasjoner som skal utføres i fasen:</w:t>
      </w:r>
    </w:p>
    <w:p w14:paraId="4394F37D" w14:textId="77777777" w:rsidR="00A0227F" w:rsidRPr="008A324D" w:rsidRDefault="00A0227F" w:rsidP="00A0227F">
      <w:pPr>
        <w:pStyle w:val="STY3Listepunkter"/>
        <w:rPr>
          <w:color w:val="FF0000"/>
        </w:rPr>
      </w:pPr>
      <w:r w:rsidRPr="008A324D">
        <w:rPr>
          <w:color w:val="FF0000"/>
        </w:rPr>
        <w:t>Prosesskravverifikasjon</w:t>
      </w:r>
    </w:p>
    <w:p w14:paraId="444DED7C" w14:textId="77777777" w:rsidR="00A0227F" w:rsidRPr="008A324D" w:rsidRDefault="00A0227F" w:rsidP="00A0227F">
      <w:pPr>
        <w:pStyle w:val="STY3Listepunkter"/>
        <w:rPr>
          <w:color w:val="FF0000"/>
        </w:rPr>
      </w:pPr>
      <w:r w:rsidRPr="008A324D">
        <w:rPr>
          <w:color w:val="FF0000"/>
        </w:rPr>
        <w:t>Systemkravverifikasjon</w:t>
      </w:r>
    </w:p>
    <w:p w14:paraId="2F6E8674" w14:textId="77777777" w:rsidR="00A0227F" w:rsidRPr="00263392" w:rsidRDefault="00A0227F" w:rsidP="000707F9">
      <w:pPr>
        <w:pStyle w:val="STY3Brdtekst"/>
        <w:rPr>
          <w:color w:val="FF0000"/>
        </w:rPr>
      </w:pPr>
    </w:p>
    <w:p w14:paraId="3E2DAB1C" w14:textId="7DD0CBA3" w:rsidR="000772F5" w:rsidRDefault="002A3212" w:rsidP="000772F5">
      <w:pPr>
        <w:pStyle w:val="STY3Overskrift111"/>
        <w:numPr>
          <w:ilvl w:val="2"/>
          <w:numId w:val="11"/>
        </w:numPr>
      </w:pPr>
      <w:bookmarkStart w:id="40" w:name="_Toc56780760"/>
      <w:bookmarkStart w:id="41" w:name="_Toc163222649"/>
      <w:r>
        <w:t>A</w:t>
      </w:r>
      <w:r w:rsidR="000772F5">
        <w:t>nleggsgjennomføring</w:t>
      </w:r>
      <w:bookmarkEnd w:id="40"/>
      <w:bookmarkEnd w:id="41"/>
    </w:p>
    <w:p w14:paraId="69C9C006" w14:textId="5E71C56B" w:rsidR="00B36B86" w:rsidRDefault="00090563" w:rsidP="00007611">
      <w:pPr>
        <w:pStyle w:val="STY3Brdtekst"/>
      </w:pPr>
      <w:r w:rsidRPr="009E5134">
        <w:rPr>
          <w:rFonts w:eastAsia="Times New Roman" w:cs="Times New Roman"/>
          <w:noProof/>
          <w:szCs w:val="22"/>
        </w:rPr>
        <w:lastRenderedPageBreak/>
        <mc:AlternateContent>
          <mc:Choice Requires="wps">
            <w:drawing>
              <wp:inline distT="0" distB="0" distL="0" distR="0" wp14:anchorId="4DAF749C" wp14:editId="58FFF459">
                <wp:extent cx="5759450" cy="4991100"/>
                <wp:effectExtent l="57150" t="38100" r="69850" b="95250"/>
                <wp:docPr id="25" name="Rektangel: avrundede hjørner 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4991100"/>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0B14B753" w14:textId="77777777" w:rsidR="00090563" w:rsidRDefault="00090563" w:rsidP="00090563">
                            <w:pPr>
                              <w:pStyle w:val="STY3Brdtekst"/>
                            </w:pPr>
                            <w:r w:rsidRPr="00A7713E">
                              <w:t>Beskriv hvordan</w:t>
                            </w:r>
                            <w:r>
                              <w:t xml:space="preserve"> </w:t>
                            </w:r>
                            <w:r w:rsidRPr="00BF7D60">
                              <w:t>anleggs</w:t>
                            </w:r>
                            <w:r>
                              <w:t xml:space="preserve">arbeid skal </w:t>
                            </w:r>
                            <w:r w:rsidRPr="00BF7D60">
                              <w:t>gjennomfø</w:t>
                            </w:r>
                            <w:r>
                              <w:t>res i prosjektet. Beskrivelsen skal basere seg på de risikoer og utfordringer som er identifisert knyttet til anleggsgjennomføring og gjennomførbarhet av prosjektet samt eventuelle forutsetninger.</w:t>
                            </w:r>
                          </w:p>
                          <w:p w14:paraId="34C99D0E" w14:textId="77777777" w:rsidR="00090563" w:rsidRDefault="00090563" w:rsidP="00090563">
                            <w:pPr>
                              <w:pStyle w:val="STY3Brdtekst"/>
                            </w:pPr>
                            <w:r>
                              <w:t>Under er det listet opp en rekke tema prosjektet kan vurdere, det kan også være andre aktuelle tema enn de nevnte. Beskriv hvordan det sikres at de særtrekk som er relevant i akkurat dette prosjektet blir håndtert. Det er viktig å tenke gjennom når i prosjektets levetid det må hensyntas. Før valg av løsning er det fokus på å identifisere risikoer/muligheter og hvordan det påvirker prosjektets valg og gjennomføring. Større grad av detaljering av temaene blir mer og mer relevant etter hvert som prosjektet modnes.</w:t>
                            </w:r>
                          </w:p>
                          <w:p w14:paraId="359AFAE0" w14:textId="77777777" w:rsidR="00090563" w:rsidRPr="00D07C9A" w:rsidRDefault="00090563" w:rsidP="000707F9">
                            <w:pPr>
                              <w:pStyle w:val="STY3Listepunkter"/>
                            </w:pPr>
                            <w:r w:rsidRPr="00D07C9A">
                              <w:t>Nærføring</w:t>
                            </w:r>
                          </w:p>
                          <w:p w14:paraId="15974695" w14:textId="77777777" w:rsidR="00090563" w:rsidRDefault="00090563" w:rsidP="000707F9">
                            <w:pPr>
                              <w:pStyle w:val="STY3Listepunkter"/>
                            </w:pPr>
                            <w:r>
                              <w:t>Grunnforhold</w:t>
                            </w:r>
                          </w:p>
                          <w:p w14:paraId="677B887C" w14:textId="77777777" w:rsidR="00090563" w:rsidRDefault="00090563" w:rsidP="000707F9">
                            <w:pPr>
                              <w:pStyle w:val="STY3Listepunkter"/>
                            </w:pPr>
                            <w:r>
                              <w:t>Rigg- og anleggsområder</w:t>
                            </w:r>
                          </w:p>
                          <w:p w14:paraId="092FEC65" w14:textId="77777777" w:rsidR="00090563" w:rsidRDefault="00090563" w:rsidP="000707F9">
                            <w:pPr>
                              <w:pStyle w:val="STY3Listepunkter"/>
                            </w:pPr>
                            <w:r>
                              <w:t>Anleggsveier</w:t>
                            </w:r>
                          </w:p>
                          <w:p w14:paraId="0E8C8F06" w14:textId="77777777" w:rsidR="00090563" w:rsidRDefault="00090563" w:rsidP="000707F9">
                            <w:pPr>
                              <w:pStyle w:val="STY3Listepunkter"/>
                            </w:pPr>
                            <w:r>
                              <w:t>Støy og miljø</w:t>
                            </w:r>
                          </w:p>
                          <w:p w14:paraId="415792BA" w14:textId="77777777" w:rsidR="00090563" w:rsidRDefault="00090563" w:rsidP="000707F9">
                            <w:pPr>
                              <w:pStyle w:val="STY3Listepunkter"/>
                            </w:pPr>
                            <w:r>
                              <w:t>Bebyggelse</w:t>
                            </w:r>
                          </w:p>
                          <w:p w14:paraId="57A4B03A" w14:textId="77777777" w:rsidR="00090563" w:rsidRDefault="00090563" w:rsidP="000707F9">
                            <w:pPr>
                              <w:pStyle w:val="STY3Listepunkter"/>
                            </w:pPr>
                            <w:r>
                              <w:t>Massetransport</w:t>
                            </w:r>
                          </w:p>
                          <w:p w14:paraId="640985EC" w14:textId="77777777" w:rsidR="00090563" w:rsidRDefault="00090563" w:rsidP="000707F9">
                            <w:pPr>
                              <w:pStyle w:val="STY3Listepunkter"/>
                            </w:pPr>
                            <w:r>
                              <w:t>Brudd</w:t>
                            </w:r>
                          </w:p>
                          <w:p w14:paraId="5C639B4E" w14:textId="77777777" w:rsidR="00090563" w:rsidRDefault="00090563" w:rsidP="000707F9">
                            <w:pPr>
                              <w:pStyle w:val="STY3Listepunkter"/>
                            </w:pPr>
                            <w:r>
                              <w:t>Trafikk</w:t>
                            </w:r>
                          </w:p>
                          <w:p w14:paraId="7449E0BD" w14:textId="77777777" w:rsidR="00090563" w:rsidRDefault="00090563" w:rsidP="000707F9">
                            <w:pPr>
                              <w:pStyle w:val="STY3Listepunkter"/>
                            </w:pPr>
                            <w:r>
                              <w:t>Velprøvd/ny teknologi</w:t>
                            </w:r>
                          </w:p>
                          <w:p w14:paraId="513FB7F5" w14:textId="77777777" w:rsidR="00090563" w:rsidRDefault="00090563" w:rsidP="000707F9">
                            <w:pPr>
                              <w:pStyle w:val="STY3Listepunkter"/>
                            </w:pPr>
                            <w:r>
                              <w:t>Trinnvis utbygging</w:t>
                            </w:r>
                          </w:p>
                          <w:p w14:paraId="1481113E" w14:textId="77777777" w:rsidR="00090563" w:rsidRDefault="00090563" w:rsidP="00090563">
                            <w:pPr>
                              <w:pStyle w:val="STY3Brdtekst"/>
                            </w:pPr>
                            <w:r w:rsidRPr="00A7713E">
                              <w:t>A</w:t>
                            </w:r>
                            <w:r w:rsidRPr="00D73F1A">
                              <w:t>nleggsgjennomføring</w:t>
                            </w:r>
                            <w:r>
                              <w:t xml:space="preserve"> må sees i sammenheng med </w:t>
                            </w:r>
                            <w:proofErr w:type="spellStart"/>
                            <w:r>
                              <w:t>kontraktstrategi</w:t>
                            </w:r>
                            <w:proofErr w:type="spellEnd"/>
                            <w:r>
                              <w:t xml:space="preserve"> og flere av punktene inngår som særtrekk i denne. Noen av punktene kan også være med å påvirke valg av løsning.</w:t>
                            </w:r>
                          </w:p>
                          <w:p w14:paraId="367F25D4" w14:textId="77777777" w:rsidR="00090563" w:rsidRPr="000707F9" w:rsidRDefault="00090563" w:rsidP="00090563">
                            <w:pPr>
                              <w:pStyle w:val="STY3Brdtekst"/>
                              <w:rPr>
                                <w:color w:val="FF0000"/>
                                <w:sz w:val="16"/>
                                <w:szCs w:val="16"/>
                              </w:rPr>
                            </w:pPr>
                            <w:r w:rsidRPr="000707F9">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4DAF749C" id="Rektangel: avrundede hjørner 25" o:spid="_x0000_s1049" style="width:453.5pt;height:393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ktMRQMAAJgHAAAOAAAAZHJzL2Uyb0RvYy54bWysVVFPGzEMfp+0/xDlfVyv7QGtaBECMU1i&#10;gCgTz26S62XLJVmScmW/fk5yLYXxsrF7OCW249if7S8np5tWkUfhvDR6RsuDASVCM8OlXs3ot/vL&#10;T8eU+ACagzJazOiT8PR0/vHDSWenYmgao7hwBJ1oP+3sjDYh2GlReNaIFvyBsUKjsjauhYBbtyq4&#10;gw69t6oYDgaHRWcct84w4T1KL7KSzpP/uhYs3NS1F4GoGcXYQvq79F/GfzE/genKgW0k68OAf4ii&#10;Banx0p2rCwhA1k7+4aqVzBlv6nDATFuYupZMpBwwm3LwKptFA1akXBAcb3cw+f/nll0/Luyti6F7&#10;e2XYD4+IFJ31050mbnxvs6ldG20xcLJJKD7tUBSbQBgKq6NqMq4QbIa68WRSloOEcwHT7XHrfPgs&#10;TEviYkadWWt+h7VKEMLjlQ8JS040tNg0wL9TUrcKK/MIilSD48NYOHTY2+Jq67IvAr+UShFnwoMM&#10;TcIRuzNXyG/de2INQjlIYv/kz5Uj6H9Gsb+46e4xIUoU+IAKNEtfsg1Sh2xZRWFuIg/hq+FZPMq2&#10;OcbsOYW78im8/uJRPP2Oy0dH77gci/K+28sUfZqfF6nvIMGivEodJast+kpqApEkykOc4xgK8QyU&#10;4LFOGTgcy1TGiJnSpJvRSTWssK8AiaJWgNVhrcUDXq8oAbVCBmLBZUSNkrvDf1Nb3wAXuYqTtzMs&#10;B1v5ywz9/pWxHS/AN9kTx1WflNIxHZGoqW9Esw7CLRrekaVauzvAjMYZES7jeCR8KOESu7BKGgTr&#10;ZWv3beRWy10TJ1CzHJRtoO/M4wh135jZPHXmLoa02wsvcUEe/0gEYbPcEIkRDkfRSxQtDX+6dTGg&#10;OEvEW3YpMfsrHJxbcDizKMQXItzgr1YGy2j6FSWNcb/ekkd7JDnUUtIhO2ONf67BCZzHLxpndlKO&#10;x+g2pM24OhpGRPY1y32NXrfnBue6TNGlZbQParusnWkf8CE5i7eiCjTDu3M39ZvzEDkAacg4Js7O&#10;0hop3EK40gvLtuwS636/eQBne24LyCLXZsvkPWNl/J9tY0toc7YOppYhKp9x7TdI/6ky/VMV35f9&#10;fbJ6flDnvwEAAP//AwBQSwMEFAAGAAgAAAAhAFG5lSrbAAAABQEAAA8AAABkcnMvZG93bnJldi54&#10;bWxMj8FOwzAQRO9I/IO1SL1Ru0hNS4hTISR6o1ICiKsbL0lovI5it3X/noULXEYazWrmbbFJbhAn&#10;nELvScNirkAgNd721Gp4e32+XYMI0ZA1gyfUcMEAm/L6qjC59Weq8FTHVnAJhdxo6GIccylD06Ez&#10;Ye5HJM4+/eRMZDu10k7mzOVukHdKZdKZnnihMyM+ddgc6qPTkOxy29Rf293LLgtV9Z4u4WPstZ7d&#10;pMcHEBFT/DuGH3xGh5KZ9v5INohBAz8Sf5Wze7Viu9ewWmcKZFnI//TlNwAAAP//AwBQSwECLQAU&#10;AAYACAAAACEAtoM4kv4AAADhAQAAEwAAAAAAAAAAAAAAAAAAAAAAW0NvbnRlbnRfVHlwZXNdLnht&#10;bFBLAQItABQABgAIAAAAIQA4/SH/1gAAAJQBAAALAAAAAAAAAAAAAAAAAC8BAABfcmVscy8ucmVs&#10;c1BLAQItABQABgAIAAAAIQBzxktMRQMAAJgHAAAOAAAAAAAAAAAAAAAAAC4CAABkcnMvZTJvRG9j&#10;LnhtbFBLAQItABQABgAIAAAAIQBRuZUq2wAAAAUBAAAPAAAAAAAAAAAAAAAAAJ8FAABkcnMvZG93&#10;bnJldi54bWxQSwUGAAAAAAQABADzAAAApwYAAAAA&#10;" fillcolor="#bcbcbc">
                <v:fill color2="#ededed" rotate="t" angle="180" colors="0 #bcbcbc;22938f #d0d0d0;1 #ededed" focus="100%" type="gradient"/>
                <v:stroke dashstyle="dash"/>
                <v:shadow on="t" color="black" opacity="24903f" origin=",.5" offset="0,.55556mm"/>
                <v:path arrowok="t"/>
                <v:textbox>
                  <w:txbxContent>
                    <w:p w14:paraId="0B14B753" w14:textId="77777777" w:rsidR="00090563" w:rsidRDefault="00090563" w:rsidP="00090563">
                      <w:pPr>
                        <w:pStyle w:val="STY3Brdtekst"/>
                      </w:pPr>
                      <w:r w:rsidRPr="00A7713E">
                        <w:t>Beskriv hvordan</w:t>
                      </w:r>
                      <w:r>
                        <w:t xml:space="preserve"> </w:t>
                      </w:r>
                      <w:r w:rsidRPr="00BF7D60">
                        <w:t>anleggs</w:t>
                      </w:r>
                      <w:r>
                        <w:t xml:space="preserve">arbeid skal </w:t>
                      </w:r>
                      <w:r w:rsidRPr="00BF7D60">
                        <w:t>gjennomfø</w:t>
                      </w:r>
                      <w:r>
                        <w:t>res i prosjektet. Beskrivelsen skal basere seg på de risikoer og utfordringer som er identifisert knyttet til anleggsgjennomføring og gjennomførbarhet av prosjektet samt eventuelle forutsetninger.</w:t>
                      </w:r>
                    </w:p>
                    <w:p w14:paraId="34C99D0E" w14:textId="77777777" w:rsidR="00090563" w:rsidRDefault="00090563" w:rsidP="00090563">
                      <w:pPr>
                        <w:pStyle w:val="STY3Brdtekst"/>
                      </w:pPr>
                      <w:r>
                        <w:t>Under er det listet opp en rekke tema prosjektet kan vurdere, det kan også være andre aktuelle tema enn de nevnte. Beskriv hvordan det sikres at de særtrekk som er relevant i akkurat dette prosjektet blir håndtert. Det er viktig å tenke gjennom når i prosjektets levetid det må hensyntas. Før valg av løsning er det fokus på å identifisere risikoer/muligheter og hvordan det påvirker prosjektets valg og gjennomføring. Større grad av detaljering av temaene blir mer og mer relevant etter hvert som prosjektet modnes.</w:t>
                      </w:r>
                    </w:p>
                    <w:p w14:paraId="359AFAE0" w14:textId="77777777" w:rsidR="00090563" w:rsidRPr="00D07C9A" w:rsidRDefault="00090563" w:rsidP="000707F9">
                      <w:pPr>
                        <w:pStyle w:val="STY3Listepunkter"/>
                      </w:pPr>
                      <w:r w:rsidRPr="00D07C9A">
                        <w:t>Nærføring</w:t>
                      </w:r>
                    </w:p>
                    <w:p w14:paraId="15974695" w14:textId="77777777" w:rsidR="00090563" w:rsidRDefault="00090563" w:rsidP="000707F9">
                      <w:pPr>
                        <w:pStyle w:val="STY3Listepunkter"/>
                      </w:pPr>
                      <w:r>
                        <w:t>Grunnforhold</w:t>
                      </w:r>
                    </w:p>
                    <w:p w14:paraId="677B887C" w14:textId="77777777" w:rsidR="00090563" w:rsidRDefault="00090563" w:rsidP="000707F9">
                      <w:pPr>
                        <w:pStyle w:val="STY3Listepunkter"/>
                      </w:pPr>
                      <w:r>
                        <w:t>Rigg- og anleggsområder</w:t>
                      </w:r>
                    </w:p>
                    <w:p w14:paraId="092FEC65" w14:textId="77777777" w:rsidR="00090563" w:rsidRDefault="00090563" w:rsidP="000707F9">
                      <w:pPr>
                        <w:pStyle w:val="STY3Listepunkter"/>
                      </w:pPr>
                      <w:r>
                        <w:t>Anleggsveier</w:t>
                      </w:r>
                    </w:p>
                    <w:p w14:paraId="0E8C8F06" w14:textId="77777777" w:rsidR="00090563" w:rsidRDefault="00090563" w:rsidP="000707F9">
                      <w:pPr>
                        <w:pStyle w:val="STY3Listepunkter"/>
                      </w:pPr>
                      <w:r>
                        <w:t>Støy og miljø</w:t>
                      </w:r>
                    </w:p>
                    <w:p w14:paraId="415792BA" w14:textId="77777777" w:rsidR="00090563" w:rsidRDefault="00090563" w:rsidP="000707F9">
                      <w:pPr>
                        <w:pStyle w:val="STY3Listepunkter"/>
                      </w:pPr>
                      <w:r>
                        <w:t>Bebyggelse</w:t>
                      </w:r>
                    </w:p>
                    <w:p w14:paraId="57A4B03A" w14:textId="77777777" w:rsidR="00090563" w:rsidRDefault="00090563" w:rsidP="000707F9">
                      <w:pPr>
                        <w:pStyle w:val="STY3Listepunkter"/>
                      </w:pPr>
                      <w:r>
                        <w:t>Massetransport</w:t>
                      </w:r>
                    </w:p>
                    <w:p w14:paraId="640985EC" w14:textId="77777777" w:rsidR="00090563" w:rsidRDefault="00090563" w:rsidP="000707F9">
                      <w:pPr>
                        <w:pStyle w:val="STY3Listepunkter"/>
                      </w:pPr>
                      <w:r>
                        <w:t>Brudd</w:t>
                      </w:r>
                    </w:p>
                    <w:p w14:paraId="5C639B4E" w14:textId="77777777" w:rsidR="00090563" w:rsidRDefault="00090563" w:rsidP="000707F9">
                      <w:pPr>
                        <w:pStyle w:val="STY3Listepunkter"/>
                      </w:pPr>
                      <w:r>
                        <w:t>Trafikk</w:t>
                      </w:r>
                    </w:p>
                    <w:p w14:paraId="7449E0BD" w14:textId="77777777" w:rsidR="00090563" w:rsidRDefault="00090563" w:rsidP="000707F9">
                      <w:pPr>
                        <w:pStyle w:val="STY3Listepunkter"/>
                      </w:pPr>
                      <w:r>
                        <w:t>Velprøvd/ny teknologi</w:t>
                      </w:r>
                    </w:p>
                    <w:p w14:paraId="513FB7F5" w14:textId="77777777" w:rsidR="00090563" w:rsidRDefault="00090563" w:rsidP="000707F9">
                      <w:pPr>
                        <w:pStyle w:val="STY3Listepunkter"/>
                      </w:pPr>
                      <w:r>
                        <w:t>Trinnvis utbygging</w:t>
                      </w:r>
                    </w:p>
                    <w:p w14:paraId="1481113E" w14:textId="77777777" w:rsidR="00090563" w:rsidRDefault="00090563" w:rsidP="00090563">
                      <w:pPr>
                        <w:pStyle w:val="STY3Brdtekst"/>
                      </w:pPr>
                      <w:r w:rsidRPr="00A7713E">
                        <w:t>A</w:t>
                      </w:r>
                      <w:r w:rsidRPr="00D73F1A">
                        <w:t>nleggsgjennomføring</w:t>
                      </w:r>
                      <w:r>
                        <w:t xml:space="preserve"> må sees i sammenheng med </w:t>
                      </w:r>
                      <w:proofErr w:type="spellStart"/>
                      <w:r>
                        <w:t>kontraktstrategi</w:t>
                      </w:r>
                      <w:proofErr w:type="spellEnd"/>
                      <w:r>
                        <w:t xml:space="preserve"> og flere av punktene inngår som særtrekk i denne. Noen av punktene kan også være med å påvirke valg av løsning.</w:t>
                      </w:r>
                    </w:p>
                    <w:p w14:paraId="367F25D4" w14:textId="77777777" w:rsidR="00090563" w:rsidRPr="000707F9" w:rsidRDefault="00090563" w:rsidP="00090563">
                      <w:pPr>
                        <w:pStyle w:val="STY3Brdtekst"/>
                        <w:rPr>
                          <w:color w:val="FF0000"/>
                          <w:sz w:val="16"/>
                          <w:szCs w:val="16"/>
                        </w:rPr>
                      </w:pPr>
                      <w:r w:rsidRPr="000707F9">
                        <w:rPr>
                          <w:color w:val="FF0000"/>
                          <w:sz w:val="16"/>
                          <w:szCs w:val="16"/>
                        </w:rPr>
                        <w:t>Denne kommentarboksen er kun en veiledning, den skal slettes før ferdigstillelse av første versjon av dokumentet</w:t>
                      </w:r>
                    </w:p>
                  </w:txbxContent>
                </v:textbox>
                <w10:anchorlock/>
              </v:roundrect>
            </w:pict>
          </mc:Fallback>
        </mc:AlternateContent>
      </w:r>
    </w:p>
    <w:p w14:paraId="46593395" w14:textId="77777777" w:rsidR="000707F9" w:rsidRDefault="000707F9" w:rsidP="000707F9">
      <w:pPr>
        <w:pStyle w:val="STY3Brdtekst"/>
        <w:rPr>
          <w:i/>
          <w:iCs/>
          <w:color w:val="FF0000"/>
        </w:rPr>
      </w:pPr>
      <w:r w:rsidRPr="00C44589">
        <w:rPr>
          <w:i/>
          <w:iCs/>
          <w:color w:val="FF0000"/>
        </w:rPr>
        <w:t>Eksempeltekst</w:t>
      </w:r>
      <w:r>
        <w:rPr>
          <w:i/>
          <w:iCs/>
          <w:color w:val="FF0000"/>
        </w:rPr>
        <w:t>:</w:t>
      </w:r>
    </w:p>
    <w:p w14:paraId="1F5CECA8" w14:textId="41B3543D" w:rsidR="00437DF8" w:rsidRPr="00CF2825" w:rsidRDefault="00437DF8" w:rsidP="00007611">
      <w:pPr>
        <w:pStyle w:val="STY3Brdtekst"/>
        <w:rPr>
          <w:color w:val="FF0000"/>
        </w:rPr>
      </w:pPr>
      <w:r>
        <w:rPr>
          <w:color w:val="FF0000"/>
        </w:rPr>
        <w:t xml:space="preserve">For et fiberprosjekt </w:t>
      </w:r>
      <w:r w:rsidR="00437988">
        <w:rPr>
          <w:color w:val="FF0000"/>
        </w:rPr>
        <w:t>kan det være relevant å kar</w:t>
      </w:r>
      <w:r w:rsidR="00B2137F">
        <w:rPr>
          <w:color w:val="FF0000"/>
        </w:rPr>
        <w:t>t</w:t>
      </w:r>
      <w:r w:rsidR="00437988">
        <w:rPr>
          <w:color w:val="FF0000"/>
        </w:rPr>
        <w:t>legge grunnforhold der det må legges nye rør</w:t>
      </w:r>
      <w:r w:rsidR="00B2137F">
        <w:rPr>
          <w:color w:val="FF0000"/>
        </w:rPr>
        <w:t xml:space="preserve">, </w:t>
      </w:r>
      <w:r w:rsidR="009605B8">
        <w:rPr>
          <w:color w:val="FF0000"/>
        </w:rPr>
        <w:t>ka</w:t>
      </w:r>
      <w:r w:rsidR="005E68A6">
        <w:rPr>
          <w:color w:val="FF0000"/>
        </w:rPr>
        <w:t>rt</w:t>
      </w:r>
      <w:r w:rsidR="009605B8">
        <w:rPr>
          <w:color w:val="FF0000"/>
        </w:rPr>
        <w:t xml:space="preserve">legge mulige riggplasser og hvor materiell kan lagres. </w:t>
      </w:r>
      <w:r w:rsidR="00EE11E0">
        <w:rPr>
          <w:color w:val="FF0000"/>
        </w:rPr>
        <w:t>Sjekke tilgang til spor</w:t>
      </w:r>
      <w:r w:rsidR="005E68A6">
        <w:rPr>
          <w:color w:val="FF0000"/>
        </w:rPr>
        <w:t xml:space="preserve"> og </w:t>
      </w:r>
      <w:proofErr w:type="spellStart"/>
      <w:r w:rsidR="005E68A6">
        <w:rPr>
          <w:color w:val="FF0000"/>
        </w:rPr>
        <w:t>evnt</w:t>
      </w:r>
      <w:proofErr w:type="spellEnd"/>
      <w:r w:rsidR="005E68A6">
        <w:rPr>
          <w:color w:val="FF0000"/>
        </w:rPr>
        <w:t xml:space="preserve"> bruk av private veier for å komme frem til kum med skjøt.</w:t>
      </w:r>
    </w:p>
    <w:p w14:paraId="5A5AB65E" w14:textId="085299D3" w:rsidR="0070211F" w:rsidRDefault="00D73F1A" w:rsidP="0070211F">
      <w:pPr>
        <w:pStyle w:val="STY3Overskrift111"/>
        <w:numPr>
          <w:ilvl w:val="2"/>
          <w:numId w:val="11"/>
        </w:numPr>
      </w:pPr>
      <w:bookmarkStart w:id="42" w:name="_Toc56780761"/>
      <w:bookmarkStart w:id="43" w:name="_Toc163222650"/>
      <w:r>
        <w:t>F</w:t>
      </w:r>
      <w:r w:rsidR="0070211F">
        <w:t>erdigstillelse og overlevering</w:t>
      </w:r>
      <w:bookmarkEnd w:id="42"/>
      <w:bookmarkEnd w:id="43"/>
    </w:p>
    <w:p w14:paraId="34935D1B" w14:textId="6D67E6E7" w:rsidR="00B7607E" w:rsidRDefault="00B7607E" w:rsidP="00007611">
      <w:pPr>
        <w:pStyle w:val="STY3Brdtekst"/>
        <w:rPr>
          <w:color w:val="FF0000"/>
        </w:rPr>
      </w:pPr>
      <w:r w:rsidRPr="009E5134">
        <w:rPr>
          <w:rFonts w:eastAsia="Times New Roman" w:cs="Times New Roman"/>
          <w:noProof/>
          <w:szCs w:val="22"/>
        </w:rPr>
        <mc:AlternateContent>
          <mc:Choice Requires="wps">
            <w:drawing>
              <wp:inline distT="0" distB="0" distL="0" distR="0" wp14:anchorId="3812E7DC" wp14:editId="015B64F7">
                <wp:extent cx="5759450" cy="1548245"/>
                <wp:effectExtent l="57150" t="38100" r="69850" b="90170"/>
                <wp:docPr id="45" name="Rektangel: avrundede hjørner 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1548245"/>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3F93F3A5" w14:textId="77777777" w:rsidR="00F72A5C" w:rsidRDefault="00F72A5C" w:rsidP="00A7713E">
                            <w:pPr>
                              <w:pStyle w:val="STY3Brdtekst"/>
                            </w:pPr>
                            <w:r>
                              <w:t>I Teleprosessen er det beskrevet flere oppgaver knyttet til ferdigstillelse og overlevering.</w:t>
                            </w:r>
                          </w:p>
                          <w:p w14:paraId="5B54998D" w14:textId="0865DB5F" w:rsidR="00F72A5C" w:rsidRDefault="00F72A5C" w:rsidP="00B7607E">
                            <w:pPr>
                              <w:pStyle w:val="STY3Brdtekst"/>
                            </w:pPr>
                            <w:r>
                              <w:t xml:space="preserve">Som er forberedelse til ferdigstillelse og overlevering av prosjektet anbefales det å ta frem mal for overleveringsprotokoll (ARB-804936) tidlig i </w:t>
                            </w:r>
                            <w:r w:rsidR="008F5AEC">
                              <w:t>gjennom</w:t>
                            </w:r>
                            <w:r w:rsidR="00CD1A16">
                              <w:t>førings</w:t>
                            </w:r>
                            <w:r>
                              <w:t>fasen og sjekke hvilke dokumentasjon som er nødvendig for overleveringen, og hvilke databaser som må oppdateres med nye (eller utgåtte) objekter og status.</w:t>
                            </w:r>
                          </w:p>
                          <w:p w14:paraId="20C37EF3" w14:textId="3B1A338B" w:rsidR="00E33640" w:rsidRDefault="00F72A5C" w:rsidP="00B7607E">
                            <w:pPr>
                              <w:pStyle w:val="STY3Brdtekst"/>
                            </w:pPr>
                            <w:r>
                              <w:t xml:space="preserve">Ferdigstillelse og overlevering </w:t>
                            </w:r>
                            <w:r w:rsidR="00B7607E">
                              <w:t>å sees i sammenheng med kontraktsarbeidet.</w:t>
                            </w:r>
                          </w:p>
                          <w:p w14:paraId="6B34AEAB" w14:textId="435BAFF2" w:rsidR="00B7607E" w:rsidRPr="00EF4E02" w:rsidRDefault="00B7607E" w:rsidP="00B7607E">
                            <w:pPr>
                              <w:pStyle w:val="STY3Brdtekst"/>
                              <w:rPr>
                                <w:sz w:val="18"/>
                                <w:szCs w:val="18"/>
                              </w:rPr>
                            </w:pPr>
                            <w:r w:rsidRPr="00EF4E02">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3812E7DC" id="Rektangel: avrundede hjørner 45" o:spid="_x0000_s1050" style="width:453.5pt;height:121.9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FT4SAMAAJgHAAAOAAAAZHJzL2Uyb0RvYy54bWysVU1PGzEQvVfqf7B8L5sNWQgRCUIgqkq0&#10;IKDiPLG9Wbde27WdbNJf37G9CYFyKXQPK3tmPJ735sOnZ+tWkZVwXho9peXBgBKhmeFSL6b0+8PV&#10;pzElPoDmoIwWU7oRnp7NPn447exEDE1jFBeOoBPtJ52d0iYEOykKzxrRgj8wVmhU1sa1EHDrFgV3&#10;0KH3VhXDweCo6Izj1hkmvEfpZVbSWfJf14KFm7r2IhA1pRhbSH+X/vP4L2anMFk4sI1kfRjwhiha&#10;kBov3bm6hABk6eRfrlrJnPGmDgfMtIWpa8lEwoBoysELNPcNWJGwIDne7mjy/88t+7a6t7cuhu7t&#10;tWE/PTJSdNZPdpq48b3NunZttMXAyTqxuNmxKNaBMBRWx9XJqEKyGerKajQejqrIcwGT7XHrfPgs&#10;TEviYkqdWWp+h7lKFMLq2ofEJScaWiwa4D8oqVuFmVmBItVgfNQ77G3R9dZlnwR+JZUizoRHGZrE&#10;I8aSM+S37j2xBqkcJLHf+AvlCPqfUqwvbroHBESJAh9QgWbpS7ZB6pAtqyjMReQhfDU8iw+zbQad&#10;PSf8C5/C6y8+jKffcfnh8TsuL3OIMZ63QS9T9Kl/nkHfUYJJeQEdJYst+0pqAnFIlEfYxxEI8QyU&#10;4DFPmThsy5TGGKPSpJvSk2pYYV0BDopaAWaHtRYPeL2gBNQCJxALLjNqlNwd/heAvgEuchZPXkdY&#10;Drby5wj9/pWxHC/BN9kTx1UPSukIR6TR1BeiWQbh7hvekblaujtARKPMCJexPRI/lHCJVVglDZL1&#10;vLT7MnKL+a6IE6lZDso20FfmOFLdF2Y2T5W5iyHt9sJLsyC3fxwEYT1fE4kRDkfRSxTNDd/cuhhQ&#10;7CXiLbuSiP4aG+cWHPYsCvGFCDf4q5XBNJp+RUlj3O/X5NEehxxqKelwOmOOfy3BCezHLxp79qQc&#10;jdBtSJtRdTyMjOxr5vsavWwvDPZ1maJLy2gf1HZZO9M+4kNyHm9FFWiGd+dq6jcXIc4AHEPGMXF+&#10;ntY4wi2Ea31v2Xa6xLw/rB/B2X62BZwi38x2ksMkTazM/5NtLAltzpfB1DJE5ROv/QbHf8pM/1TF&#10;92V/n6yeHtTZHwAAAP//AwBQSwMEFAAGAAgAAAAhAMaOPHTbAAAABQEAAA8AAABkcnMvZG93bnJl&#10;di54bWxMj8FOwzAQRO9I/IO1SNyoQ4FSQpwKIdEblRJAXLfxkgTidRS7rfv3LFzgMtJoVjNvi1Vy&#10;g9rTFHrPBi5nGSjixtueWwOvL08XS1AhIlscPJOBIwVYlacnBebWH7iifR1bJSUccjTQxTjmWoem&#10;I4dh5kdiyT785DCKnVptJzxIuRv0PMsW2mHPstDhSI8dNV/1zhlI9mbd1J/rzfNmEarqLR3D+9gb&#10;c36WHu5BRUrx7xh+8AUdSmHa+h3boAYD8kj8VcnusluxWwPz66sl6LLQ/+nLbwAAAP//AwBQSwEC&#10;LQAUAAYACAAAACEAtoM4kv4AAADhAQAAEwAAAAAAAAAAAAAAAAAAAAAAW0NvbnRlbnRfVHlwZXNd&#10;LnhtbFBLAQItABQABgAIAAAAIQA4/SH/1gAAAJQBAAALAAAAAAAAAAAAAAAAAC8BAABfcmVscy8u&#10;cmVsc1BLAQItABQABgAIAAAAIQDs+FT4SAMAAJgHAAAOAAAAAAAAAAAAAAAAAC4CAABkcnMvZTJv&#10;RG9jLnhtbFBLAQItABQABgAIAAAAIQDGjjx02wAAAAUBAAAPAAAAAAAAAAAAAAAAAKIFAABkcnMv&#10;ZG93bnJldi54bWxQSwUGAAAAAAQABADzAAAAqgYAAAAA&#10;" fillcolor="#bcbcbc">
                <v:fill color2="#ededed" rotate="t" angle="180" colors="0 #bcbcbc;22938f #d0d0d0;1 #ededed" focus="100%" type="gradient"/>
                <v:stroke dashstyle="dash"/>
                <v:shadow on="t" color="black" opacity="24903f" origin=",.5" offset="0,.55556mm"/>
                <v:path arrowok="t"/>
                <v:textbox>
                  <w:txbxContent>
                    <w:p w14:paraId="3F93F3A5" w14:textId="77777777" w:rsidR="00F72A5C" w:rsidRDefault="00F72A5C" w:rsidP="00A7713E">
                      <w:pPr>
                        <w:pStyle w:val="STY3Brdtekst"/>
                      </w:pPr>
                      <w:r>
                        <w:t>I Teleprosessen er det beskrevet flere oppgaver knyttet til ferdigstillelse og overlevering.</w:t>
                      </w:r>
                    </w:p>
                    <w:p w14:paraId="5B54998D" w14:textId="0865DB5F" w:rsidR="00F72A5C" w:rsidRDefault="00F72A5C" w:rsidP="00B7607E">
                      <w:pPr>
                        <w:pStyle w:val="STY3Brdtekst"/>
                      </w:pPr>
                      <w:r>
                        <w:t xml:space="preserve">Som er forberedelse til ferdigstillelse og overlevering av prosjektet anbefales det å ta frem mal for overleveringsprotokoll (ARB-804936) tidlig i </w:t>
                      </w:r>
                      <w:r w:rsidR="008F5AEC">
                        <w:t>gjennom</w:t>
                      </w:r>
                      <w:r w:rsidR="00CD1A16">
                        <w:t>førings</w:t>
                      </w:r>
                      <w:r>
                        <w:t>fasen og sjekke hvilke dokumentasjon som er nødvendig for overleveringen, og hvilke databaser som må oppdateres med nye (eller utgåtte) objekter og status.</w:t>
                      </w:r>
                    </w:p>
                    <w:p w14:paraId="20C37EF3" w14:textId="3B1A338B" w:rsidR="00E33640" w:rsidRDefault="00F72A5C" w:rsidP="00B7607E">
                      <w:pPr>
                        <w:pStyle w:val="STY3Brdtekst"/>
                      </w:pPr>
                      <w:r>
                        <w:t xml:space="preserve">Ferdigstillelse og overlevering </w:t>
                      </w:r>
                      <w:r w:rsidR="00B7607E">
                        <w:t>å sees i sammenheng med kontraktsarbeidet.</w:t>
                      </w:r>
                    </w:p>
                    <w:p w14:paraId="6B34AEAB" w14:textId="435BAFF2" w:rsidR="00B7607E" w:rsidRPr="00EF4E02" w:rsidRDefault="00B7607E" w:rsidP="00B7607E">
                      <w:pPr>
                        <w:pStyle w:val="STY3Brdtekst"/>
                        <w:rPr>
                          <w:sz w:val="18"/>
                          <w:szCs w:val="18"/>
                        </w:rPr>
                      </w:pPr>
                      <w:r w:rsidRPr="00EF4E02">
                        <w:rPr>
                          <w:color w:val="FF0000"/>
                          <w:sz w:val="16"/>
                          <w:szCs w:val="16"/>
                        </w:rPr>
                        <w:t>Denne kommentarboksen er kun en veiledning, den skal slettes før ferdigstillelse av første versjon av dokumentet</w:t>
                      </w:r>
                    </w:p>
                  </w:txbxContent>
                </v:textbox>
                <w10:anchorlock/>
              </v:roundrect>
            </w:pict>
          </mc:Fallback>
        </mc:AlternateContent>
      </w:r>
    </w:p>
    <w:p w14:paraId="023FE94D" w14:textId="77777777" w:rsidR="00EF4E02" w:rsidRDefault="00EF4E02" w:rsidP="00EF4E02">
      <w:pPr>
        <w:pStyle w:val="STY3Brdtekst"/>
        <w:rPr>
          <w:i/>
          <w:iCs/>
          <w:color w:val="FF0000"/>
        </w:rPr>
      </w:pPr>
      <w:r w:rsidRPr="00C44589">
        <w:rPr>
          <w:i/>
          <w:iCs/>
          <w:color w:val="FF0000"/>
        </w:rPr>
        <w:t>Eksempeltekst</w:t>
      </w:r>
      <w:r>
        <w:rPr>
          <w:i/>
          <w:iCs/>
          <w:color w:val="FF0000"/>
        </w:rPr>
        <w:t>:</w:t>
      </w:r>
    </w:p>
    <w:p w14:paraId="49BBA03E" w14:textId="02B8BE15" w:rsidR="007D3878" w:rsidRDefault="007B6DC5" w:rsidP="00007611">
      <w:pPr>
        <w:pStyle w:val="STY3Brdtekst"/>
        <w:rPr>
          <w:color w:val="FF0000"/>
        </w:rPr>
      </w:pPr>
      <w:r>
        <w:rPr>
          <w:color w:val="FF0000"/>
        </w:rPr>
        <w:lastRenderedPageBreak/>
        <w:t xml:space="preserve">Dette prosjektet skal overleveres til tjenesteansvarlig for </w:t>
      </w:r>
      <w:proofErr w:type="spellStart"/>
      <w:r>
        <w:rPr>
          <w:color w:val="FF0000"/>
        </w:rPr>
        <w:t>xxxxx</w:t>
      </w:r>
      <w:proofErr w:type="spellEnd"/>
      <w:r>
        <w:rPr>
          <w:color w:val="FF0000"/>
        </w:rPr>
        <w:t>.</w:t>
      </w:r>
    </w:p>
    <w:p w14:paraId="2B0D751D" w14:textId="4E936F68" w:rsidR="00F87077" w:rsidRDefault="00286E48" w:rsidP="00007611">
      <w:pPr>
        <w:pStyle w:val="STY3Brdtekst"/>
        <w:rPr>
          <w:color w:val="FF0000"/>
        </w:rPr>
      </w:pPr>
      <w:r>
        <w:rPr>
          <w:color w:val="FF0000"/>
        </w:rPr>
        <w:t xml:space="preserve">For å få en rydding overlevering vil prosjektet avtale </w:t>
      </w:r>
      <w:r w:rsidR="00DA3A5E">
        <w:rPr>
          <w:color w:val="FF0000"/>
        </w:rPr>
        <w:t xml:space="preserve">med tjenesteansvarlig hvilke dokumenter som skal leveres i «som bygget» status </w:t>
      </w:r>
      <w:r w:rsidR="00492A12">
        <w:rPr>
          <w:color w:val="FF0000"/>
        </w:rPr>
        <w:t xml:space="preserve">og hvilke databaser som skal oppdateres. </w:t>
      </w:r>
    </w:p>
    <w:p w14:paraId="418F80B6" w14:textId="2A9CD6A2" w:rsidR="009D3C43" w:rsidRPr="009C4CAC" w:rsidRDefault="00A6588F" w:rsidP="00007611">
      <w:pPr>
        <w:pStyle w:val="STY3Brdtekst"/>
        <w:rPr>
          <w:color w:val="FF0000"/>
        </w:rPr>
      </w:pPr>
      <w:r>
        <w:rPr>
          <w:color w:val="FF0000"/>
        </w:rPr>
        <w:t>Overlevering av e</w:t>
      </w:r>
      <w:r w:rsidR="00492A12">
        <w:rPr>
          <w:color w:val="FF0000"/>
        </w:rPr>
        <w:t>ventuelle målefiler</w:t>
      </w:r>
      <w:r w:rsidR="00EA1EF4">
        <w:rPr>
          <w:color w:val="FF0000"/>
        </w:rPr>
        <w:t xml:space="preserve"> eller </w:t>
      </w:r>
      <w:r>
        <w:rPr>
          <w:color w:val="FF0000"/>
        </w:rPr>
        <w:t xml:space="preserve">brukerhåndbøker </w:t>
      </w:r>
      <w:r w:rsidR="00CA3D3C">
        <w:rPr>
          <w:color w:val="FF0000"/>
        </w:rPr>
        <w:t>skal også avtales.</w:t>
      </w:r>
    </w:p>
    <w:p w14:paraId="586D0363" w14:textId="373F0490" w:rsidR="00C1435E" w:rsidRDefault="00C1435E" w:rsidP="00C1435E">
      <w:pPr>
        <w:pStyle w:val="STY3Overskrift11"/>
      </w:pPr>
      <w:bookmarkStart w:id="44" w:name="_Toc163222651"/>
      <w:r>
        <w:t>Kontraktsstrategi</w:t>
      </w:r>
      <w:bookmarkEnd w:id="44"/>
    </w:p>
    <w:p w14:paraId="41FA1129" w14:textId="2EED5A68" w:rsidR="00241CB1" w:rsidRDefault="00AC790E" w:rsidP="00C1435E">
      <w:pPr>
        <w:pStyle w:val="STY3Brdtekst"/>
        <w:rPr>
          <w:iCs/>
          <w:color w:val="FF0000"/>
        </w:rPr>
      </w:pPr>
      <w:r w:rsidRPr="009E5134">
        <w:rPr>
          <w:rFonts w:eastAsia="Times New Roman" w:cs="Times New Roman"/>
          <w:noProof/>
          <w:szCs w:val="22"/>
        </w:rPr>
        <mc:AlternateContent>
          <mc:Choice Requires="wps">
            <w:drawing>
              <wp:inline distT="0" distB="0" distL="0" distR="0" wp14:anchorId="62B21F39" wp14:editId="44B09B4C">
                <wp:extent cx="5759450" cy="2074718"/>
                <wp:effectExtent l="57150" t="38100" r="69850" b="97155"/>
                <wp:docPr id="46" name="Rektangel: avrundede hjørner 4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2074718"/>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473E242C" w14:textId="0637E720" w:rsidR="00B577C6" w:rsidRPr="002657EE" w:rsidRDefault="00B577C6" w:rsidP="00B577C6">
                            <w:pPr>
                              <w:pStyle w:val="STY3Brdtekst"/>
                            </w:pPr>
                            <w:r>
                              <w:t xml:space="preserve">IKT har inngått rammeavtaler både for innkjøp av IKT utstyr og for </w:t>
                            </w:r>
                            <w:r w:rsidR="00637055">
                              <w:t xml:space="preserve">leverandør- og </w:t>
                            </w:r>
                            <w:r>
                              <w:t>entreprenørtjenester</w:t>
                            </w:r>
                            <w:r w:rsidR="00637055">
                              <w:t xml:space="preserve"> </w:t>
                            </w:r>
                            <w:r>
                              <w:t xml:space="preserve">som dekker de fleste teleprosjekter. I tillegg finnes det en rekke andre rammeavtaler i Bane NOR som kan brukes. </w:t>
                            </w:r>
                          </w:p>
                          <w:p w14:paraId="35FE9230" w14:textId="77777777" w:rsidR="00B577C6" w:rsidRDefault="00B577C6" w:rsidP="00EF4E02">
                            <w:pPr>
                              <w:pStyle w:val="STY3Brdtekst"/>
                            </w:pPr>
                            <w:r>
                              <w:t xml:space="preserve">Prosjektet bruker tilgjengelige maler for avrop, enten direkte til en entreprenør (sjekk beløpsgrense) eller for en mini-konkurranse mellom de entreprenørene som er med i rammeavtalen. </w:t>
                            </w:r>
                            <w:proofErr w:type="spellStart"/>
                            <w:r>
                              <w:t>Kontraktsrådgiver</w:t>
                            </w:r>
                            <w:proofErr w:type="spellEnd"/>
                            <w:r>
                              <w:t xml:space="preserve"> bistår prosjektet etter behov.</w:t>
                            </w:r>
                          </w:p>
                          <w:p w14:paraId="023B0BFD" w14:textId="77777777" w:rsidR="00B577C6" w:rsidRDefault="00B577C6" w:rsidP="00EF4E02">
                            <w:pPr>
                              <w:pStyle w:val="STY3Brdtekst"/>
                            </w:pPr>
                            <w:r>
                              <w:t xml:space="preserve">Dersom rammeavtaler ikke kan brukes, skal anskaffelsesprosessen følges. Se informasjon og maler som ligger i Anskaffelsesportalen, og få hjelp av </w:t>
                            </w:r>
                            <w:proofErr w:type="spellStart"/>
                            <w:r>
                              <w:t>kontraktsrådgiver</w:t>
                            </w:r>
                            <w:proofErr w:type="spellEnd"/>
                            <w:r>
                              <w:t xml:space="preserve"> for gjennomføring av anskaffelsen.</w:t>
                            </w:r>
                          </w:p>
                          <w:p w14:paraId="4AE54D58" w14:textId="77AF39E3" w:rsidR="00AC790E" w:rsidRPr="00EF4E02" w:rsidRDefault="00AC790E" w:rsidP="00EF4E02">
                            <w:pPr>
                              <w:pStyle w:val="STY3Brdtekst"/>
                              <w:rPr>
                                <w:sz w:val="18"/>
                                <w:szCs w:val="18"/>
                              </w:rPr>
                            </w:pPr>
                            <w:r w:rsidRPr="00EF4E02">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62B21F39" id="Rektangel: avrundede hjørner 46" o:spid="_x0000_s1051" style="width:453.5pt;height:163.3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uVhSAMAAJgHAAAOAAAAZHJzL2Uyb0RvYy54bWysVU1PGzEQvVfqf7B8L5sNWRIiEhSBqCrR&#10;goCK88T2Zt16bdd22NBf37G9CYFyKXQPK3tmPJ735sMnp5tWkQfhvDR6RsuDASVCM8OlXs3o97uL&#10;TxNKfADNQRktZvRReHo6//jhpLNTMTSNUVw4gk60n3Z2RpsQ7LQoPGtEC/7AWKFRWRvXQsCtWxXc&#10;QYfeW1UMB4OjojOOW2eY8B6l51lJ58l/XQsWrurai0DUjGJsIf1d+i/jv5ifwHTlwDaS9WHAG6Jo&#10;QWq8dOfqHAKQtZN/uWolc8abOhww0xamriUTCQOiKQcv0Nw2YEXCguR4u6PJ/z+37NvDrb12MXRv&#10;Lw376ZGRorN+utPEje9tNrVroy0GTjaJxccdi2ITCENhNa6ORxWSzVA3HIxH43ISeS5guj1unQ+f&#10;hWlJXMyoM2vNbzBXiUJ4uPQhccmJhhaLBvgPSupWYWYeQJFqMDnqHfa26Hrrsk8Cv5BKEWfCvQxN&#10;4hGrM2fIb917Yg1SOUhi/+jPlCPof0axvrjp7hAQJQp8QAWapS/ZBqlDtqyiMBeRh/DV8Cw+zLYZ&#10;dPac8K98Cq+/+DCefsflh+N3XF7mEGM8b4NepuhT/zyDvqMEk/ICOkpWW/aV1ATikCiPsI8jEOIZ&#10;KMFjnjJx2JYpjTFGpUk3o8fVsMK6AhwUtQLMDmstHvB6RQmoFU4gFlxm1Ci5O/wvAH0DXOQsHr+O&#10;sBxs5c8R+v0rYzmeg2+yJ46rHpTSEY5Io6kvRLMOwt02vCNLtXY3gIhGmREuY3skfijhEquwShok&#10;63lp92XkVstdESdSsxyUbaCvzEmkui/MbJ4qcxdD2u2Fl2ZBbv84CMJmuSESI8REoJcoWhr+eO1i&#10;QLGXiLfsQiL6S2yca3DYsyjEFyJc4a9WBtNo+hUljXG/X5NHexxyqKWkw+mMOf61BiewH79o7Nnj&#10;cjRCtyFtRtV4GBnZ1yz3NXrdnhns6zJFl5bRPqjtsnamvceHZBFvRRVohnfnauo3ZyHOABxDxjGx&#10;WKQ1jnAL4VLfWradLjHvd5t7cLafbQGnyDezneQwTRMr8/9kG0tCm8U6mFqGqHzitd/g+E+Z6Z+q&#10;+L7s75PV04M6/wMAAP//AwBQSwMEFAAGAAgAAAAhABGpPP3bAAAABQEAAA8AAABkcnMvZG93bnJl&#10;di54bWxMj8FOwzAQRO9I/IO1SNyoQxFpCXEqhERvVEoK6tWNt0lKvI5it3X/noVLexlpNKuZt/ki&#10;2l4ccfSdIwWPkwQEUu1MR42Cr/XHwxyED5qM7h2hgjN6WBS3N7nOjDtRiccqNIJLyGdaQRvCkEnp&#10;6xat9hM3IHG2c6PVge3YSDPqE5fbXk6TJJVWd8QLrR7wvcX6pzpYBdE8L+tqv1x9rlJflt/x7DdD&#10;p9T9XXx7BREwhssx/OEzOhTMtHUHMl70CviR8K+cvSQztlsFT9N0BrLI5TV98QsAAP//AwBQSwEC&#10;LQAUAAYACAAAACEAtoM4kv4AAADhAQAAEwAAAAAAAAAAAAAAAAAAAAAAW0NvbnRlbnRfVHlwZXNd&#10;LnhtbFBLAQItABQABgAIAAAAIQA4/SH/1gAAAJQBAAALAAAAAAAAAAAAAAAAAC8BAABfcmVscy8u&#10;cmVsc1BLAQItABQABgAIAAAAIQAqEuVhSAMAAJgHAAAOAAAAAAAAAAAAAAAAAC4CAABkcnMvZTJv&#10;RG9jLnhtbFBLAQItABQABgAIAAAAIQARqTz92wAAAAUBAAAPAAAAAAAAAAAAAAAAAKIFAABkcnMv&#10;ZG93bnJldi54bWxQSwUGAAAAAAQABADzAAAAqgYAAAAA&#10;" fillcolor="#bcbcbc">
                <v:fill color2="#ededed" rotate="t" angle="180" colors="0 #bcbcbc;22938f #d0d0d0;1 #ededed" focus="100%" type="gradient"/>
                <v:stroke dashstyle="dash"/>
                <v:shadow on="t" color="black" opacity="24903f" origin=",.5" offset="0,.55556mm"/>
                <v:path arrowok="t"/>
                <v:textbox>
                  <w:txbxContent>
                    <w:p w14:paraId="473E242C" w14:textId="0637E720" w:rsidR="00B577C6" w:rsidRPr="002657EE" w:rsidRDefault="00B577C6" w:rsidP="00B577C6">
                      <w:pPr>
                        <w:pStyle w:val="STY3Brdtekst"/>
                      </w:pPr>
                      <w:r>
                        <w:t xml:space="preserve">IKT har inngått rammeavtaler både for innkjøp av IKT utstyr og for </w:t>
                      </w:r>
                      <w:r w:rsidR="00637055">
                        <w:t xml:space="preserve">leverandør- og </w:t>
                      </w:r>
                      <w:r>
                        <w:t>entreprenørtjenester</w:t>
                      </w:r>
                      <w:r w:rsidR="00637055">
                        <w:t xml:space="preserve"> </w:t>
                      </w:r>
                      <w:r>
                        <w:t xml:space="preserve">som dekker de fleste teleprosjekter. I tillegg finnes det en rekke andre rammeavtaler i Bane NOR som kan brukes. </w:t>
                      </w:r>
                    </w:p>
                    <w:p w14:paraId="35FE9230" w14:textId="77777777" w:rsidR="00B577C6" w:rsidRDefault="00B577C6" w:rsidP="00EF4E02">
                      <w:pPr>
                        <w:pStyle w:val="STY3Brdtekst"/>
                      </w:pPr>
                      <w:r>
                        <w:t xml:space="preserve">Prosjektet bruker tilgjengelige maler for avrop, enten direkte til en entreprenør (sjekk beløpsgrense) eller for en mini-konkurranse mellom de entreprenørene som er med i rammeavtalen. </w:t>
                      </w:r>
                      <w:proofErr w:type="spellStart"/>
                      <w:r>
                        <w:t>Kontraktsrådgiver</w:t>
                      </w:r>
                      <w:proofErr w:type="spellEnd"/>
                      <w:r>
                        <w:t xml:space="preserve"> bistår prosjektet etter behov.</w:t>
                      </w:r>
                    </w:p>
                    <w:p w14:paraId="023B0BFD" w14:textId="77777777" w:rsidR="00B577C6" w:rsidRDefault="00B577C6" w:rsidP="00EF4E02">
                      <w:pPr>
                        <w:pStyle w:val="STY3Brdtekst"/>
                      </w:pPr>
                      <w:r>
                        <w:t xml:space="preserve">Dersom rammeavtaler ikke kan brukes, skal anskaffelsesprosessen følges. Se informasjon og maler som ligger i Anskaffelsesportalen, og få hjelp av </w:t>
                      </w:r>
                      <w:proofErr w:type="spellStart"/>
                      <w:r>
                        <w:t>kontraktsrådgiver</w:t>
                      </w:r>
                      <w:proofErr w:type="spellEnd"/>
                      <w:r>
                        <w:t xml:space="preserve"> for gjennomføring av anskaffelsen.</w:t>
                      </w:r>
                    </w:p>
                    <w:p w14:paraId="4AE54D58" w14:textId="77AF39E3" w:rsidR="00AC790E" w:rsidRPr="00EF4E02" w:rsidRDefault="00AC790E" w:rsidP="00EF4E02">
                      <w:pPr>
                        <w:pStyle w:val="STY3Brdtekst"/>
                        <w:rPr>
                          <w:sz w:val="18"/>
                          <w:szCs w:val="18"/>
                        </w:rPr>
                      </w:pPr>
                      <w:r w:rsidRPr="00EF4E02">
                        <w:rPr>
                          <w:color w:val="FF0000"/>
                          <w:sz w:val="16"/>
                          <w:szCs w:val="16"/>
                        </w:rPr>
                        <w:t>Denne kommentarboksen er kun en veiledning, den skal slettes før ferdigstillelse av første versjon av dokumentet</w:t>
                      </w:r>
                    </w:p>
                  </w:txbxContent>
                </v:textbox>
                <w10:anchorlock/>
              </v:roundrect>
            </w:pict>
          </mc:Fallback>
        </mc:AlternateContent>
      </w:r>
    </w:p>
    <w:p w14:paraId="03DED4C3" w14:textId="77777777" w:rsidR="00EF4E02" w:rsidRDefault="00EF4E02" w:rsidP="00EF4E02">
      <w:pPr>
        <w:pStyle w:val="STY3Brdtekst"/>
        <w:rPr>
          <w:i/>
          <w:iCs/>
          <w:color w:val="FF0000"/>
        </w:rPr>
      </w:pPr>
      <w:r w:rsidRPr="00C44589">
        <w:rPr>
          <w:i/>
          <w:iCs/>
          <w:color w:val="FF0000"/>
        </w:rPr>
        <w:t>Eksempeltekst</w:t>
      </w:r>
      <w:r>
        <w:rPr>
          <w:i/>
          <w:iCs/>
          <w:color w:val="FF0000"/>
        </w:rPr>
        <w:t>:</w:t>
      </w:r>
    </w:p>
    <w:p w14:paraId="237AA106" w14:textId="49C2C3F9" w:rsidR="00C1435E" w:rsidRPr="009B53B9" w:rsidRDefault="00C1435E" w:rsidP="00C1435E">
      <w:pPr>
        <w:pStyle w:val="STY3Brdtekst"/>
        <w:rPr>
          <w:color w:val="FF0000"/>
        </w:rPr>
      </w:pPr>
      <w:r w:rsidRPr="009B53B9">
        <w:rPr>
          <w:color w:val="FF0000"/>
        </w:rPr>
        <w:t>Basestasjoner</w:t>
      </w:r>
      <w:r w:rsidR="00B64DF5">
        <w:rPr>
          <w:color w:val="FF0000"/>
        </w:rPr>
        <w:t xml:space="preserve"> og</w:t>
      </w:r>
      <w:r w:rsidRPr="009B53B9">
        <w:rPr>
          <w:color w:val="FF0000"/>
        </w:rPr>
        <w:t xml:space="preserve"> radiolinje bestilles/</w:t>
      </w:r>
      <w:proofErr w:type="spellStart"/>
      <w:r w:rsidRPr="009B53B9">
        <w:rPr>
          <w:color w:val="FF0000"/>
        </w:rPr>
        <w:t>avropes</w:t>
      </w:r>
      <w:proofErr w:type="spellEnd"/>
      <w:r w:rsidRPr="009B53B9">
        <w:rPr>
          <w:color w:val="FF0000"/>
        </w:rPr>
        <w:t xml:space="preserve"> mot eksisterende rammeavtale med Nokia.</w:t>
      </w:r>
    </w:p>
    <w:p w14:paraId="3280292A" w14:textId="4FE4F0D0" w:rsidR="00C1435E" w:rsidRPr="009B53B9" w:rsidRDefault="00C1435E" w:rsidP="00C1435E">
      <w:pPr>
        <w:pStyle w:val="STY3Brdtekst"/>
        <w:rPr>
          <w:color w:val="FF0000"/>
        </w:rPr>
      </w:pPr>
      <w:r w:rsidRPr="009B53B9">
        <w:rPr>
          <w:color w:val="FF0000"/>
        </w:rPr>
        <w:t xml:space="preserve">Likerettere vil være byggherrelevert materiell og bestilles på eksisterende rammeavtale med </w:t>
      </w:r>
      <w:r w:rsidR="001F2A5D">
        <w:rPr>
          <w:color w:val="FF0000"/>
        </w:rPr>
        <w:t>Delta</w:t>
      </w:r>
      <w:r w:rsidRPr="009B53B9">
        <w:rPr>
          <w:color w:val="FF0000"/>
        </w:rPr>
        <w:t>.</w:t>
      </w:r>
    </w:p>
    <w:p w14:paraId="78A6736A" w14:textId="77777777" w:rsidR="00C1435E" w:rsidRDefault="00C1435E" w:rsidP="00007611">
      <w:pPr>
        <w:pStyle w:val="STY3Brdtekst"/>
      </w:pPr>
    </w:p>
    <w:p w14:paraId="0C2E734E" w14:textId="77777777" w:rsidR="008E4615" w:rsidRDefault="008E4615">
      <w:pPr>
        <w:spacing w:before="0" w:after="160" w:line="259" w:lineRule="auto"/>
        <w:rPr>
          <w:rFonts w:eastAsia="Times New Roman" w:cs="Times New Roman"/>
          <w:b/>
          <w:color w:val="000000" w:themeColor="text1"/>
        </w:rPr>
      </w:pPr>
      <w:bookmarkStart w:id="45" w:name="_Toc478049070"/>
      <w:r>
        <w:br w:type="page"/>
      </w:r>
    </w:p>
    <w:p w14:paraId="01E1B38B" w14:textId="6A9C607C" w:rsidR="00007611" w:rsidRDefault="00007611" w:rsidP="00CF2825">
      <w:pPr>
        <w:pStyle w:val="STY3Overskrift1"/>
      </w:pPr>
      <w:bookmarkStart w:id="46" w:name="_Toc163222652"/>
      <w:r>
        <w:lastRenderedPageBreak/>
        <w:t>Organisering inkl. ansvar og myndighet</w:t>
      </w:r>
      <w:bookmarkEnd w:id="45"/>
      <w:bookmarkEnd w:id="46"/>
    </w:p>
    <w:p w14:paraId="2CF45D14" w14:textId="181955AD" w:rsidR="00BD18EA" w:rsidRDefault="00E674FA" w:rsidP="00007611">
      <w:pPr>
        <w:pStyle w:val="STY3Brdtekst"/>
      </w:pPr>
      <w:r w:rsidRPr="009E5134">
        <w:rPr>
          <w:rFonts w:eastAsia="Times New Roman" w:cs="Times New Roman"/>
          <w:noProof/>
          <w:szCs w:val="22"/>
        </w:rPr>
        <mc:AlternateContent>
          <mc:Choice Requires="wps">
            <w:drawing>
              <wp:inline distT="0" distB="0" distL="0" distR="0" wp14:anchorId="1EF88107" wp14:editId="43F64E48">
                <wp:extent cx="5759450" cy="779318"/>
                <wp:effectExtent l="57150" t="38100" r="69850" b="97155"/>
                <wp:docPr id="47" name="Rektangel: avrundede hjørner 4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779318"/>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4160E9DA" w14:textId="77777777" w:rsidR="00F47BD0" w:rsidRDefault="00F47BD0" w:rsidP="00F47BD0">
                            <w:pPr>
                              <w:pStyle w:val="STY3Brdtekst"/>
                              <w:rPr>
                                <w:lang w:eastAsia="nb-NO"/>
                              </w:rPr>
                            </w:pPr>
                            <w:r w:rsidRPr="002657EE">
                              <w:rPr>
                                <w:lang w:eastAsia="nb-NO"/>
                              </w:rPr>
                              <w:t>Beskriv hvordan prosjektet organiseres, inkl. ansvar og myndighet</w:t>
                            </w:r>
                            <w:r>
                              <w:rPr>
                                <w:lang w:eastAsia="nb-NO"/>
                              </w:rPr>
                              <w:t>. Hvilke roller som er aktuelle avhenger av prosjektets omfang og kompleksitet.</w:t>
                            </w:r>
                          </w:p>
                          <w:p w14:paraId="66484E3C" w14:textId="17E61BC0" w:rsidR="00E674FA" w:rsidRPr="001B22FB" w:rsidRDefault="00E674FA" w:rsidP="00A7713E">
                            <w:pPr>
                              <w:pStyle w:val="STY3Brdtekst"/>
                              <w:rPr>
                                <w:color w:val="FF0000"/>
                                <w:sz w:val="16"/>
                                <w:szCs w:val="16"/>
                              </w:rPr>
                            </w:pPr>
                            <w:r w:rsidRPr="001B22FB">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1EF88107" id="Rektangel: avrundede hjørner 47" o:spid="_x0000_s1052" style="width:453.5pt;height:61.3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X2iYRwMAAJcHAAAOAAAAZHJzL2Uyb0RvYy54bWysVUtPGzEQvlfqf7B8L5sNWfIQASEQVSVa&#10;EKHiPLG9Wbde27UdNvTXd2xvQqBcCt3Dyp4Zj+f75uHj002ryINwXho9p+XBgBKhmeFSr+b0+93l&#10;pwklPoDmoIwWc/ooPD09+fjhuLMzMTSNUVw4gk60n3V2TpsQ7KwoPGtEC/7AWKFRWRvXQsCtWxXc&#10;QYfeW1UMB4OjojOOW2eY8B6lF1lJT5L/uhYsXNe1F4GoOcXYQvq79F/Gf3FyDLOVA9tI1ocBb4ii&#10;Banx0p2rCwhA1k7+5aqVzBlv6nDATFuYupZMJAyIphy8QLNowIqEBcnxdkeT/39u2beHhb1xMXRv&#10;rwz76ZGRorN+ttPEje9tNrVroy0GTjaJxccdi2ITCENhNa6mowrJZqgbj6eH5STSXMBse9o6Hz4L&#10;05K4mFNn1prfYqoSg/Bw5UOikhMNLdYM8B+U1K3CxDyAItVgctQ77G3R9dZlnwN+KZUizoR7GZpE&#10;IxZnTpDfuvfEGmRykMT+0Z8rR9D/nGJ5cdPdIR5KFPiACjRLX7INUodsWUVhriEP4avhWXyYbTPo&#10;7DnhX/kUXn/xYTz9jssPx++4vMwhxnjeBr1M0af2eQZ9Rwkm5QV0lKy27CupCcQZUR5hG0cgxDNQ&#10;gsc8ZeKwK1MaY4xKk25Op9WwwrICnBO1AswOay0e8HpFCagVDiAWXGbUKLk7/C8AfQNc5CxOX0dY&#10;Drby5wj9/pWxHC/AN9kTx1UPSukIR6TJ1BeiWQfhFg3vyFKt3S0golFmhMvYHokfSrjEKqySBsl6&#10;Xtp9GbnVclfEidQsB2Ub6CtzEqnuCzObp8rcxZB2e+GlUZC7P86BsFluiMQIh6kFo2hp+OONiwHF&#10;XiLeskuJ6K+wcW7AYc+iEB+IcI2/WhlMo+lXlDTG/X5NHu1xxqGWkg6HM+b41xqcwH78orFnp+Vo&#10;hG5D2oyq8TAysq9Z7mv0uj032Ndlii4to31Q22XtTHuP78hZvBVVoBnenaup35yHOANwDBnHxNlZ&#10;WuMEtxCu9MKy7XSJeb/b3IOz/WwLOEW+me0gh1maWJn/J9tYEtqcrYOpZYjKJ177DU7/lJn+pYrP&#10;y/4+WT29pyd/AAAA//8DAFBLAwQUAAYACAAAACEAyIuBndkAAAAFAQAADwAAAGRycy9kb3ducmV2&#10;LnhtbEyPQUvDQBCF74L/YRnBm90YsNWYTRHB3iwkKl632TGJZmdDZttu/72jF70MPN7jzffKdfKj&#10;OuDMQyAD14sMFFIb3ECdgdeXp6tbUBwtOTsGQgMnZFhX52elLVw4Uo2HJnZKSogLa6CPcSq05rZH&#10;b3kRJiTxPsLsbRQ5d9rN9ijlftR5li21twPJh95O+Nhj+9XsvYHkbjZt87nZPm+XXNdv6cTv02DM&#10;5UV6uAcVMcW/MPzgCzpUwrQLe3KsRgMyJP5e8e6ylcidhPJ8Bboq9X/66hsAAP//AwBQSwECLQAU&#10;AAYACAAAACEAtoM4kv4AAADhAQAAEwAAAAAAAAAAAAAAAAAAAAAAW0NvbnRlbnRfVHlwZXNdLnht&#10;bFBLAQItABQABgAIAAAAIQA4/SH/1gAAAJQBAAALAAAAAAAAAAAAAAAAAC8BAABfcmVscy8ucmVs&#10;c1BLAQItABQABgAIAAAAIQBjX2iYRwMAAJcHAAAOAAAAAAAAAAAAAAAAAC4CAABkcnMvZTJvRG9j&#10;LnhtbFBLAQItABQABgAIAAAAIQDIi4Gd2QAAAAUBAAAPAAAAAAAAAAAAAAAAAKEFAABkcnMvZG93&#10;bnJldi54bWxQSwUGAAAAAAQABADzAAAApwYAAAAA&#10;" fillcolor="#bcbcbc">
                <v:fill color2="#ededed" rotate="t" angle="180" colors="0 #bcbcbc;22938f #d0d0d0;1 #ededed" focus="100%" type="gradient"/>
                <v:stroke dashstyle="dash"/>
                <v:shadow on="t" color="black" opacity="24903f" origin=",.5" offset="0,.55556mm"/>
                <v:path arrowok="t"/>
                <v:textbox>
                  <w:txbxContent>
                    <w:p w14:paraId="4160E9DA" w14:textId="77777777" w:rsidR="00F47BD0" w:rsidRDefault="00F47BD0" w:rsidP="00F47BD0">
                      <w:pPr>
                        <w:pStyle w:val="STY3Brdtekst"/>
                        <w:rPr>
                          <w:lang w:eastAsia="nb-NO"/>
                        </w:rPr>
                      </w:pPr>
                      <w:r w:rsidRPr="002657EE">
                        <w:rPr>
                          <w:lang w:eastAsia="nb-NO"/>
                        </w:rPr>
                        <w:t>Beskriv hvordan prosjektet organiseres, inkl. ansvar og myndighet</w:t>
                      </w:r>
                      <w:r>
                        <w:rPr>
                          <w:lang w:eastAsia="nb-NO"/>
                        </w:rPr>
                        <w:t>. Hvilke roller som er aktuelle avhenger av prosjektets omfang og kompleksitet.</w:t>
                      </w:r>
                    </w:p>
                    <w:p w14:paraId="66484E3C" w14:textId="17E61BC0" w:rsidR="00E674FA" w:rsidRPr="001B22FB" w:rsidRDefault="00E674FA" w:rsidP="00A7713E">
                      <w:pPr>
                        <w:pStyle w:val="STY3Brdtekst"/>
                        <w:rPr>
                          <w:color w:val="FF0000"/>
                          <w:sz w:val="16"/>
                          <w:szCs w:val="16"/>
                        </w:rPr>
                      </w:pPr>
                      <w:r w:rsidRPr="001B22FB">
                        <w:rPr>
                          <w:color w:val="FF0000"/>
                          <w:sz w:val="16"/>
                          <w:szCs w:val="16"/>
                        </w:rPr>
                        <w:t>Denne kommentarboksen er kun en veiledning, den skal slettes før ferdigstillelse av første versjon av dokumentet</w:t>
                      </w:r>
                    </w:p>
                  </w:txbxContent>
                </v:textbox>
                <w10:anchorlock/>
              </v:roundrect>
            </w:pict>
          </mc:Fallback>
        </mc:AlternateContent>
      </w:r>
    </w:p>
    <w:p w14:paraId="59BE6574" w14:textId="4FBB146E" w:rsidR="00007611" w:rsidRDefault="00007611" w:rsidP="00007611">
      <w:pPr>
        <w:pStyle w:val="STY3Brdtekst"/>
      </w:pPr>
      <w:r w:rsidRPr="00AB10A2">
        <w:t xml:space="preserve">For </w:t>
      </w:r>
      <w:r w:rsidR="00183359">
        <w:rPr>
          <w:color w:val="FF0000"/>
        </w:rPr>
        <w:t>gjennomførings</w:t>
      </w:r>
      <w:r w:rsidRPr="00833C7A">
        <w:rPr>
          <w:color w:val="FF0000"/>
        </w:rPr>
        <w:t>fasen</w:t>
      </w:r>
      <w:r w:rsidRPr="00AB10A2">
        <w:t xml:space="preserve"> er prosjektet organisert som </w:t>
      </w:r>
      <w:r>
        <w:t>vist i organisasjonskartet nedenfor</w:t>
      </w:r>
      <w:r w:rsidRPr="00AB10A2">
        <w:t>:</w:t>
      </w:r>
    </w:p>
    <w:p w14:paraId="784705ED" w14:textId="77777777" w:rsidR="00007611" w:rsidRDefault="00007611" w:rsidP="00007611">
      <w:pPr>
        <w:pStyle w:val="STY3Brdtekst"/>
        <w:rPr>
          <w:i/>
          <w:color w:val="FF0000"/>
        </w:rPr>
      </w:pPr>
      <w:r w:rsidRPr="00833C7A">
        <w:rPr>
          <w:i/>
          <w:color w:val="FF0000"/>
        </w:rPr>
        <w:t>Legg in org kart her.</w:t>
      </w:r>
    </w:p>
    <w:p w14:paraId="3007D0E6" w14:textId="5DB0A8E6" w:rsidR="0080520C" w:rsidRPr="00A7713E" w:rsidRDefault="00C06D21" w:rsidP="00007611">
      <w:pPr>
        <w:pStyle w:val="STY3Brdtekst"/>
        <w:rPr>
          <w:iCs/>
          <w:color w:val="FF0000"/>
        </w:rPr>
      </w:pPr>
      <w:r>
        <w:rPr>
          <w:iCs/>
          <w:noProof/>
          <w:color w:val="FF0000"/>
        </w:rPr>
        <w:drawing>
          <wp:inline distT="0" distB="0" distL="0" distR="0" wp14:anchorId="5D4C71F8" wp14:editId="009C17AA">
            <wp:extent cx="3181350" cy="1619250"/>
            <wp:effectExtent l="0" t="0" r="0" b="19050"/>
            <wp:docPr id="52" name="Diagram 5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inline>
        </w:drawing>
      </w:r>
    </w:p>
    <w:p w14:paraId="57BB5FCA" w14:textId="25870D8D" w:rsidR="00007611" w:rsidRDefault="00007611" w:rsidP="00A7713E">
      <w:pPr>
        <w:pStyle w:val="STY3Overskrift11"/>
      </w:pPr>
      <w:bookmarkStart w:id="47" w:name="_Toc163222653"/>
      <w:r>
        <w:t>Ansvar og myndighet i prosjektet</w:t>
      </w:r>
      <w:bookmarkEnd w:id="47"/>
    </w:p>
    <w:p w14:paraId="4FAA48F1" w14:textId="60D0A23D" w:rsidR="00D700E0" w:rsidRDefault="00C36436" w:rsidP="00EA7171">
      <w:pPr>
        <w:pStyle w:val="STY3Listenummerert"/>
        <w:numPr>
          <w:ilvl w:val="0"/>
          <w:numId w:val="0"/>
        </w:numPr>
        <w:ind w:left="284" w:hanging="284"/>
      </w:pPr>
      <w:r w:rsidRPr="009E5134">
        <w:rPr>
          <w:rFonts w:eastAsia="Times New Roman" w:cs="Times New Roman"/>
          <w:noProof/>
          <w:szCs w:val="22"/>
        </w:rPr>
        <mc:AlternateContent>
          <mc:Choice Requires="wps">
            <w:drawing>
              <wp:inline distT="0" distB="0" distL="0" distR="0" wp14:anchorId="3EECF12D" wp14:editId="774B5781">
                <wp:extent cx="5759450" cy="1201882"/>
                <wp:effectExtent l="57150" t="38100" r="69850" b="93980"/>
                <wp:docPr id="51" name="Rektangel: avrundede hjørner 5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1201882"/>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1A4F67F3" w14:textId="77777777" w:rsidR="00521F49" w:rsidRDefault="00521F49" w:rsidP="00521F49">
                            <w:pPr>
                              <w:pStyle w:val="STY3Brdtekst"/>
                            </w:pPr>
                            <w:r>
                              <w:t>Beskriv ansvar og myndighet i prosjektet.</w:t>
                            </w:r>
                          </w:p>
                          <w:p w14:paraId="73538E4C" w14:textId="77777777" w:rsidR="00521F49" w:rsidRDefault="00521F49" w:rsidP="00521F49">
                            <w:pPr>
                              <w:pStyle w:val="STY3Brdtekst"/>
                            </w:pPr>
                            <w:r>
                              <w:t>Det er fullt mulig å referere til en ansvars- og myndighetsmatrise.</w:t>
                            </w:r>
                          </w:p>
                          <w:p w14:paraId="6786DC37" w14:textId="77777777" w:rsidR="00521F49" w:rsidRDefault="00521F49" w:rsidP="00521F49">
                            <w:pPr>
                              <w:pStyle w:val="STY3Brdtekst"/>
                            </w:pPr>
                            <w:r w:rsidRPr="00EC4D4F">
                              <w:t>Den etterfølgende tabellen er basert på tabellen i et eksempelprosjekt. Hvert prosjekt må gjøre selvstendige vurderinger av funksjoner og ansvar.</w:t>
                            </w:r>
                          </w:p>
                          <w:p w14:paraId="7382B766" w14:textId="103473D5" w:rsidR="00C36436" w:rsidRPr="001B22FB" w:rsidRDefault="00C36436" w:rsidP="00A7713E">
                            <w:pPr>
                              <w:pStyle w:val="STY3Brdtekst"/>
                              <w:rPr>
                                <w:color w:val="FF0000"/>
                                <w:sz w:val="16"/>
                                <w:szCs w:val="16"/>
                              </w:rPr>
                            </w:pPr>
                            <w:r w:rsidRPr="001B22FB">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3EECF12D" id="Rektangel: avrundede hjørner 51" o:spid="_x0000_s1053" style="width:453.5pt;height:94.65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UaIRwMAAJgHAAAOAAAAZHJzL2Uyb0RvYy54bWysVU1PGzEQvVfqf7B8L5sNWUgiAopAVJXS&#10;goCK88T2Zt16bdd22NBf37G9CYFyKXQPK3tmPJ735sMnZ5tWkQfhvDR6RsuDASVCM8OlXs3o97vL&#10;T2NKfADNQRktZvRReHp2+vHDSWenYmgao7hwBJ1oP+3sjDYh2GlReNaIFvyBsUKjsjauhYBbtyq4&#10;gw69t6oYDgZHRWcct84w4T1KL7KSnib/dS1YuKprLwJRM4qxhfR36b+M/+L0BKYrB7aRrA8D3hBF&#10;C1LjpTtXFxCArJ38y1UrmTPe1OGAmbYwdS2ZSBgQTTl4gea2ASsSFiTH2x1N/v+5Zd8ebu21i6F7&#10;uzDsp0dGis766U4TN7632dSujbYYONkkFh93LIpNIAyF1XE1GVVINkNdibDG42HkuYDp9rh1PnwW&#10;piVxMaPOrDW/wVwlCuFh4UPikhMNLRYN8B+U1K3CzDyAItVgfNQ77G3R9dZlnwR+KZUizoR7GZrE&#10;I8aSM+S37j2xBqkcJLF/9OfKEfQ/o1hf3HR3CIgSBT6gAs3Sl2yD1CFbVlGYi8hD+Gp4Fh9m2ww6&#10;e074Vz6F1198GE+/4/LD43dcXuYQYzxvg16m6FP/PIO+owST8gI6SlZb9pXUBOKQKI+wjyMQ4hko&#10;wWOeMnHYlimNMUalSTejk2pYYV0BDopaAWaHtRYPeL2iBNQKJxALLjNqlNwd/heAvgEuchYnryMs&#10;B1v5c4R+/8pYjhfgm+yJ46oHpXSEI9Jo6gvRrINwtw3vyFKt3Q0golFmhMvYHokfSrjEKqySBsl6&#10;Xtp9GbnVclfEidQsB2Ub6CtzHKnuCzObp8rcxZB2e+GlWZDbPw6CsFluiMQIh8fRSxQtDX+8djGg&#10;2EvEW3YpEf0CG+caHPYsCvGFCFf4q5XBNJp+RUlj3O/X5NEehxxqKelwOmOOf63BCezHLxp7dlKO&#10;Rug2pM2oOh5GRvY1y32NXrfnBvu6TNGlZbQParusnWnv8SGZx1tRBZrh3bma+s15iDMAx5BxTMzn&#10;aY0j3EJY6FvLttMl5v1ucw/O9rMt4BT5ZraTHKZpYmX+n2xjSWgzXwdTyxCVT7z2Gxz/KTP9UxXf&#10;l/19snp6UE//AAAA//8DAFBLAwQUAAYACAAAACEAWRWth9oAAAAFAQAADwAAAGRycy9kb3ducmV2&#10;LnhtbEyPQUvDQBCF74L/YRnBm92oWNuYTRHB3iwkKl632TGJZmdDZttu/72jl3oZeLzHm+8Vq+QH&#10;tceJ+0AGrmcZKKQmuJ5aA2+vz1cLUBwtOTsEQgNHZFiV52eFzV04UIX7OrZKSohza6CLccy15qZD&#10;b3kWRiTxPsPkbRQ5tdpN9iDlftA3WTbX3vYkHzo74lOHzXe98waSu1s39dd687KZc1W9pyN/jL0x&#10;lxfp8QFUxBRPYfjFF3QohWkbduRYDQZkSPy74i2ze5FbCS2Wt6DLQv+nL38AAAD//wMAUEsBAi0A&#10;FAAGAAgAAAAhALaDOJL+AAAA4QEAABMAAAAAAAAAAAAAAAAAAAAAAFtDb250ZW50X1R5cGVzXS54&#10;bWxQSwECLQAUAAYACAAAACEAOP0h/9YAAACUAQAACwAAAAAAAAAAAAAAAAAvAQAAX3JlbHMvLnJl&#10;bHNQSwECLQAUAAYACAAAACEAIHFGiEcDAACYBwAADgAAAAAAAAAAAAAAAAAuAgAAZHJzL2Uyb0Rv&#10;Yy54bWxQSwECLQAUAAYACAAAACEAWRWth9oAAAAFAQAADwAAAAAAAAAAAAAAAAChBQAAZHJzL2Rv&#10;d25yZXYueG1sUEsFBgAAAAAEAAQA8wAAAKgGAAAAAA==&#10;" fillcolor="#bcbcbc">
                <v:fill color2="#ededed" rotate="t" angle="180" colors="0 #bcbcbc;22938f #d0d0d0;1 #ededed" focus="100%" type="gradient"/>
                <v:stroke dashstyle="dash"/>
                <v:shadow on="t" color="black" opacity="24903f" origin=",.5" offset="0,.55556mm"/>
                <v:path arrowok="t"/>
                <v:textbox>
                  <w:txbxContent>
                    <w:p w14:paraId="1A4F67F3" w14:textId="77777777" w:rsidR="00521F49" w:rsidRDefault="00521F49" w:rsidP="00521F49">
                      <w:pPr>
                        <w:pStyle w:val="STY3Brdtekst"/>
                      </w:pPr>
                      <w:r>
                        <w:t>Beskriv ansvar og myndighet i prosjektet.</w:t>
                      </w:r>
                    </w:p>
                    <w:p w14:paraId="73538E4C" w14:textId="77777777" w:rsidR="00521F49" w:rsidRDefault="00521F49" w:rsidP="00521F49">
                      <w:pPr>
                        <w:pStyle w:val="STY3Brdtekst"/>
                      </w:pPr>
                      <w:r>
                        <w:t>Det er fullt mulig å referere til en ansvars- og myndighetsmatrise.</w:t>
                      </w:r>
                    </w:p>
                    <w:p w14:paraId="6786DC37" w14:textId="77777777" w:rsidR="00521F49" w:rsidRDefault="00521F49" w:rsidP="00521F49">
                      <w:pPr>
                        <w:pStyle w:val="STY3Brdtekst"/>
                      </w:pPr>
                      <w:r w:rsidRPr="00EC4D4F">
                        <w:t>Den etterfølgende tabellen er basert på tabellen i et eksempelprosjekt. Hvert prosjekt må gjøre selvstendige vurderinger av funksjoner og ansvar.</w:t>
                      </w:r>
                    </w:p>
                    <w:p w14:paraId="7382B766" w14:textId="103473D5" w:rsidR="00C36436" w:rsidRPr="001B22FB" w:rsidRDefault="00C36436" w:rsidP="00A7713E">
                      <w:pPr>
                        <w:pStyle w:val="STY3Brdtekst"/>
                        <w:rPr>
                          <w:color w:val="FF0000"/>
                          <w:sz w:val="16"/>
                          <w:szCs w:val="16"/>
                        </w:rPr>
                      </w:pPr>
                      <w:r w:rsidRPr="001B22FB">
                        <w:rPr>
                          <w:color w:val="FF0000"/>
                          <w:sz w:val="16"/>
                          <w:szCs w:val="16"/>
                        </w:rPr>
                        <w:t>Denne kommentarboksen er kun en veiledning, den skal slettes før ferdigstillelse av første versjon av dokumentet</w:t>
                      </w:r>
                    </w:p>
                  </w:txbxContent>
                </v:textbox>
                <w10:anchorlock/>
              </v:roundrect>
            </w:pict>
          </mc:Fallback>
        </mc:AlternateContent>
      </w:r>
    </w:p>
    <w:p w14:paraId="7A50FEF6" w14:textId="77777777" w:rsidR="00093FE3" w:rsidRDefault="00093FE3" w:rsidP="00093FE3">
      <w:pPr>
        <w:pStyle w:val="STY3Brdtekst"/>
      </w:pPr>
      <w:r>
        <w:t>Følgende ansvars- og myndighetsmatrise er gjeldende for prosjektet:</w:t>
      </w:r>
    </w:p>
    <w:p w14:paraId="36C470E6" w14:textId="0073491F" w:rsidR="00093FE3" w:rsidRPr="00A7713E" w:rsidRDefault="00093FE3" w:rsidP="00093FE3">
      <w:pPr>
        <w:pStyle w:val="STY3Brdtekst"/>
        <w:rPr>
          <w:i/>
          <w:iCs/>
          <w:color w:val="FF0000"/>
        </w:rPr>
      </w:pPr>
      <w:r w:rsidRPr="00A7713E">
        <w:rPr>
          <w:i/>
          <w:iCs/>
          <w:color w:val="FF0000"/>
        </w:rPr>
        <w:t>Merknad: Tabellen er kun et utgangspunkt i malen. Prosjektet må lage sin tabell ut fra egen organisering/eget behov og ut fra gjeldende stillingsbeskrivelser.</w:t>
      </w:r>
    </w:p>
    <w:p w14:paraId="292BEFA3" w14:textId="77777777" w:rsidR="00093FE3" w:rsidRDefault="00093FE3" w:rsidP="00093FE3">
      <w:pPr>
        <w:pStyle w:val="STY3Overskifttabell"/>
      </w:pPr>
      <w:r w:rsidRPr="00B621F1">
        <w:t xml:space="preserve">Ansvar og oppgaver for sentrale stillinger i prosjektet. </w:t>
      </w:r>
    </w:p>
    <w:p w14:paraId="786A262B" w14:textId="77777777" w:rsidR="00B74E88" w:rsidRPr="00B74E88" w:rsidRDefault="00B74E88" w:rsidP="00B74E88">
      <w:pPr>
        <w:pStyle w:val="STY3Brdtekst"/>
      </w:pPr>
    </w:p>
    <w:tbl>
      <w:tblPr>
        <w:tblStyle w:val="Tabellrutenett"/>
        <w:tblW w:w="0" w:type="auto"/>
        <w:tblLook w:val="04A0" w:firstRow="1" w:lastRow="0" w:firstColumn="1" w:lastColumn="0" w:noHBand="0" w:noVBand="1"/>
      </w:tblPr>
      <w:tblGrid>
        <w:gridCol w:w="1977"/>
        <w:gridCol w:w="1346"/>
        <w:gridCol w:w="3505"/>
        <w:gridCol w:w="2459"/>
      </w:tblGrid>
      <w:tr w:rsidR="00B74E88" w:rsidRPr="00951CF6" w14:paraId="1889A937" w14:textId="77777777">
        <w:trPr>
          <w:tblHeader/>
        </w:trPr>
        <w:tc>
          <w:tcPr>
            <w:tcW w:w="1838" w:type="dxa"/>
            <w:shd w:val="clear" w:color="auto" w:fill="D9D9D9" w:themeFill="background1" w:themeFillShade="D9"/>
          </w:tcPr>
          <w:p w14:paraId="0C837777" w14:textId="77777777" w:rsidR="00B74E88" w:rsidRPr="006B3E0B" w:rsidRDefault="00B74E88">
            <w:pPr>
              <w:pStyle w:val="STY3Tabelltittel"/>
              <w:rPr>
                <w:b/>
                <w:bCs/>
                <w:lang w:eastAsia="nb-NO"/>
              </w:rPr>
            </w:pPr>
            <w:r w:rsidRPr="006B3E0B">
              <w:rPr>
                <w:b/>
                <w:bCs/>
                <w:lang w:eastAsia="nb-NO"/>
              </w:rPr>
              <w:lastRenderedPageBreak/>
              <w:t>Rolle / Navn</w:t>
            </w:r>
          </w:p>
        </w:tc>
        <w:tc>
          <w:tcPr>
            <w:tcW w:w="1364" w:type="dxa"/>
            <w:shd w:val="clear" w:color="auto" w:fill="D9D9D9" w:themeFill="background1" w:themeFillShade="D9"/>
          </w:tcPr>
          <w:p w14:paraId="2A8AD0AC" w14:textId="77777777" w:rsidR="00B74E88" w:rsidRPr="006B3E0B" w:rsidRDefault="00B74E88">
            <w:pPr>
              <w:pStyle w:val="STY3Tabelltittel"/>
              <w:jc w:val="center"/>
              <w:rPr>
                <w:b/>
                <w:bCs/>
                <w:lang w:eastAsia="nb-NO"/>
              </w:rPr>
            </w:pPr>
            <w:r w:rsidRPr="006B3E0B">
              <w:rPr>
                <w:b/>
                <w:bCs/>
                <w:lang w:eastAsia="nb-NO"/>
              </w:rPr>
              <w:t xml:space="preserve">Budsjett-myndighet i </w:t>
            </w:r>
            <w:proofErr w:type="spellStart"/>
            <w:r w:rsidRPr="006B3E0B">
              <w:rPr>
                <w:b/>
                <w:bCs/>
                <w:lang w:eastAsia="nb-NO"/>
              </w:rPr>
              <w:t>hht</w:t>
            </w:r>
            <w:proofErr w:type="spellEnd"/>
            <w:r w:rsidRPr="006B3E0B">
              <w:rPr>
                <w:b/>
                <w:bCs/>
                <w:lang w:eastAsia="nb-NO"/>
              </w:rPr>
              <w:t>. instruks</w:t>
            </w:r>
          </w:p>
        </w:tc>
        <w:tc>
          <w:tcPr>
            <w:tcW w:w="3597" w:type="dxa"/>
            <w:shd w:val="clear" w:color="auto" w:fill="D9D9D9" w:themeFill="background1" w:themeFillShade="D9"/>
          </w:tcPr>
          <w:p w14:paraId="2A74120E" w14:textId="77777777" w:rsidR="00B74E88" w:rsidRPr="006B3E0B" w:rsidRDefault="00B74E88">
            <w:pPr>
              <w:pStyle w:val="STY3Tabelltittel"/>
              <w:rPr>
                <w:b/>
                <w:bCs/>
                <w:lang w:eastAsia="nb-NO"/>
              </w:rPr>
            </w:pPr>
            <w:r w:rsidRPr="006B3E0B">
              <w:rPr>
                <w:b/>
                <w:bCs/>
                <w:lang w:eastAsia="nb-NO"/>
              </w:rPr>
              <w:t>Ansvar</w:t>
            </w:r>
            <w:r>
              <w:rPr>
                <w:b/>
                <w:bCs/>
                <w:lang w:eastAsia="nb-NO"/>
              </w:rPr>
              <w:t xml:space="preserve"> og oppgaver</w:t>
            </w:r>
            <w:r w:rsidRPr="006B3E0B">
              <w:rPr>
                <w:b/>
                <w:bCs/>
                <w:lang w:eastAsia="nb-NO"/>
              </w:rPr>
              <w:t xml:space="preserve"> </w:t>
            </w:r>
          </w:p>
        </w:tc>
        <w:tc>
          <w:tcPr>
            <w:tcW w:w="2488" w:type="dxa"/>
            <w:shd w:val="clear" w:color="auto" w:fill="D9D9D9" w:themeFill="background1" w:themeFillShade="D9"/>
          </w:tcPr>
          <w:p w14:paraId="41E56612" w14:textId="77777777" w:rsidR="00B74E88" w:rsidRPr="006B3E0B" w:rsidRDefault="00B74E88">
            <w:pPr>
              <w:pStyle w:val="STY3Tabelltittel"/>
              <w:rPr>
                <w:b/>
                <w:bCs/>
                <w:lang w:eastAsia="nb-NO"/>
              </w:rPr>
            </w:pPr>
            <w:r w:rsidRPr="006B3E0B">
              <w:rPr>
                <w:b/>
                <w:bCs/>
                <w:lang w:eastAsia="nb-NO"/>
              </w:rPr>
              <w:t>Ansvar RAMS</w:t>
            </w:r>
          </w:p>
        </w:tc>
      </w:tr>
      <w:tr w:rsidR="00B74E88" w14:paraId="115AA7FE" w14:textId="77777777">
        <w:trPr>
          <w:tblHeader/>
        </w:trPr>
        <w:tc>
          <w:tcPr>
            <w:tcW w:w="1838" w:type="dxa"/>
          </w:tcPr>
          <w:p w14:paraId="742D734D" w14:textId="77777777" w:rsidR="00B74E88" w:rsidRDefault="00B74E88">
            <w:pPr>
              <w:pStyle w:val="STY3Tabellradtekst"/>
              <w:rPr>
                <w:lang w:eastAsia="nb-NO"/>
              </w:rPr>
            </w:pPr>
            <w:r>
              <w:rPr>
                <w:lang w:eastAsia="nb-NO"/>
              </w:rPr>
              <w:t>Prosjekteier/ tjenesteansvarlig</w:t>
            </w:r>
          </w:p>
        </w:tc>
        <w:tc>
          <w:tcPr>
            <w:tcW w:w="1364" w:type="dxa"/>
          </w:tcPr>
          <w:p w14:paraId="0EAD4663" w14:textId="77777777" w:rsidR="00B74E88" w:rsidRDefault="00B74E88">
            <w:pPr>
              <w:pStyle w:val="STY3Tabellradtekst"/>
              <w:jc w:val="center"/>
              <w:rPr>
                <w:lang w:eastAsia="nb-NO"/>
              </w:rPr>
            </w:pPr>
            <w:proofErr w:type="spellStart"/>
            <w:r>
              <w:rPr>
                <w:lang w:eastAsia="nb-NO"/>
              </w:rPr>
              <w:t>X</w:t>
            </w:r>
            <w:proofErr w:type="spellEnd"/>
          </w:p>
        </w:tc>
        <w:tc>
          <w:tcPr>
            <w:tcW w:w="3597" w:type="dxa"/>
          </w:tcPr>
          <w:p w14:paraId="28720FB8" w14:textId="77777777" w:rsidR="00B74E88" w:rsidRPr="00BA65C2" w:rsidRDefault="00B74E88">
            <w:pPr>
              <w:pStyle w:val="STY3Tabellradtekst"/>
              <w:numPr>
                <w:ilvl w:val="0"/>
                <w:numId w:val="36"/>
              </w:numPr>
              <w:rPr>
                <w:lang w:eastAsia="nb-NO"/>
              </w:rPr>
            </w:pPr>
            <w:r w:rsidRPr="00BA65C2">
              <w:rPr>
                <w:lang w:eastAsia="nb-NO"/>
              </w:rPr>
              <w:t>Godkjenner prosjektets</w:t>
            </w:r>
            <w:r w:rsidRPr="005A057C">
              <w:rPr>
                <w:lang w:eastAsia="nb-NO"/>
              </w:rPr>
              <w:t xml:space="preserve"> styrende dokument</w:t>
            </w:r>
            <w:r w:rsidRPr="00A7713E">
              <w:rPr>
                <w:lang w:eastAsia="nb-NO"/>
              </w:rPr>
              <w:t xml:space="preserve"> (PSD).</w:t>
            </w:r>
            <w:r w:rsidRPr="005A057C">
              <w:rPr>
                <w:lang w:eastAsia="nb-NO"/>
              </w:rPr>
              <w:t xml:space="preserve"> </w:t>
            </w:r>
          </w:p>
          <w:p w14:paraId="3AD1D1D2" w14:textId="77777777" w:rsidR="00B74E88" w:rsidRDefault="00B74E88">
            <w:pPr>
              <w:pStyle w:val="STY3Tabellradtekst"/>
              <w:numPr>
                <w:ilvl w:val="0"/>
                <w:numId w:val="36"/>
              </w:numPr>
              <w:rPr>
                <w:lang w:eastAsia="nb-NO"/>
              </w:rPr>
            </w:pPr>
            <w:r>
              <w:rPr>
                <w:lang w:eastAsia="nb-NO"/>
              </w:rPr>
              <w:t xml:space="preserve">Tildeler midler til </w:t>
            </w:r>
            <w:r w:rsidRPr="00BA65C2">
              <w:rPr>
                <w:lang w:eastAsia="nb-NO"/>
              </w:rPr>
              <w:t>prosjektet.</w:t>
            </w:r>
            <w:r>
              <w:rPr>
                <w:lang w:eastAsia="nb-NO"/>
              </w:rPr>
              <w:t xml:space="preserve"> Sørger for godkjenning av endringer som går utover tildelt ramme.</w:t>
            </w:r>
          </w:p>
          <w:p w14:paraId="1E6B462C" w14:textId="77777777" w:rsidR="00B74E88" w:rsidRDefault="00B74E88">
            <w:pPr>
              <w:pStyle w:val="STY3Tabellradtekst"/>
              <w:numPr>
                <w:ilvl w:val="0"/>
                <w:numId w:val="36"/>
              </w:numPr>
              <w:rPr>
                <w:lang w:eastAsia="nb-NO"/>
              </w:rPr>
            </w:pPr>
            <w:r>
              <w:rPr>
                <w:lang w:eastAsia="nb-NO"/>
              </w:rPr>
              <w:t>Leder i styringsgruppe</w:t>
            </w:r>
          </w:p>
          <w:p w14:paraId="146FDA82" w14:textId="77777777" w:rsidR="00B74E88" w:rsidRPr="00A7713E" w:rsidRDefault="00B74E88">
            <w:pPr>
              <w:pStyle w:val="STY3Tabellradtekst"/>
              <w:numPr>
                <w:ilvl w:val="0"/>
                <w:numId w:val="36"/>
              </w:numPr>
              <w:rPr>
                <w:lang w:eastAsia="nb-NO"/>
              </w:rPr>
            </w:pPr>
            <w:r>
              <w:rPr>
                <w:lang w:eastAsia="nb-NO"/>
              </w:rPr>
              <w:t>P</w:t>
            </w:r>
            <w:r w:rsidRPr="00457806">
              <w:rPr>
                <w:lang w:eastAsia="nb-NO"/>
              </w:rPr>
              <w:t>åse at tilstrekkelig med ressurser tilordnes prosjektet</w:t>
            </w:r>
            <w:r>
              <w:rPr>
                <w:lang w:eastAsia="nb-NO"/>
              </w:rPr>
              <w:t>.</w:t>
            </w:r>
          </w:p>
        </w:tc>
        <w:tc>
          <w:tcPr>
            <w:tcW w:w="2488" w:type="dxa"/>
          </w:tcPr>
          <w:p w14:paraId="221E5C82" w14:textId="77777777" w:rsidR="00B74E88" w:rsidRDefault="00B74E88">
            <w:pPr>
              <w:pStyle w:val="STY3Tabellradtekst"/>
              <w:rPr>
                <w:lang w:eastAsia="nb-NO"/>
              </w:rPr>
            </w:pPr>
            <w:r>
              <w:rPr>
                <w:lang w:eastAsia="nb-NO"/>
              </w:rPr>
              <w:t>Overordnet ansvar for RAMS-arbeidet i prosjektet.</w:t>
            </w:r>
          </w:p>
          <w:p w14:paraId="01CFB24F" w14:textId="77777777" w:rsidR="00B74E88" w:rsidRDefault="00B74E88">
            <w:pPr>
              <w:pStyle w:val="STY3Tabellradtekst"/>
              <w:rPr>
                <w:lang w:eastAsia="nb-NO"/>
              </w:rPr>
            </w:pPr>
          </w:p>
          <w:p w14:paraId="17F83454" w14:textId="77777777" w:rsidR="00B74E88" w:rsidRDefault="00B74E88">
            <w:pPr>
              <w:pStyle w:val="STY3Tabellradtekst"/>
              <w:rPr>
                <w:lang w:eastAsia="nb-NO"/>
              </w:rPr>
            </w:pPr>
            <w:r>
              <w:rPr>
                <w:lang w:eastAsia="nb-NO"/>
              </w:rPr>
              <w:t>Ansvarlig for godkjenning av risikoreduserende sikkerhetstiltak og RAM-tiltak innenfor prosjektets rammer.</w:t>
            </w:r>
          </w:p>
          <w:p w14:paraId="27FC33C4" w14:textId="77777777" w:rsidR="00B74E88" w:rsidRPr="00434A1B" w:rsidRDefault="00B74E88">
            <w:pPr>
              <w:pStyle w:val="STY3Tabellradtekst"/>
              <w:rPr>
                <w:highlight w:val="yellow"/>
                <w:lang w:eastAsia="nb-NO"/>
              </w:rPr>
            </w:pPr>
          </w:p>
        </w:tc>
      </w:tr>
      <w:tr w:rsidR="00B74E88" w14:paraId="717D7EFD" w14:textId="77777777">
        <w:trPr>
          <w:tblHeader/>
        </w:trPr>
        <w:tc>
          <w:tcPr>
            <w:tcW w:w="1838" w:type="dxa"/>
          </w:tcPr>
          <w:p w14:paraId="5DEB812E" w14:textId="77777777" w:rsidR="00B74E88" w:rsidRDefault="00B74E88">
            <w:pPr>
              <w:pStyle w:val="STY3Tabellradtekst"/>
              <w:rPr>
                <w:lang w:eastAsia="nb-NO"/>
              </w:rPr>
            </w:pPr>
            <w:r>
              <w:rPr>
                <w:lang w:eastAsia="nb-NO"/>
              </w:rPr>
              <w:t>Prosjektansvarlig (avdelingsleder/ seksjonsleder)</w:t>
            </w:r>
          </w:p>
        </w:tc>
        <w:tc>
          <w:tcPr>
            <w:tcW w:w="1364" w:type="dxa"/>
          </w:tcPr>
          <w:p w14:paraId="2EC7AD9C" w14:textId="77777777" w:rsidR="00B74E88" w:rsidRDefault="00B74E88">
            <w:pPr>
              <w:pStyle w:val="STY3Tabellradtekst"/>
              <w:jc w:val="center"/>
              <w:rPr>
                <w:lang w:eastAsia="nb-NO"/>
              </w:rPr>
            </w:pPr>
            <w:proofErr w:type="spellStart"/>
            <w:r>
              <w:rPr>
                <w:lang w:eastAsia="nb-NO"/>
              </w:rPr>
              <w:t>X</w:t>
            </w:r>
            <w:proofErr w:type="spellEnd"/>
          </w:p>
        </w:tc>
        <w:tc>
          <w:tcPr>
            <w:tcW w:w="3597" w:type="dxa"/>
          </w:tcPr>
          <w:p w14:paraId="3D5C02BA" w14:textId="77777777" w:rsidR="00B74E88" w:rsidRDefault="00B74E88">
            <w:pPr>
              <w:pStyle w:val="STY3Tabellradtekst"/>
              <w:numPr>
                <w:ilvl w:val="0"/>
                <w:numId w:val="37"/>
              </w:numPr>
              <w:rPr>
                <w:lang w:eastAsia="nb-NO"/>
              </w:rPr>
            </w:pPr>
            <w:r>
              <w:rPr>
                <w:lang w:eastAsia="nb-NO"/>
              </w:rPr>
              <w:t xml:space="preserve">Godkjenner prosjektets øvrige styrende dokumenter (utover PSD). </w:t>
            </w:r>
          </w:p>
          <w:p w14:paraId="0DE1773C" w14:textId="77777777" w:rsidR="00B74E88" w:rsidRDefault="00B74E88">
            <w:pPr>
              <w:pStyle w:val="STY3Tabellradtekst"/>
              <w:numPr>
                <w:ilvl w:val="0"/>
                <w:numId w:val="37"/>
              </w:numPr>
              <w:rPr>
                <w:lang w:eastAsia="nb-NO"/>
              </w:rPr>
            </w:pPr>
            <w:r>
              <w:rPr>
                <w:lang w:eastAsia="nb-NO"/>
              </w:rPr>
              <w:t>P</w:t>
            </w:r>
            <w:r w:rsidRPr="00457806">
              <w:rPr>
                <w:lang w:eastAsia="nb-NO"/>
              </w:rPr>
              <w:t>åse</w:t>
            </w:r>
            <w:r>
              <w:rPr>
                <w:lang w:eastAsia="nb-NO"/>
              </w:rPr>
              <w:t>r</w:t>
            </w:r>
            <w:r w:rsidRPr="00457806">
              <w:rPr>
                <w:lang w:eastAsia="nb-NO"/>
              </w:rPr>
              <w:t xml:space="preserve"> at </w:t>
            </w:r>
            <w:r>
              <w:rPr>
                <w:lang w:eastAsia="nb-NO"/>
              </w:rPr>
              <w:t>avtalt prosjektprosess blir fulgt.</w:t>
            </w:r>
          </w:p>
          <w:p w14:paraId="1DA7EE39" w14:textId="77777777" w:rsidR="00B74E88" w:rsidRDefault="00B74E88">
            <w:pPr>
              <w:pStyle w:val="STY3Tabellradtekst"/>
              <w:numPr>
                <w:ilvl w:val="0"/>
                <w:numId w:val="37"/>
              </w:numPr>
              <w:rPr>
                <w:lang w:eastAsia="nb-NO"/>
              </w:rPr>
            </w:pPr>
            <w:r w:rsidRPr="00F5337F">
              <w:rPr>
                <w:lang w:eastAsia="nb-NO"/>
              </w:rPr>
              <w:t>Sikre</w:t>
            </w:r>
            <w:r>
              <w:rPr>
                <w:lang w:eastAsia="nb-NO"/>
              </w:rPr>
              <w:t>r</w:t>
            </w:r>
            <w:r w:rsidRPr="00F5337F">
              <w:rPr>
                <w:lang w:eastAsia="nb-NO"/>
              </w:rPr>
              <w:t xml:space="preserve"> at erfaringer blir ivaretatt gjennom prosjektevaluering, kontinuerlig forbedring og erfaringsoverføring</w:t>
            </w:r>
            <w:r>
              <w:rPr>
                <w:lang w:eastAsia="nb-NO"/>
              </w:rPr>
              <w:t>.</w:t>
            </w:r>
          </w:p>
        </w:tc>
        <w:tc>
          <w:tcPr>
            <w:tcW w:w="2488" w:type="dxa"/>
          </w:tcPr>
          <w:p w14:paraId="4E6AC7BD" w14:textId="77777777" w:rsidR="00B74E88" w:rsidRDefault="00B74E88">
            <w:pPr>
              <w:pStyle w:val="STY3Tabellradtekst"/>
              <w:rPr>
                <w:lang w:eastAsia="nb-NO"/>
              </w:rPr>
            </w:pPr>
          </w:p>
        </w:tc>
      </w:tr>
      <w:tr w:rsidR="00B74E88" w14:paraId="1FF6EB59" w14:textId="77777777">
        <w:trPr>
          <w:tblHeader/>
        </w:trPr>
        <w:tc>
          <w:tcPr>
            <w:tcW w:w="1838" w:type="dxa"/>
          </w:tcPr>
          <w:p w14:paraId="767DAE3C" w14:textId="77777777" w:rsidR="00B74E88" w:rsidRDefault="00B74E88">
            <w:pPr>
              <w:pStyle w:val="STY3Tabellradtekst"/>
              <w:rPr>
                <w:lang w:eastAsia="nb-NO"/>
              </w:rPr>
            </w:pPr>
            <w:r>
              <w:rPr>
                <w:lang w:eastAsia="nb-NO"/>
              </w:rPr>
              <w:t>Prosjektleder</w:t>
            </w:r>
          </w:p>
        </w:tc>
        <w:tc>
          <w:tcPr>
            <w:tcW w:w="1364" w:type="dxa"/>
          </w:tcPr>
          <w:p w14:paraId="4E923D97" w14:textId="77777777" w:rsidR="00B74E88" w:rsidRDefault="00B74E88">
            <w:pPr>
              <w:pStyle w:val="STY3Tabellradtekst"/>
              <w:jc w:val="center"/>
              <w:rPr>
                <w:lang w:eastAsia="nb-NO"/>
              </w:rPr>
            </w:pPr>
            <w:proofErr w:type="spellStart"/>
            <w:r w:rsidRPr="00A7713E">
              <w:rPr>
                <w:lang w:eastAsia="nb-NO"/>
              </w:rPr>
              <w:t>X</w:t>
            </w:r>
            <w:proofErr w:type="spellEnd"/>
          </w:p>
        </w:tc>
        <w:tc>
          <w:tcPr>
            <w:tcW w:w="3597" w:type="dxa"/>
          </w:tcPr>
          <w:p w14:paraId="5B51A531" w14:textId="77777777" w:rsidR="00B74E88" w:rsidRDefault="00B74E88">
            <w:pPr>
              <w:pStyle w:val="STY3Tabellradtekst"/>
              <w:numPr>
                <w:ilvl w:val="0"/>
                <w:numId w:val="37"/>
              </w:numPr>
              <w:rPr>
                <w:lang w:eastAsia="nb-NO"/>
              </w:rPr>
            </w:pPr>
            <w:r>
              <w:rPr>
                <w:lang w:eastAsia="nb-NO"/>
              </w:rPr>
              <w:t xml:space="preserve">Leder prosjektet og er ansvarlig for alle prosjektets leveranser i </w:t>
            </w:r>
            <w:proofErr w:type="spellStart"/>
            <w:r>
              <w:rPr>
                <w:lang w:eastAsia="nb-NO"/>
              </w:rPr>
              <w:t>hht</w:t>
            </w:r>
            <w:proofErr w:type="spellEnd"/>
            <w:r>
              <w:rPr>
                <w:lang w:eastAsia="nb-NO"/>
              </w:rPr>
              <w:t xml:space="preserve"> bestillingen. </w:t>
            </w:r>
          </w:p>
          <w:p w14:paraId="663B32BF" w14:textId="77777777" w:rsidR="00B74E88" w:rsidRPr="005A057C" w:rsidRDefault="00B74E88">
            <w:pPr>
              <w:pStyle w:val="STY3Tabellradtekst"/>
              <w:numPr>
                <w:ilvl w:val="0"/>
                <w:numId w:val="37"/>
              </w:numPr>
              <w:rPr>
                <w:lang w:eastAsia="nb-NO"/>
              </w:rPr>
            </w:pPr>
            <w:r w:rsidRPr="005A057C">
              <w:rPr>
                <w:lang w:eastAsia="nb-NO"/>
              </w:rPr>
              <w:t>Kontrollerer/attesterer for kostnader/faktura innenfor prosjektets rammer</w:t>
            </w:r>
            <w:r>
              <w:rPr>
                <w:lang w:eastAsia="nb-NO"/>
              </w:rPr>
              <w:t xml:space="preserve"> (over egen fullmakt)</w:t>
            </w:r>
            <w:r w:rsidRPr="005A057C">
              <w:rPr>
                <w:lang w:eastAsia="nb-NO"/>
              </w:rPr>
              <w:t>.</w:t>
            </w:r>
          </w:p>
          <w:p w14:paraId="0816C373" w14:textId="77777777" w:rsidR="00B74E88" w:rsidRPr="0006780C" w:rsidRDefault="00B74E88">
            <w:pPr>
              <w:pStyle w:val="STY3Tabellradtekst"/>
              <w:numPr>
                <w:ilvl w:val="0"/>
                <w:numId w:val="37"/>
              </w:numPr>
              <w:rPr>
                <w:lang w:eastAsia="nb-NO"/>
              </w:rPr>
            </w:pPr>
            <w:r w:rsidRPr="0006780C">
              <w:rPr>
                <w:lang w:eastAsia="nb-NO"/>
              </w:rPr>
              <w:t>Godkjenner kostnader/faktura innenfor prosjektets ramme</w:t>
            </w:r>
            <w:r>
              <w:rPr>
                <w:lang w:eastAsia="nb-NO"/>
              </w:rPr>
              <w:t xml:space="preserve"> og årlig tildeling,</w:t>
            </w:r>
            <w:r w:rsidRPr="0006780C">
              <w:rPr>
                <w:lang w:eastAsia="nb-NO"/>
              </w:rPr>
              <w:t xml:space="preserve"> </w:t>
            </w:r>
            <w:r>
              <w:rPr>
                <w:lang w:eastAsia="nb-NO"/>
              </w:rPr>
              <w:t>samt</w:t>
            </w:r>
            <w:r w:rsidRPr="00A7713E">
              <w:rPr>
                <w:lang w:eastAsia="nb-NO"/>
              </w:rPr>
              <w:t xml:space="preserve"> </w:t>
            </w:r>
            <w:r w:rsidRPr="0006780C">
              <w:rPr>
                <w:lang w:eastAsia="nb-NO"/>
              </w:rPr>
              <w:t xml:space="preserve">innenfor </w:t>
            </w:r>
            <w:r w:rsidRPr="00C717F7">
              <w:rPr>
                <w:lang w:eastAsia="nb-NO"/>
              </w:rPr>
              <w:t>avtalt fullmakt.</w:t>
            </w:r>
          </w:p>
          <w:p w14:paraId="6C54C221" w14:textId="77777777" w:rsidR="00B74E88" w:rsidRDefault="00B74E88">
            <w:pPr>
              <w:pStyle w:val="STY3Tabellradtekst"/>
              <w:numPr>
                <w:ilvl w:val="0"/>
                <w:numId w:val="37"/>
              </w:numPr>
              <w:rPr>
                <w:lang w:eastAsia="nb-NO"/>
              </w:rPr>
            </w:pPr>
            <w:r>
              <w:rPr>
                <w:lang w:eastAsia="nb-NO"/>
              </w:rPr>
              <w:t>I</w:t>
            </w:r>
            <w:r w:rsidRPr="00E82EAA">
              <w:rPr>
                <w:lang w:eastAsia="nb-NO"/>
              </w:rPr>
              <w:t>vareta byggherreansvaret i prosjektets plan- og gjennomføringsfase</w:t>
            </w:r>
            <w:r>
              <w:rPr>
                <w:lang w:eastAsia="nb-NO"/>
              </w:rPr>
              <w:t>.</w:t>
            </w:r>
            <w:r w:rsidRPr="00E82EAA">
              <w:rPr>
                <w:lang w:eastAsia="nb-NO"/>
              </w:rPr>
              <w:t xml:space="preserve"> </w:t>
            </w:r>
            <w:r>
              <w:rPr>
                <w:lang w:eastAsia="nb-NO"/>
              </w:rPr>
              <w:t>Byggherrens representant (BR).</w:t>
            </w:r>
          </w:p>
          <w:p w14:paraId="0AA86467" w14:textId="77777777" w:rsidR="00B74E88" w:rsidRDefault="00B74E88">
            <w:pPr>
              <w:pStyle w:val="STY3Tabellradtekst"/>
              <w:numPr>
                <w:ilvl w:val="0"/>
                <w:numId w:val="37"/>
              </w:numPr>
              <w:rPr>
                <w:lang w:eastAsia="nb-NO"/>
              </w:rPr>
            </w:pPr>
            <w:r>
              <w:rPr>
                <w:lang w:eastAsia="nb-NO"/>
              </w:rPr>
              <w:t>Ivareta prosjektstyring, dvs. kostnadsstyring, fremdriftsstyring og risikostyring.</w:t>
            </w:r>
          </w:p>
        </w:tc>
        <w:tc>
          <w:tcPr>
            <w:tcW w:w="2488" w:type="dxa"/>
          </w:tcPr>
          <w:p w14:paraId="792072FF" w14:textId="77777777" w:rsidR="00B74E88" w:rsidRDefault="00B74E88">
            <w:pPr>
              <w:pStyle w:val="STY3Tabellradtekst"/>
              <w:rPr>
                <w:lang w:eastAsia="nb-NO"/>
              </w:rPr>
            </w:pPr>
            <w:r>
              <w:rPr>
                <w:lang w:eastAsia="nb-NO"/>
              </w:rPr>
              <w:t>Ansvar for at oppfølging av RAMS aktiviteter er tydelig definert i prosjektorganisasjonen.</w:t>
            </w:r>
          </w:p>
          <w:p w14:paraId="6CE88796" w14:textId="77777777" w:rsidR="00B74E88" w:rsidRDefault="00B74E88">
            <w:pPr>
              <w:pStyle w:val="STY3Tabellradtekst"/>
              <w:rPr>
                <w:lang w:eastAsia="nb-NO"/>
              </w:rPr>
            </w:pPr>
            <w:r>
              <w:rPr>
                <w:lang w:eastAsia="nb-NO"/>
              </w:rPr>
              <w:t>Ansvar for oppfølging av RAMS-arbeidet i prosjektet.</w:t>
            </w:r>
          </w:p>
          <w:p w14:paraId="2FA67583" w14:textId="77777777" w:rsidR="00B74E88" w:rsidRDefault="00B74E88">
            <w:pPr>
              <w:pStyle w:val="STY3Tabellradtekst"/>
              <w:rPr>
                <w:lang w:eastAsia="nb-NO"/>
              </w:rPr>
            </w:pPr>
            <w:r>
              <w:rPr>
                <w:lang w:eastAsia="nb-NO"/>
              </w:rPr>
              <w:t>Ansvarlig for at RAMS-dokumenter etableres og etterleves i prosjektet.</w:t>
            </w:r>
          </w:p>
        </w:tc>
      </w:tr>
      <w:tr w:rsidR="00B74E88" w14:paraId="26B5EBC6" w14:textId="77777777">
        <w:trPr>
          <w:tblHeader/>
        </w:trPr>
        <w:tc>
          <w:tcPr>
            <w:tcW w:w="1838" w:type="dxa"/>
          </w:tcPr>
          <w:p w14:paraId="5EAF771E" w14:textId="77777777" w:rsidR="00B74E88" w:rsidRDefault="00B74E88">
            <w:pPr>
              <w:pStyle w:val="STY3Tabellradtekst"/>
              <w:rPr>
                <w:lang w:eastAsia="nb-NO"/>
              </w:rPr>
            </w:pPr>
            <w:proofErr w:type="spellStart"/>
            <w:r>
              <w:rPr>
                <w:lang w:eastAsia="nb-NO"/>
              </w:rPr>
              <w:t>Kontraktsrådgiver</w:t>
            </w:r>
            <w:proofErr w:type="spellEnd"/>
          </w:p>
        </w:tc>
        <w:tc>
          <w:tcPr>
            <w:tcW w:w="1364" w:type="dxa"/>
          </w:tcPr>
          <w:p w14:paraId="0C79A62C" w14:textId="77777777" w:rsidR="00B74E88" w:rsidRPr="005F34EB" w:rsidDel="00BF6441" w:rsidRDefault="00B74E88">
            <w:pPr>
              <w:pStyle w:val="STY3Tabellradtekst"/>
              <w:jc w:val="center"/>
              <w:rPr>
                <w:color w:val="FF0000"/>
                <w:lang w:eastAsia="nb-NO"/>
              </w:rPr>
            </w:pPr>
          </w:p>
        </w:tc>
        <w:tc>
          <w:tcPr>
            <w:tcW w:w="3597" w:type="dxa"/>
          </w:tcPr>
          <w:p w14:paraId="31E8AB85" w14:textId="77777777" w:rsidR="00B74E88" w:rsidRDefault="00B74E88">
            <w:pPr>
              <w:pStyle w:val="STY3Tabellradtekst"/>
              <w:numPr>
                <w:ilvl w:val="0"/>
                <w:numId w:val="37"/>
              </w:numPr>
              <w:rPr>
                <w:lang w:eastAsia="nb-NO"/>
              </w:rPr>
            </w:pPr>
            <w:r>
              <w:rPr>
                <w:lang w:eastAsia="nb-NO"/>
              </w:rPr>
              <w:t xml:space="preserve">Etablere gode systemer og rutiner for </w:t>
            </w:r>
            <w:proofErr w:type="spellStart"/>
            <w:r>
              <w:rPr>
                <w:lang w:eastAsia="nb-NO"/>
              </w:rPr>
              <w:t>kontraktshåndtering</w:t>
            </w:r>
            <w:proofErr w:type="spellEnd"/>
            <w:r>
              <w:rPr>
                <w:lang w:eastAsia="nb-NO"/>
              </w:rPr>
              <w:t xml:space="preserve"> i prosjektet </w:t>
            </w:r>
          </w:p>
          <w:p w14:paraId="4608D65F" w14:textId="77777777" w:rsidR="00B74E88" w:rsidRDefault="00B74E88">
            <w:pPr>
              <w:pStyle w:val="STY3Tabellradtekst"/>
              <w:numPr>
                <w:ilvl w:val="0"/>
                <w:numId w:val="37"/>
              </w:numPr>
              <w:rPr>
                <w:lang w:eastAsia="nb-NO"/>
              </w:rPr>
            </w:pPr>
            <w:r>
              <w:rPr>
                <w:lang w:eastAsia="nb-NO"/>
              </w:rPr>
              <w:t>Sikre at prosjektet følger regelverk for offentlige anskaffelser og Bane NORs retningslinjer for anskaffelser</w:t>
            </w:r>
          </w:p>
        </w:tc>
        <w:tc>
          <w:tcPr>
            <w:tcW w:w="2488" w:type="dxa"/>
          </w:tcPr>
          <w:p w14:paraId="5C14D82C" w14:textId="77777777" w:rsidR="00B74E88" w:rsidRDefault="00B74E88">
            <w:pPr>
              <w:pStyle w:val="STY3Tabellradtekst"/>
              <w:rPr>
                <w:lang w:eastAsia="nb-NO"/>
              </w:rPr>
            </w:pPr>
          </w:p>
        </w:tc>
      </w:tr>
      <w:tr w:rsidR="00B74E88" w14:paraId="7E1C08B6" w14:textId="77777777">
        <w:trPr>
          <w:tblHeader/>
        </w:trPr>
        <w:tc>
          <w:tcPr>
            <w:tcW w:w="1838" w:type="dxa"/>
          </w:tcPr>
          <w:p w14:paraId="2C22D1F7" w14:textId="77777777" w:rsidR="00B74E88" w:rsidRDefault="00B74E88">
            <w:pPr>
              <w:pStyle w:val="STY3Tabellradtekst"/>
              <w:rPr>
                <w:lang w:eastAsia="nb-NO"/>
              </w:rPr>
            </w:pPr>
            <w:r>
              <w:rPr>
                <w:lang w:eastAsia="nb-NO"/>
              </w:rPr>
              <w:t>RAMS-rådgiver</w:t>
            </w:r>
          </w:p>
        </w:tc>
        <w:tc>
          <w:tcPr>
            <w:tcW w:w="1364" w:type="dxa"/>
          </w:tcPr>
          <w:p w14:paraId="4EDDABB3" w14:textId="77777777" w:rsidR="00B74E88" w:rsidRDefault="00B74E88">
            <w:pPr>
              <w:pStyle w:val="STY3Tabellradtekst"/>
              <w:jc w:val="center"/>
              <w:rPr>
                <w:lang w:eastAsia="nb-NO"/>
              </w:rPr>
            </w:pPr>
          </w:p>
        </w:tc>
        <w:tc>
          <w:tcPr>
            <w:tcW w:w="3597" w:type="dxa"/>
          </w:tcPr>
          <w:p w14:paraId="2910C9FF" w14:textId="77777777" w:rsidR="00B74E88" w:rsidRDefault="00B74E88">
            <w:pPr>
              <w:pStyle w:val="STY3Tabellradtekst"/>
              <w:numPr>
                <w:ilvl w:val="0"/>
                <w:numId w:val="37"/>
              </w:numPr>
              <w:rPr>
                <w:lang w:eastAsia="nb-NO"/>
              </w:rPr>
            </w:pPr>
            <w:r>
              <w:rPr>
                <w:lang w:eastAsia="nb-NO"/>
              </w:rPr>
              <w:t>Utfører RAMS aktiviteter tilhørende Teleprosessen i prosjektet.</w:t>
            </w:r>
          </w:p>
        </w:tc>
        <w:tc>
          <w:tcPr>
            <w:tcW w:w="2488" w:type="dxa"/>
          </w:tcPr>
          <w:p w14:paraId="0421F88F" w14:textId="77777777" w:rsidR="00B74E88" w:rsidRDefault="00B74E88">
            <w:pPr>
              <w:pStyle w:val="STY3Tabellradtekst"/>
              <w:rPr>
                <w:lang w:eastAsia="nb-NO"/>
              </w:rPr>
            </w:pPr>
            <w:r>
              <w:rPr>
                <w:lang w:eastAsia="nb-NO"/>
              </w:rPr>
              <w:t>Utarbeidelse og revisjon av RAMS-dokumenter.</w:t>
            </w:r>
          </w:p>
          <w:p w14:paraId="26492CEA" w14:textId="77777777" w:rsidR="00B74E88" w:rsidRDefault="00B74E88">
            <w:pPr>
              <w:pStyle w:val="STY3Tabellradtekst"/>
              <w:rPr>
                <w:lang w:eastAsia="nb-NO"/>
              </w:rPr>
            </w:pPr>
            <w:proofErr w:type="spellStart"/>
            <w:r>
              <w:rPr>
                <w:lang w:eastAsia="nb-NO"/>
              </w:rPr>
              <w:t>Fasilitere</w:t>
            </w:r>
            <w:proofErr w:type="spellEnd"/>
            <w:r>
              <w:rPr>
                <w:lang w:eastAsia="nb-NO"/>
              </w:rPr>
              <w:t xml:space="preserve"> gjennomføring av RAM- og sikkerhetsvurderinger.</w:t>
            </w:r>
          </w:p>
          <w:p w14:paraId="604CD1DE" w14:textId="77777777" w:rsidR="00B74E88" w:rsidRDefault="00B74E88">
            <w:pPr>
              <w:pStyle w:val="STY3Tabellradtekst"/>
              <w:rPr>
                <w:lang w:eastAsia="nb-NO"/>
              </w:rPr>
            </w:pPr>
            <w:r>
              <w:rPr>
                <w:lang w:eastAsia="nb-NO"/>
              </w:rPr>
              <w:t>Følge opp farelogg og RAM-logg.</w:t>
            </w:r>
          </w:p>
        </w:tc>
      </w:tr>
      <w:tr w:rsidR="00B74E88" w14:paraId="7E7BFFAB" w14:textId="77777777">
        <w:trPr>
          <w:tblHeader/>
        </w:trPr>
        <w:tc>
          <w:tcPr>
            <w:tcW w:w="1838" w:type="dxa"/>
          </w:tcPr>
          <w:p w14:paraId="148730DF" w14:textId="77777777" w:rsidR="00B74E88" w:rsidRDefault="00B74E88">
            <w:pPr>
              <w:pStyle w:val="STY3Tabellradtekst"/>
              <w:rPr>
                <w:lang w:eastAsia="nb-NO"/>
              </w:rPr>
            </w:pPr>
            <w:r>
              <w:rPr>
                <w:lang w:eastAsia="nb-NO"/>
              </w:rPr>
              <w:t>SK rådgiver</w:t>
            </w:r>
          </w:p>
        </w:tc>
        <w:tc>
          <w:tcPr>
            <w:tcW w:w="1364" w:type="dxa"/>
          </w:tcPr>
          <w:p w14:paraId="216A8D24" w14:textId="77777777" w:rsidR="00B74E88" w:rsidRDefault="00B74E88">
            <w:pPr>
              <w:pStyle w:val="STY3Tabellradtekst"/>
              <w:jc w:val="center"/>
              <w:rPr>
                <w:lang w:eastAsia="nb-NO"/>
              </w:rPr>
            </w:pPr>
          </w:p>
        </w:tc>
        <w:tc>
          <w:tcPr>
            <w:tcW w:w="3597" w:type="dxa"/>
          </w:tcPr>
          <w:p w14:paraId="0FB5656A" w14:textId="77777777" w:rsidR="00B74E88" w:rsidRPr="00A7713E" w:rsidRDefault="00B74E88">
            <w:pPr>
              <w:pStyle w:val="STY3Tabellradtekst"/>
              <w:numPr>
                <w:ilvl w:val="0"/>
                <w:numId w:val="37"/>
              </w:numPr>
              <w:rPr>
                <w:lang w:eastAsia="nb-NO"/>
              </w:rPr>
            </w:pPr>
            <w:r>
              <w:rPr>
                <w:rFonts w:eastAsia="Times New Roman" w:cs="Times New Roman"/>
                <w:color w:val="000000" w:themeColor="text1"/>
                <w:szCs w:val="18"/>
              </w:rPr>
              <w:t>Oppfølging</w:t>
            </w:r>
            <w:r w:rsidRPr="006015C1">
              <w:rPr>
                <w:rFonts w:eastAsia="Times New Roman" w:cs="Times New Roman"/>
                <w:color w:val="000000" w:themeColor="text1"/>
                <w:szCs w:val="18"/>
              </w:rPr>
              <w:t xml:space="preserve"> og koordinering av funksjonens samlede aktiviteter</w:t>
            </w:r>
            <w:r>
              <w:rPr>
                <w:rFonts w:eastAsia="Times New Roman" w:cs="Times New Roman"/>
                <w:color w:val="000000" w:themeColor="text1"/>
                <w:szCs w:val="18"/>
              </w:rPr>
              <w:t xml:space="preserve"> innenfor områdene:</w:t>
            </w:r>
          </w:p>
          <w:p w14:paraId="3D0043FD" w14:textId="77777777" w:rsidR="00B74E88" w:rsidRDefault="00B74E88">
            <w:pPr>
              <w:pStyle w:val="STY3Tabellradtekst"/>
              <w:numPr>
                <w:ilvl w:val="1"/>
                <w:numId w:val="37"/>
              </w:numPr>
              <w:rPr>
                <w:lang w:eastAsia="nb-NO"/>
              </w:rPr>
            </w:pPr>
            <w:r>
              <w:rPr>
                <w:lang w:eastAsia="nb-NO"/>
              </w:rPr>
              <w:t>Kvalitet</w:t>
            </w:r>
          </w:p>
          <w:p w14:paraId="4E3D0864" w14:textId="77777777" w:rsidR="00B74E88" w:rsidRDefault="00B74E88">
            <w:pPr>
              <w:pStyle w:val="STY3Tabellradtekst"/>
              <w:numPr>
                <w:ilvl w:val="1"/>
                <w:numId w:val="37"/>
              </w:numPr>
              <w:rPr>
                <w:lang w:eastAsia="nb-NO"/>
              </w:rPr>
            </w:pPr>
            <w:r>
              <w:rPr>
                <w:lang w:eastAsia="nb-NO"/>
              </w:rPr>
              <w:t>Ytre miljø</w:t>
            </w:r>
          </w:p>
          <w:p w14:paraId="1677C91C" w14:textId="77777777" w:rsidR="00B74E88" w:rsidRDefault="00B74E88">
            <w:pPr>
              <w:pStyle w:val="STY3Tabellradtekst"/>
              <w:numPr>
                <w:ilvl w:val="1"/>
                <w:numId w:val="37"/>
              </w:numPr>
              <w:rPr>
                <w:lang w:eastAsia="nb-NO"/>
              </w:rPr>
            </w:pPr>
            <w:r>
              <w:rPr>
                <w:lang w:eastAsia="nb-NO"/>
              </w:rPr>
              <w:t>HMS</w:t>
            </w:r>
          </w:p>
        </w:tc>
        <w:tc>
          <w:tcPr>
            <w:tcW w:w="2488" w:type="dxa"/>
          </w:tcPr>
          <w:p w14:paraId="0C6AF66A" w14:textId="77777777" w:rsidR="00B74E88" w:rsidRDefault="00B74E88">
            <w:pPr>
              <w:pStyle w:val="STY3Tabellradtekst"/>
              <w:rPr>
                <w:lang w:eastAsia="nb-NO"/>
              </w:rPr>
            </w:pPr>
          </w:p>
        </w:tc>
      </w:tr>
      <w:tr w:rsidR="00B74E88" w14:paraId="2960B244" w14:textId="77777777">
        <w:trPr>
          <w:tblHeader/>
        </w:trPr>
        <w:tc>
          <w:tcPr>
            <w:tcW w:w="1838" w:type="dxa"/>
          </w:tcPr>
          <w:p w14:paraId="760C480A" w14:textId="77777777" w:rsidR="00B74E88" w:rsidRDefault="00B74E88">
            <w:pPr>
              <w:pStyle w:val="STY3Tabellradtekst"/>
              <w:rPr>
                <w:lang w:eastAsia="nb-NO"/>
              </w:rPr>
            </w:pPr>
            <w:r>
              <w:rPr>
                <w:lang w:eastAsia="nb-NO"/>
              </w:rPr>
              <w:lastRenderedPageBreak/>
              <w:t>Prosjekteringsleder</w:t>
            </w:r>
          </w:p>
        </w:tc>
        <w:tc>
          <w:tcPr>
            <w:tcW w:w="1364" w:type="dxa"/>
          </w:tcPr>
          <w:p w14:paraId="5034B0D3" w14:textId="77777777" w:rsidR="00B74E88" w:rsidRDefault="00B74E88">
            <w:pPr>
              <w:pStyle w:val="STY3Tabellradtekst"/>
              <w:jc w:val="center"/>
              <w:rPr>
                <w:lang w:eastAsia="nb-NO"/>
              </w:rPr>
            </w:pPr>
          </w:p>
        </w:tc>
        <w:tc>
          <w:tcPr>
            <w:tcW w:w="3597" w:type="dxa"/>
          </w:tcPr>
          <w:p w14:paraId="10707EF9" w14:textId="77777777" w:rsidR="00B74E88" w:rsidRDefault="00B74E88">
            <w:pPr>
              <w:pStyle w:val="STY3Tabellradtekst"/>
              <w:numPr>
                <w:ilvl w:val="0"/>
                <w:numId w:val="37"/>
              </w:numPr>
              <w:rPr>
                <w:lang w:eastAsia="nb-NO"/>
              </w:rPr>
            </w:pPr>
            <w:r>
              <w:rPr>
                <w:lang w:eastAsia="nb-NO"/>
              </w:rPr>
              <w:t>Fagansvar tekniske løsninger, er koordinator for prosjektingeniørene.</w:t>
            </w:r>
          </w:p>
          <w:p w14:paraId="46C3D4A6" w14:textId="77777777" w:rsidR="00B74E88" w:rsidRDefault="00B74E88">
            <w:pPr>
              <w:pStyle w:val="STY3Tabellradtekst"/>
              <w:numPr>
                <w:ilvl w:val="0"/>
                <w:numId w:val="37"/>
              </w:numPr>
              <w:rPr>
                <w:lang w:eastAsia="nb-NO"/>
              </w:rPr>
            </w:pPr>
            <w:r>
              <w:rPr>
                <w:lang w:eastAsia="nb-NO"/>
              </w:rPr>
              <w:t>Koordinator for prosjekteringsfasen (KP), ref. byggherreforskriften.</w:t>
            </w:r>
          </w:p>
        </w:tc>
        <w:tc>
          <w:tcPr>
            <w:tcW w:w="2488" w:type="dxa"/>
          </w:tcPr>
          <w:p w14:paraId="61C1B500" w14:textId="77777777" w:rsidR="00B74E88" w:rsidRDefault="00B74E88">
            <w:pPr>
              <w:pStyle w:val="STY3Tabellradtekst"/>
              <w:rPr>
                <w:lang w:eastAsia="nb-NO"/>
              </w:rPr>
            </w:pPr>
            <w:r>
              <w:rPr>
                <w:lang w:eastAsia="nb-NO"/>
              </w:rPr>
              <w:t>Ansvar for å følge opp RAMS-arbeidet mot relevante faggrupper.</w:t>
            </w:r>
          </w:p>
          <w:p w14:paraId="5F49B2E4" w14:textId="77777777" w:rsidR="00B74E88" w:rsidRDefault="00B74E88">
            <w:pPr>
              <w:pStyle w:val="STY3Tabellradtekst"/>
              <w:rPr>
                <w:lang w:eastAsia="nb-NO"/>
              </w:rPr>
            </w:pPr>
            <w:r>
              <w:rPr>
                <w:lang w:eastAsia="nb-NO"/>
              </w:rPr>
              <w:t>Ansvaret for å sammenstille dokumentasjon som følger av leveranser fra leverandørene.</w:t>
            </w:r>
          </w:p>
        </w:tc>
      </w:tr>
      <w:tr w:rsidR="00B74E88" w14:paraId="5E365E8F" w14:textId="77777777">
        <w:trPr>
          <w:tblHeader/>
        </w:trPr>
        <w:tc>
          <w:tcPr>
            <w:tcW w:w="1838" w:type="dxa"/>
          </w:tcPr>
          <w:p w14:paraId="7DA3A195" w14:textId="77777777" w:rsidR="00B74E88" w:rsidRDefault="00B74E88">
            <w:pPr>
              <w:pStyle w:val="STY3Tabellradtekst"/>
              <w:rPr>
                <w:lang w:eastAsia="nb-NO"/>
              </w:rPr>
            </w:pPr>
            <w:r>
              <w:rPr>
                <w:lang w:eastAsia="nb-NO"/>
              </w:rPr>
              <w:t>Byggeleder</w:t>
            </w:r>
          </w:p>
        </w:tc>
        <w:tc>
          <w:tcPr>
            <w:tcW w:w="1364" w:type="dxa"/>
          </w:tcPr>
          <w:p w14:paraId="097ACAE4" w14:textId="77777777" w:rsidR="00B74E88" w:rsidRDefault="00B74E88">
            <w:pPr>
              <w:pStyle w:val="STY3Tabellradtekst"/>
              <w:jc w:val="center"/>
              <w:rPr>
                <w:lang w:eastAsia="nb-NO"/>
              </w:rPr>
            </w:pPr>
          </w:p>
        </w:tc>
        <w:tc>
          <w:tcPr>
            <w:tcW w:w="3597" w:type="dxa"/>
          </w:tcPr>
          <w:p w14:paraId="46C646BF" w14:textId="77777777" w:rsidR="00B74E88" w:rsidRDefault="00B74E88">
            <w:pPr>
              <w:pStyle w:val="STY3Tabellradtekst"/>
              <w:numPr>
                <w:ilvl w:val="0"/>
                <w:numId w:val="37"/>
              </w:numPr>
              <w:rPr>
                <w:lang w:eastAsia="nb-NO"/>
              </w:rPr>
            </w:pPr>
            <w:r>
              <w:rPr>
                <w:lang w:eastAsia="nb-NO"/>
              </w:rPr>
              <w:t>Ansvarlig for prosjektet på byggeplass/</w:t>
            </w:r>
            <w:proofErr w:type="spellStart"/>
            <w:r>
              <w:rPr>
                <w:lang w:eastAsia="nb-NO"/>
              </w:rPr>
              <w:t>site</w:t>
            </w:r>
            <w:proofErr w:type="spellEnd"/>
            <w:r>
              <w:rPr>
                <w:lang w:eastAsia="nb-NO"/>
              </w:rPr>
              <w:t>, og for kontrollaktiviteter av leveranser på byggeplass/</w:t>
            </w:r>
            <w:proofErr w:type="spellStart"/>
            <w:r>
              <w:rPr>
                <w:lang w:eastAsia="nb-NO"/>
              </w:rPr>
              <w:t>site</w:t>
            </w:r>
            <w:proofErr w:type="spellEnd"/>
            <w:r>
              <w:rPr>
                <w:lang w:eastAsia="nb-NO"/>
              </w:rPr>
              <w:t>.</w:t>
            </w:r>
          </w:p>
          <w:p w14:paraId="3F94F6E3" w14:textId="77777777" w:rsidR="00B74E88" w:rsidRDefault="00B74E88">
            <w:pPr>
              <w:pStyle w:val="STY3Tabellradtekst"/>
              <w:numPr>
                <w:ilvl w:val="0"/>
                <w:numId w:val="37"/>
              </w:numPr>
              <w:rPr>
                <w:lang w:eastAsia="nb-NO"/>
              </w:rPr>
            </w:pPr>
            <w:r>
              <w:rPr>
                <w:lang w:eastAsia="nb-NO"/>
              </w:rPr>
              <w:t xml:space="preserve">Koordinere aktivitetene på </w:t>
            </w:r>
            <w:proofErr w:type="spellStart"/>
            <w:r>
              <w:rPr>
                <w:lang w:eastAsia="nb-NO"/>
              </w:rPr>
              <w:t>site</w:t>
            </w:r>
            <w:proofErr w:type="spellEnd"/>
            <w:r>
              <w:rPr>
                <w:lang w:eastAsia="nb-NO"/>
              </w:rPr>
              <w:t xml:space="preserve"> slik at hensynet til Arbeidsmiljøloven og Byggherreforskriften blir ivaretatt .</w:t>
            </w:r>
          </w:p>
        </w:tc>
        <w:tc>
          <w:tcPr>
            <w:tcW w:w="2488" w:type="dxa"/>
          </w:tcPr>
          <w:p w14:paraId="50D032B6" w14:textId="77777777" w:rsidR="00B74E88" w:rsidRDefault="00B74E88">
            <w:pPr>
              <w:pStyle w:val="STY3Tabellradtekst"/>
              <w:rPr>
                <w:lang w:eastAsia="nb-NO"/>
              </w:rPr>
            </w:pPr>
          </w:p>
        </w:tc>
      </w:tr>
      <w:tr w:rsidR="00B74E88" w14:paraId="098DD9EA" w14:textId="77777777">
        <w:trPr>
          <w:tblHeader/>
        </w:trPr>
        <w:tc>
          <w:tcPr>
            <w:tcW w:w="1838" w:type="dxa"/>
          </w:tcPr>
          <w:p w14:paraId="66D68A1C" w14:textId="77777777" w:rsidR="00B74E88" w:rsidRDefault="00B74E88">
            <w:pPr>
              <w:pStyle w:val="STY3Tabellradtekst"/>
              <w:rPr>
                <w:lang w:eastAsia="nb-NO"/>
              </w:rPr>
            </w:pPr>
            <w:r>
              <w:rPr>
                <w:lang w:eastAsia="nb-NO"/>
              </w:rPr>
              <w:t>Prosjektmedarbeidere</w:t>
            </w:r>
          </w:p>
        </w:tc>
        <w:tc>
          <w:tcPr>
            <w:tcW w:w="1364" w:type="dxa"/>
          </w:tcPr>
          <w:p w14:paraId="4F7D3F2B" w14:textId="77777777" w:rsidR="00B74E88" w:rsidRDefault="00B74E88">
            <w:pPr>
              <w:pStyle w:val="STY3Tabellradtekst"/>
              <w:jc w:val="center"/>
              <w:rPr>
                <w:lang w:eastAsia="nb-NO"/>
              </w:rPr>
            </w:pPr>
          </w:p>
        </w:tc>
        <w:tc>
          <w:tcPr>
            <w:tcW w:w="3597" w:type="dxa"/>
          </w:tcPr>
          <w:p w14:paraId="12ED3D26" w14:textId="77777777" w:rsidR="00B74E88" w:rsidRDefault="00B74E88">
            <w:pPr>
              <w:pStyle w:val="STY3Tabellradtekst"/>
              <w:rPr>
                <w:lang w:eastAsia="nb-NO"/>
              </w:rPr>
            </w:pPr>
            <w:r>
              <w:rPr>
                <w:lang w:eastAsia="nb-NO"/>
              </w:rPr>
              <w:t xml:space="preserve">Alle prosjektmedarbeidere skal bidra til å oppnå forventet kvalitet i prosjektet. Arbeidsoppgaver består bl.a. av: </w:t>
            </w:r>
          </w:p>
          <w:p w14:paraId="324F9D31" w14:textId="77777777" w:rsidR="00B74E88" w:rsidRDefault="00B74E88">
            <w:pPr>
              <w:pStyle w:val="STY3Tabellradtekst"/>
              <w:numPr>
                <w:ilvl w:val="0"/>
                <w:numId w:val="37"/>
              </w:numPr>
              <w:rPr>
                <w:lang w:eastAsia="nb-NO"/>
              </w:rPr>
            </w:pPr>
            <w:r>
              <w:rPr>
                <w:lang w:eastAsia="nb-NO"/>
              </w:rPr>
              <w:t xml:space="preserve">Egenkontroll i eget arbeid </w:t>
            </w:r>
          </w:p>
          <w:p w14:paraId="334E3818" w14:textId="77777777" w:rsidR="00B74E88" w:rsidRDefault="00B74E88">
            <w:pPr>
              <w:pStyle w:val="STY3Tabellradtekst"/>
              <w:numPr>
                <w:ilvl w:val="0"/>
                <w:numId w:val="37"/>
              </w:numPr>
              <w:rPr>
                <w:lang w:eastAsia="nb-NO"/>
              </w:rPr>
            </w:pPr>
            <w:r>
              <w:rPr>
                <w:lang w:eastAsia="nb-NO"/>
              </w:rPr>
              <w:t xml:space="preserve">Bidra med sidemannskontroll og øvrig kvalitetskontroll av andre prosjektmedarbeideres arbeid. </w:t>
            </w:r>
          </w:p>
          <w:p w14:paraId="5ACABBA5" w14:textId="77777777" w:rsidR="00B74E88" w:rsidRDefault="00B74E88">
            <w:pPr>
              <w:pStyle w:val="STY3Tabellradtekst"/>
              <w:numPr>
                <w:ilvl w:val="0"/>
                <w:numId w:val="37"/>
              </w:numPr>
              <w:rPr>
                <w:lang w:eastAsia="nb-NO"/>
              </w:rPr>
            </w:pPr>
            <w:r>
              <w:rPr>
                <w:lang w:eastAsia="nb-NO"/>
              </w:rPr>
              <w:t>Bidra til kontinuerlig forbedring og erfaringsoverføring gjennom aktivt å dele kunnskap med andre i prosjektet og relevante deler av BN linjeorganisasjoner.</w:t>
            </w:r>
          </w:p>
        </w:tc>
        <w:tc>
          <w:tcPr>
            <w:tcW w:w="2488" w:type="dxa"/>
          </w:tcPr>
          <w:p w14:paraId="2E8D9B5C" w14:textId="77777777" w:rsidR="00B74E88" w:rsidRDefault="00B74E88">
            <w:pPr>
              <w:pStyle w:val="STY3Tabellradtekst"/>
              <w:rPr>
                <w:lang w:eastAsia="nb-NO"/>
              </w:rPr>
            </w:pPr>
          </w:p>
        </w:tc>
      </w:tr>
    </w:tbl>
    <w:p w14:paraId="1069F06D" w14:textId="77777777" w:rsidR="005E4D9F" w:rsidRDefault="005E4D9F" w:rsidP="005E4D9F">
      <w:pPr>
        <w:pStyle w:val="STY3Brdtekst"/>
      </w:pPr>
    </w:p>
    <w:p w14:paraId="28544734" w14:textId="77777777" w:rsidR="00AB7EBA" w:rsidRDefault="00AB7EBA" w:rsidP="00AB7EBA">
      <w:pPr>
        <w:pStyle w:val="STY3Overskrift11"/>
        <w:numPr>
          <w:ilvl w:val="1"/>
          <w:numId w:val="11"/>
        </w:numPr>
      </w:pPr>
      <w:bookmarkStart w:id="48" w:name="_Toc149549748"/>
      <w:bookmarkStart w:id="49" w:name="_Toc163222654"/>
      <w:r>
        <w:t>Ressurser og kompetanse</w:t>
      </w:r>
      <w:bookmarkEnd w:id="48"/>
      <w:bookmarkEnd w:id="49"/>
    </w:p>
    <w:p w14:paraId="63AD6832" w14:textId="24E23618" w:rsidR="001F4BF6" w:rsidRDefault="006A7499" w:rsidP="00EA7171">
      <w:pPr>
        <w:pStyle w:val="STY3Brdtekst"/>
      </w:pPr>
      <w:r w:rsidRPr="009E5134">
        <w:rPr>
          <w:rFonts w:eastAsia="Times New Roman" w:cs="Times New Roman"/>
          <w:noProof/>
          <w:szCs w:val="22"/>
        </w:rPr>
        <mc:AlternateContent>
          <mc:Choice Requires="wps">
            <w:drawing>
              <wp:inline distT="0" distB="0" distL="0" distR="0" wp14:anchorId="15420B2A" wp14:editId="0C014514">
                <wp:extent cx="5759450" cy="1790700"/>
                <wp:effectExtent l="57150" t="38100" r="69850" b="95250"/>
                <wp:docPr id="50" name="Rektangel: avrundede hjørner 5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1790700"/>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7D84C4F6" w14:textId="77777777" w:rsidR="008855F3" w:rsidRDefault="008855F3" w:rsidP="008855F3">
                            <w:pPr>
                              <w:pStyle w:val="STY3Brdtekst"/>
                            </w:pPr>
                            <w:r>
                              <w:t>Her beskrives de ressurser som må være tilgjengelig for gjennomføringen av prosjektet skal være mulig, samt hvilken kompetanse de må inneha.</w:t>
                            </w:r>
                          </w:p>
                          <w:p w14:paraId="67051A6D" w14:textId="226C96B3" w:rsidR="00F324A0" w:rsidRPr="00A7713E" w:rsidRDefault="00F324A0" w:rsidP="008855F3">
                            <w:pPr>
                              <w:pStyle w:val="STY3Brdtekst"/>
                              <w:rPr>
                                <w:sz w:val="21"/>
                                <w:lang w:eastAsia="nb-NO"/>
                              </w:rPr>
                            </w:pPr>
                            <w:r>
                              <w:rPr>
                                <w:lang w:eastAsia="nb-NO"/>
                              </w:rPr>
                              <w:t xml:space="preserve">Fjern de rollene som ikke er aktuelle for prosjektet, </w:t>
                            </w:r>
                            <w:proofErr w:type="spellStart"/>
                            <w:r>
                              <w:rPr>
                                <w:lang w:eastAsia="nb-NO"/>
                              </w:rPr>
                              <w:t>evnt</w:t>
                            </w:r>
                            <w:proofErr w:type="spellEnd"/>
                            <w:r>
                              <w:rPr>
                                <w:lang w:eastAsia="nb-NO"/>
                              </w:rPr>
                              <w:t>. legg til andre roller som er nødvendig for gjennomføring av prosjektet.</w:t>
                            </w:r>
                          </w:p>
                          <w:p w14:paraId="698500DC" w14:textId="58C37BCD" w:rsidR="008855F3" w:rsidRDefault="008855F3" w:rsidP="008855F3">
                            <w:pPr>
                              <w:pStyle w:val="STY3Brdtekst"/>
                            </w:pPr>
                            <w:r>
                              <w:t xml:space="preserve">Det kan også beskrives hvordan man sikrer at nytt personale får den nødvendige opplæringen når de kommer til prosjektet, </w:t>
                            </w:r>
                            <w:proofErr w:type="spellStart"/>
                            <w:r>
                              <w:t>evnt</w:t>
                            </w:r>
                            <w:proofErr w:type="spellEnd"/>
                            <w:r>
                              <w:t>. vise til relevante RAMS dokumenter.</w:t>
                            </w:r>
                          </w:p>
                          <w:p w14:paraId="1A141A66" w14:textId="628A5C91" w:rsidR="00274DC6" w:rsidRDefault="0051452D" w:rsidP="008855F3">
                            <w:pPr>
                              <w:pStyle w:val="STY3Brdtekst"/>
                            </w:pPr>
                            <w:r>
                              <w:t xml:space="preserve">Husk </w:t>
                            </w:r>
                            <w:r w:rsidR="002A2718">
                              <w:t xml:space="preserve">å </w:t>
                            </w:r>
                            <w:proofErr w:type="spellStart"/>
                            <w:r w:rsidR="002A2718">
                              <w:t>sjekk</w:t>
                            </w:r>
                            <w:proofErr w:type="spellEnd"/>
                            <w:r w:rsidR="002A2718">
                              <w:t xml:space="preserve"> om det er krav til godkjenninger fra DSB El-sikkerhet eller NKOM.</w:t>
                            </w:r>
                          </w:p>
                          <w:p w14:paraId="156B78CE" w14:textId="31A8504D" w:rsidR="006A7499" w:rsidRPr="00A7713E" w:rsidRDefault="006A7499" w:rsidP="00A7713E">
                            <w:pPr>
                              <w:pStyle w:val="STY3Brdtekst"/>
                              <w:rPr>
                                <w:color w:val="FF0000"/>
                                <w:sz w:val="18"/>
                                <w:szCs w:val="18"/>
                              </w:rPr>
                            </w:pPr>
                            <w:r w:rsidRPr="009A5195">
                              <w:rPr>
                                <w:color w:val="FF0000"/>
                                <w:sz w:val="16"/>
                                <w:szCs w:val="16"/>
                              </w:rPr>
                              <w:t xml:space="preserve">Denne kommentarboksen er kun en veiledning, den skal slettes før ferdigstillelse av første versjon av </w:t>
                            </w:r>
                            <w:r w:rsidRPr="00A7713E">
                              <w:rPr>
                                <w:color w:val="FF0000"/>
                                <w:sz w:val="18"/>
                                <w:szCs w:val="18"/>
                              </w:rPr>
                              <w:t>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15420B2A" id="Rektangel: avrundede hjørner 50" o:spid="_x0000_s1054" style="width:453.5pt;height:141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tmgJSAMAAJgHAAAOAAAAZHJzL2Uyb0RvYy54bWysVd9P2zAQfp+0/8Hy+0hSGmgrCkIgpkkM&#10;EDDxfLWdxptje7ZLyv76ne20FMbL2PIQ2Xfn83ff/fDRybpT5FE4L42e02qvpERoZrjUyzn9dn/x&#10;aUKJD6A5KKPFnD4JT0+OP3446u1MjExrFBeOoBPtZ72d0zYEOysKz1rRgd8zVmhUNsZ1EHDrlgV3&#10;0KP3ThWjsjwoeuO4dYYJ71F6npX0OPlvGsHCddN4EYiaU8QW0t+l/yL+i+MjmC0d2FayAQa8A0UH&#10;UuOlW1fnEICsnPzDVSeZM940YY+ZrjBNI5lIMWA0VfkqmrsWrEixIDnebmny/88tu3q8szcuQvf2&#10;0rAfHhkpeutnW03c+MFm3bgu2iJwsk4sPm1ZFOtAGArrw3o6rpFshrrqcFoelonnAmab49b58FmY&#10;jsTFnDqz0vwWc5UohMdLHxKXnGjosGiAf6ek6RRm5hEUqcvJQUwcOhxscbVxOSSBX0iliDPhQYY2&#10;8YhYcob8xr0n1iCVZRL7J3+mHEH/c4r1xU1/jwFRosAHVKBZ+pJtkDpkyzoKcxF5CF8Nz+L9bJsx&#10;Zs8J7tIneMPF+/H0P1y+j8S++/IqQ4x43hd6ldCn/nkR+pYSTMqr0FGy3LCvpCYQh0R1gH0cAyGe&#10;gRI85ikTh22Z0hgxKk36OZ3WoxrrCnBQNAowO6yzeMDrJSWgljiBWHCZUaPk9vDfBOhb4CJncfp2&#10;hFW5kb+M0O9eGcvxHHybPXFcDUEpHcMRaTQNhWhWQbi7lvdkoVbuFjCicWaEy9geiR9KuMQqrJMG&#10;yXpZ2kMZueViW8SJ1CwHZVsYKnMSqR4KM5unytxiSLsdeGkW5PaPgyCsF2siEeFoEr1E0cLwpxsX&#10;AcVeIt6yC4nRX2Lj3IDDnkUhvhDhGn+NMphGM6woaY379ZY82uOQQy0lPU5nzPHPFTiB/fhFY89O&#10;q/EY3Ya0GdeHo8jIrmaxq9Gr7sxgX1cJXVpG+6A2y8aZ7gEfktN4K6pAM7w7V9OwOQtxBuAYMo6J&#10;09O0xhFuIVzqO8s20yXm/X79AM4Osy3gFLkym0k+TKzM/7NtLAltTlfBNDJE5TOvwwbHf8rM8FTF&#10;92V3n6yeH9Tj3wAAAP//AwBQSwMEFAAGAAgAAAAhAMil8S/bAAAABQEAAA8AAABkcnMvZG93bnJl&#10;di54bWxMj8FOwzAQRO9I/QdrK3GjdiNRSohTISR6o1ICiKsbL0lovI5it3X/noULXEYazWrmbbFJ&#10;bhAnnELvScNyoUAgNd721Gp4e32+WYMI0ZA1gyfUcMEAm3J2VZjc+jNVeKpjK7iEQm40dDGOuZSh&#10;6dCZsPAjEmeffnImsp1aaSdz5nI3yEyplXSmJ17ozIhPHTaH+ug0JHu7beqv7e5ltwpV9Z4u4WPs&#10;tb6ep8cHEBFT/DuGH3xGh5KZ9v5INohBAz8Sf5Wze3XHdq8hW2cKZFnI//TlNwAAAP//AwBQSwEC&#10;LQAUAAYACAAAACEAtoM4kv4AAADhAQAAEwAAAAAAAAAAAAAAAAAAAAAAW0NvbnRlbnRfVHlwZXNd&#10;LnhtbFBLAQItABQABgAIAAAAIQA4/SH/1gAAAJQBAAALAAAAAAAAAAAAAAAAAC8BAABfcmVscy8u&#10;cmVsc1BLAQItABQABgAIAAAAIQA0tmgJSAMAAJgHAAAOAAAAAAAAAAAAAAAAAC4CAABkcnMvZTJv&#10;RG9jLnhtbFBLAQItABQABgAIAAAAIQDIpfEv2wAAAAUBAAAPAAAAAAAAAAAAAAAAAKIFAABkcnMv&#10;ZG93bnJldi54bWxQSwUGAAAAAAQABADzAAAAqgYAAAAA&#10;" fillcolor="#bcbcbc">
                <v:fill color2="#ededed" rotate="t" angle="180" colors="0 #bcbcbc;22938f #d0d0d0;1 #ededed" focus="100%" type="gradient"/>
                <v:stroke dashstyle="dash"/>
                <v:shadow on="t" color="black" opacity="24903f" origin=",.5" offset="0,.55556mm"/>
                <v:path arrowok="t"/>
                <v:textbox>
                  <w:txbxContent>
                    <w:p w14:paraId="7D84C4F6" w14:textId="77777777" w:rsidR="008855F3" w:rsidRDefault="008855F3" w:rsidP="008855F3">
                      <w:pPr>
                        <w:pStyle w:val="STY3Brdtekst"/>
                      </w:pPr>
                      <w:r>
                        <w:t>Her beskrives de ressurser som må være tilgjengelig for gjennomføringen av prosjektet skal være mulig, samt hvilken kompetanse de må inneha.</w:t>
                      </w:r>
                    </w:p>
                    <w:p w14:paraId="67051A6D" w14:textId="226C96B3" w:rsidR="00F324A0" w:rsidRPr="00A7713E" w:rsidRDefault="00F324A0" w:rsidP="008855F3">
                      <w:pPr>
                        <w:pStyle w:val="STY3Brdtekst"/>
                        <w:rPr>
                          <w:sz w:val="21"/>
                          <w:lang w:eastAsia="nb-NO"/>
                        </w:rPr>
                      </w:pPr>
                      <w:r>
                        <w:rPr>
                          <w:lang w:eastAsia="nb-NO"/>
                        </w:rPr>
                        <w:t xml:space="preserve">Fjern de rollene som ikke er aktuelle for prosjektet, </w:t>
                      </w:r>
                      <w:proofErr w:type="spellStart"/>
                      <w:r>
                        <w:rPr>
                          <w:lang w:eastAsia="nb-NO"/>
                        </w:rPr>
                        <w:t>evnt</w:t>
                      </w:r>
                      <w:proofErr w:type="spellEnd"/>
                      <w:r>
                        <w:rPr>
                          <w:lang w:eastAsia="nb-NO"/>
                        </w:rPr>
                        <w:t>. legg til andre roller som er nødvendig for gjennomføring av prosjektet.</w:t>
                      </w:r>
                    </w:p>
                    <w:p w14:paraId="698500DC" w14:textId="58C37BCD" w:rsidR="008855F3" w:rsidRDefault="008855F3" w:rsidP="008855F3">
                      <w:pPr>
                        <w:pStyle w:val="STY3Brdtekst"/>
                      </w:pPr>
                      <w:r>
                        <w:t xml:space="preserve">Det kan også beskrives hvordan man sikrer at nytt personale får den nødvendige opplæringen når de kommer til prosjektet, </w:t>
                      </w:r>
                      <w:proofErr w:type="spellStart"/>
                      <w:r>
                        <w:t>evnt</w:t>
                      </w:r>
                      <w:proofErr w:type="spellEnd"/>
                      <w:r>
                        <w:t>. vise til relevante RAMS dokumenter.</w:t>
                      </w:r>
                    </w:p>
                    <w:p w14:paraId="1A141A66" w14:textId="628A5C91" w:rsidR="00274DC6" w:rsidRDefault="0051452D" w:rsidP="008855F3">
                      <w:pPr>
                        <w:pStyle w:val="STY3Brdtekst"/>
                      </w:pPr>
                      <w:r>
                        <w:t xml:space="preserve">Husk </w:t>
                      </w:r>
                      <w:r w:rsidR="002A2718">
                        <w:t xml:space="preserve">å </w:t>
                      </w:r>
                      <w:proofErr w:type="spellStart"/>
                      <w:r w:rsidR="002A2718">
                        <w:t>sjekk</w:t>
                      </w:r>
                      <w:proofErr w:type="spellEnd"/>
                      <w:r w:rsidR="002A2718">
                        <w:t xml:space="preserve"> om det er krav til godkjenninger fra DSB El-sikkerhet eller NKOM.</w:t>
                      </w:r>
                    </w:p>
                    <w:p w14:paraId="156B78CE" w14:textId="31A8504D" w:rsidR="006A7499" w:rsidRPr="00A7713E" w:rsidRDefault="006A7499" w:rsidP="00A7713E">
                      <w:pPr>
                        <w:pStyle w:val="STY3Brdtekst"/>
                        <w:rPr>
                          <w:color w:val="FF0000"/>
                          <w:sz w:val="18"/>
                          <w:szCs w:val="18"/>
                        </w:rPr>
                      </w:pPr>
                      <w:r w:rsidRPr="009A5195">
                        <w:rPr>
                          <w:color w:val="FF0000"/>
                          <w:sz w:val="16"/>
                          <w:szCs w:val="16"/>
                        </w:rPr>
                        <w:t xml:space="preserve">Denne kommentarboksen er kun en veiledning, den skal slettes før ferdigstillelse av første versjon av </w:t>
                      </w:r>
                      <w:r w:rsidRPr="00A7713E">
                        <w:rPr>
                          <w:color w:val="FF0000"/>
                          <w:sz w:val="18"/>
                          <w:szCs w:val="18"/>
                        </w:rPr>
                        <w:t>dokumentet</w:t>
                      </w:r>
                    </w:p>
                  </w:txbxContent>
                </v:textbox>
                <w10:anchorlock/>
              </v:roundrect>
            </w:pict>
          </mc:Fallback>
        </mc:AlternateContent>
      </w:r>
    </w:p>
    <w:p w14:paraId="022C45C1" w14:textId="6C9D2550" w:rsidR="001F4BF6" w:rsidRDefault="001F4BF6" w:rsidP="00A7713E">
      <w:pPr>
        <w:pStyle w:val="STY3Brdtekst"/>
      </w:pPr>
      <w:r w:rsidRPr="00442EB6">
        <w:t>Prosjekt</w:t>
      </w:r>
      <w:r>
        <w:t>leder</w:t>
      </w:r>
      <w:r w:rsidRPr="00442EB6">
        <w:t xml:space="preserve"> er ansvarlig for at alle prosjektmedarbeidere får innføring og opplæring i prosjektet og kravene til det. Nærmeste leder er ansvarlig for at det blir gitt tilstrekkelig innføring i fagområdet og oppgavene i prosjektet.</w:t>
      </w:r>
    </w:p>
    <w:p w14:paraId="211215C6" w14:textId="461DEC1E" w:rsidR="0057667B" w:rsidRPr="00C1241B" w:rsidRDefault="0057667B" w:rsidP="00A7713E">
      <w:pPr>
        <w:pStyle w:val="STY3Brdtekst"/>
        <w:rPr>
          <w:color w:val="FF0000"/>
        </w:rPr>
      </w:pPr>
      <w:r w:rsidRPr="00C1241B">
        <w:rPr>
          <w:color w:val="FF0000"/>
        </w:rPr>
        <w:t>Kompetansekrav for leverandør/entreprenør blir ivaretatt i anskaffelsesprosessen.</w:t>
      </w:r>
      <w:r w:rsidR="00EE34BB" w:rsidRPr="00C1241B">
        <w:rPr>
          <w:color w:val="FF0000"/>
        </w:rPr>
        <w:t xml:space="preserve"> Dette inkluderer nødvendige godkjenninger fra DSB El-sikkerhet eller NKOM.</w:t>
      </w:r>
    </w:p>
    <w:p w14:paraId="7BDC15A8" w14:textId="3B99A89D" w:rsidR="005E4D9F" w:rsidRPr="005E4D9F" w:rsidRDefault="001F4BF6" w:rsidP="001F4BF6">
      <w:pPr>
        <w:pStyle w:val="STY3Brdtekst"/>
        <w:rPr>
          <w:color w:val="FF0000"/>
        </w:rPr>
      </w:pPr>
      <w:r>
        <w:t xml:space="preserve">Liste med roller og kompetanse for prosjektet er vist nedenfor </w:t>
      </w:r>
      <w:r w:rsidRPr="001A6DFB">
        <w:rPr>
          <w:color w:val="FF0000"/>
        </w:rPr>
        <w:t>(legg til eller fjern det som ikke er relevant</w:t>
      </w:r>
      <w:r w:rsidR="007A42DD">
        <w:rPr>
          <w:color w:val="FF0000"/>
        </w:rPr>
        <w:t>,</w:t>
      </w:r>
      <w:r w:rsidR="007804C6">
        <w:rPr>
          <w:color w:val="FF0000"/>
        </w:rPr>
        <w:t xml:space="preserve"> </w:t>
      </w:r>
      <w:r w:rsidR="007A42DD">
        <w:rPr>
          <w:color w:val="FF0000"/>
        </w:rPr>
        <w:t xml:space="preserve">vurder om det er behov for </w:t>
      </w:r>
      <w:r w:rsidR="00B21929">
        <w:rPr>
          <w:color w:val="FF0000"/>
        </w:rPr>
        <w:t>en slik tabell</w:t>
      </w:r>
      <w:r w:rsidRPr="001A6DFB">
        <w:rPr>
          <w:color w:val="FF0000"/>
        </w:rPr>
        <w:t>).</w:t>
      </w:r>
    </w:p>
    <w:p w14:paraId="4D59026F" w14:textId="5FE1A303" w:rsidR="005D62E1" w:rsidRPr="005D62E1" w:rsidRDefault="00BF31F5" w:rsidP="005D62E1">
      <w:pPr>
        <w:pStyle w:val="STY3Overskifttabell"/>
        <w:ind w:left="0" w:firstLine="0"/>
      </w:pPr>
      <w:r w:rsidRPr="002A2594">
        <w:t>Roller og kompetanse</w:t>
      </w:r>
      <w:r w:rsidR="002A2594" w:rsidRPr="002A2594">
        <w:t>krav</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97"/>
        <w:gridCol w:w="6090"/>
      </w:tblGrid>
      <w:tr w:rsidR="00E87AD2" w:rsidRPr="00AF619B" w14:paraId="1890A104" w14:textId="77777777">
        <w:trPr>
          <w:cantSplit/>
          <w:tblHeader/>
        </w:trPr>
        <w:tc>
          <w:tcPr>
            <w:tcW w:w="0" w:type="auto"/>
            <w:shd w:val="clear" w:color="auto" w:fill="D9D9D9" w:themeFill="background1" w:themeFillShade="D9"/>
          </w:tcPr>
          <w:p w14:paraId="2B1AAB59" w14:textId="77777777" w:rsidR="00E11750" w:rsidRPr="006B3E0B" w:rsidRDefault="00E11750">
            <w:pPr>
              <w:pStyle w:val="STY3Tabelltittel"/>
              <w:rPr>
                <w:b/>
                <w:bCs/>
                <w:lang w:eastAsia="nb-NO"/>
              </w:rPr>
            </w:pPr>
            <w:r w:rsidRPr="006B3E0B">
              <w:rPr>
                <w:b/>
                <w:bCs/>
                <w:lang w:eastAsia="nb-NO"/>
              </w:rPr>
              <w:lastRenderedPageBreak/>
              <w:t>Roller</w:t>
            </w:r>
          </w:p>
        </w:tc>
        <w:tc>
          <w:tcPr>
            <w:tcW w:w="0" w:type="auto"/>
            <w:shd w:val="clear" w:color="auto" w:fill="D9D9D9" w:themeFill="background1" w:themeFillShade="D9"/>
          </w:tcPr>
          <w:p w14:paraId="392C4641" w14:textId="77777777" w:rsidR="00E11750" w:rsidRPr="006B3E0B" w:rsidRDefault="00E11750">
            <w:pPr>
              <w:pStyle w:val="STY3Tabelltittel"/>
              <w:rPr>
                <w:b/>
                <w:bCs/>
                <w:lang w:eastAsia="nb-NO"/>
              </w:rPr>
            </w:pPr>
            <w:r w:rsidRPr="006B3E0B">
              <w:rPr>
                <w:b/>
                <w:bCs/>
                <w:lang w:eastAsia="nb-NO"/>
              </w:rPr>
              <w:t>Kompetanse</w:t>
            </w:r>
          </w:p>
        </w:tc>
      </w:tr>
      <w:tr w:rsidR="00E87AD2" w:rsidRPr="00BF0F35" w14:paraId="3DEA3414" w14:textId="77777777">
        <w:trPr>
          <w:cantSplit/>
          <w:tblHeader/>
        </w:trPr>
        <w:tc>
          <w:tcPr>
            <w:tcW w:w="0" w:type="auto"/>
            <w:shd w:val="clear" w:color="auto" w:fill="auto"/>
          </w:tcPr>
          <w:p w14:paraId="1B2AF96F" w14:textId="77777777" w:rsidR="00E11750" w:rsidRPr="00BF0F35" w:rsidRDefault="00E11750">
            <w:pPr>
              <w:pStyle w:val="STY3Tabellradtekst"/>
              <w:rPr>
                <w:lang w:eastAsia="nb-NO"/>
              </w:rPr>
            </w:pPr>
            <w:r w:rsidRPr="0070240F">
              <w:rPr>
                <w:lang w:eastAsia="nb-NO"/>
              </w:rPr>
              <w:t>Prosjektleder</w:t>
            </w:r>
          </w:p>
        </w:tc>
        <w:tc>
          <w:tcPr>
            <w:tcW w:w="0" w:type="auto"/>
            <w:shd w:val="clear" w:color="auto" w:fill="auto"/>
          </w:tcPr>
          <w:p w14:paraId="5AAFDF7B" w14:textId="77777777" w:rsidR="00E11750" w:rsidRPr="00BF0F35" w:rsidRDefault="00E11750">
            <w:pPr>
              <w:pStyle w:val="STY3Tabellradtekst"/>
              <w:rPr>
                <w:lang w:eastAsia="nb-NO"/>
              </w:rPr>
            </w:pPr>
            <w:r w:rsidRPr="00823CA5">
              <w:rPr>
                <w:lang w:eastAsia="nb-NO"/>
              </w:rPr>
              <w:t>Prosjektledelse</w:t>
            </w:r>
            <w:r>
              <w:rPr>
                <w:lang w:eastAsia="nb-NO"/>
              </w:rPr>
              <w:t>, teleprosessen</w:t>
            </w:r>
          </w:p>
        </w:tc>
      </w:tr>
      <w:tr w:rsidR="00E87AD2" w:rsidRPr="00AF619B" w14:paraId="5506132E" w14:textId="77777777">
        <w:trPr>
          <w:cantSplit/>
          <w:tblHeader/>
        </w:trPr>
        <w:tc>
          <w:tcPr>
            <w:tcW w:w="0" w:type="auto"/>
            <w:shd w:val="clear" w:color="auto" w:fill="auto"/>
          </w:tcPr>
          <w:p w14:paraId="06714AA8" w14:textId="77777777" w:rsidR="00E11750" w:rsidRPr="00A7713E" w:rsidRDefault="00E11750">
            <w:pPr>
              <w:pStyle w:val="STY3Tabellradtekst"/>
              <w:rPr>
                <w:color w:val="FF0000"/>
                <w:lang w:eastAsia="nb-NO"/>
              </w:rPr>
            </w:pPr>
            <w:r w:rsidRPr="00A7713E">
              <w:rPr>
                <w:color w:val="FF0000"/>
                <w:lang w:eastAsia="nb-NO"/>
              </w:rPr>
              <w:t>Prosjektstyrer</w:t>
            </w:r>
          </w:p>
        </w:tc>
        <w:tc>
          <w:tcPr>
            <w:tcW w:w="0" w:type="auto"/>
            <w:shd w:val="clear" w:color="auto" w:fill="auto"/>
          </w:tcPr>
          <w:p w14:paraId="4349D191" w14:textId="33DC19CC" w:rsidR="00E11750" w:rsidRPr="00A7713E" w:rsidRDefault="00E11750">
            <w:pPr>
              <w:pStyle w:val="STY3Tabellradtekst"/>
              <w:rPr>
                <w:color w:val="FF0000"/>
                <w:lang w:eastAsia="nb-NO"/>
              </w:rPr>
            </w:pPr>
            <w:r w:rsidRPr="00A7713E">
              <w:rPr>
                <w:color w:val="FF0000"/>
                <w:lang w:eastAsia="nb-NO"/>
              </w:rPr>
              <w:t xml:space="preserve">Prosjektstyring, økonomi og fremdrift, </w:t>
            </w:r>
            <w:r w:rsidR="004F1455">
              <w:rPr>
                <w:color w:val="FF0000"/>
                <w:lang w:eastAsia="nb-NO"/>
              </w:rPr>
              <w:t>rapporteringsverktøy</w:t>
            </w:r>
          </w:p>
        </w:tc>
      </w:tr>
      <w:tr w:rsidR="00E87AD2" w:rsidRPr="000C5B56" w14:paraId="71F9DE14" w14:textId="77777777">
        <w:trPr>
          <w:cantSplit/>
          <w:tblHeader/>
        </w:trPr>
        <w:tc>
          <w:tcPr>
            <w:tcW w:w="0" w:type="auto"/>
            <w:shd w:val="clear" w:color="auto" w:fill="auto"/>
          </w:tcPr>
          <w:p w14:paraId="5D9F62F7" w14:textId="51F3EB5E" w:rsidR="00E11750" w:rsidRPr="00A7713E" w:rsidRDefault="00E11750">
            <w:pPr>
              <w:pStyle w:val="STY3Tabellradtekst"/>
              <w:rPr>
                <w:color w:val="FF0000"/>
                <w:lang w:eastAsia="nb-NO"/>
              </w:rPr>
            </w:pPr>
            <w:r w:rsidRPr="00A7713E">
              <w:rPr>
                <w:color w:val="FF0000"/>
                <w:lang w:eastAsia="nb-NO"/>
              </w:rPr>
              <w:t xml:space="preserve">RAMS </w:t>
            </w:r>
            <w:r>
              <w:rPr>
                <w:color w:val="FF0000"/>
                <w:lang w:eastAsia="nb-NO"/>
              </w:rPr>
              <w:t>rådgiver</w:t>
            </w:r>
          </w:p>
        </w:tc>
        <w:tc>
          <w:tcPr>
            <w:tcW w:w="0" w:type="auto"/>
            <w:shd w:val="clear" w:color="auto" w:fill="auto"/>
          </w:tcPr>
          <w:p w14:paraId="46A490E6" w14:textId="77777777" w:rsidR="00E11750" w:rsidRPr="00A7713E" w:rsidRDefault="00E11750">
            <w:pPr>
              <w:pStyle w:val="STY3Tabellradtekst"/>
              <w:rPr>
                <w:color w:val="FF0000"/>
                <w:lang w:eastAsia="nb-NO"/>
              </w:rPr>
            </w:pPr>
            <w:r w:rsidRPr="00A7713E">
              <w:rPr>
                <w:color w:val="FF0000"/>
                <w:lang w:eastAsia="nb-NO"/>
              </w:rPr>
              <w:t>RAMS prosessen, teleprosessen</w:t>
            </w:r>
          </w:p>
        </w:tc>
      </w:tr>
      <w:tr w:rsidR="00E87AD2" w:rsidRPr="00DF5047" w14:paraId="6839218B" w14:textId="77777777">
        <w:trPr>
          <w:cantSplit/>
          <w:tblHeader/>
        </w:trPr>
        <w:tc>
          <w:tcPr>
            <w:tcW w:w="0" w:type="auto"/>
            <w:shd w:val="clear" w:color="auto" w:fill="auto"/>
          </w:tcPr>
          <w:p w14:paraId="65957FD9" w14:textId="15995882" w:rsidR="00E11750" w:rsidRPr="00A7713E" w:rsidRDefault="00E11750">
            <w:pPr>
              <w:pStyle w:val="STY3Tabellradtekst"/>
              <w:rPr>
                <w:color w:val="FF0000"/>
                <w:lang w:eastAsia="nb-NO"/>
              </w:rPr>
            </w:pPr>
            <w:r w:rsidRPr="00A7713E">
              <w:rPr>
                <w:color w:val="FF0000"/>
                <w:lang w:eastAsia="nb-NO"/>
              </w:rPr>
              <w:t>SK rådgiver</w:t>
            </w:r>
          </w:p>
        </w:tc>
        <w:tc>
          <w:tcPr>
            <w:tcW w:w="0" w:type="auto"/>
            <w:shd w:val="clear" w:color="auto" w:fill="auto"/>
          </w:tcPr>
          <w:p w14:paraId="3356826C" w14:textId="2F51CBD4" w:rsidR="00E11750" w:rsidRPr="00A7713E" w:rsidRDefault="00E11750">
            <w:pPr>
              <w:pStyle w:val="STY3Tabellradtekst"/>
              <w:rPr>
                <w:color w:val="FF0000"/>
                <w:lang w:eastAsia="nb-NO"/>
              </w:rPr>
            </w:pPr>
            <w:r w:rsidRPr="00A7713E">
              <w:rPr>
                <w:color w:val="FF0000"/>
                <w:lang w:eastAsia="nb-NO"/>
              </w:rPr>
              <w:t>Kvalitets</w:t>
            </w:r>
            <w:r w:rsidR="00EF290B">
              <w:rPr>
                <w:color w:val="FF0000"/>
                <w:lang w:eastAsia="nb-NO"/>
              </w:rPr>
              <w:t>styring</w:t>
            </w:r>
            <w:r w:rsidRPr="00A7713E">
              <w:rPr>
                <w:color w:val="FF0000"/>
                <w:lang w:eastAsia="nb-NO"/>
              </w:rPr>
              <w:t xml:space="preserve">, </w:t>
            </w:r>
            <w:r w:rsidR="004931C1">
              <w:rPr>
                <w:color w:val="FF0000"/>
                <w:lang w:eastAsia="nb-NO"/>
              </w:rPr>
              <w:t>SHA, HMS</w:t>
            </w:r>
            <w:r w:rsidR="00235EB9">
              <w:rPr>
                <w:color w:val="FF0000"/>
                <w:lang w:eastAsia="nb-NO"/>
              </w:rPr>
              <w:t xml:space="preserve"> og ytre miljø</w:t>
            </w:r>
          </w:p>
        </w:tc>
      </w:tr>
      <w:tr w:rsidR="00E87AD2" w:rsidRPr="00DF5047" w14:paraId="2C1D93A2" w14:textId="77777777">
        <w:trPr>
          <w:cantSplit/>
          <w:tblHeader/>
        </w:trPr>
        <w:tc>
          <w:tcPr>
            <w:tcW w:w="0" w:type="auto"/>
            <w:shd w:val="clear" w:color="auto" w:fill="auto"/>
          </w:tcPr>
          <w:p w14:paraId="6C907BD3" w14:textId="36E52129" w:rsidR="00E11750" w:rsidRPr="00A7713E" w:rsidRDefault="00E11750">
            <w:pPr>
              <w:pStyle w:val="STY3Tabellradtekst"/>
              <w:rPr>
                <w:color w:val="FF0000"/>
                <w:lang w:eastAsia="nb-NO"/>
              </w:rPr>
            </w:pPr>
            <w:proofErr w:type="spellStart"/>
            <w:r w:rsidRPr="00A7713E">
              <w:rPr>
                <w:color w:val="FF0000"/>
                <w:lang w:eastAsia="nb-NO"/>
              </w:rPr>
              <w:t>Kontraktsrådgiver</w:t>
            </w:r>
            <w:proofErr w:type="spellEnd"/>
          </w:p>
        </w:tc>
        <w:tc>
          <w:tcPr>
            <w:tcW w:w="0" w:type="auto"/>
            <w:shd w:val="clear" w:color="auto" w:fill="auto"/>
          </w:tcPr>
          <w:p w14:paraId="7DEB45FC" w14:textId="77777777" w:rsidR="00E11750" w:rsidRPr="00A7713E" w:rsidRDefault="00E11750">
            <w:pPr>
              <w:pStyle w:val="STY3Tabellradtekst"/>
              <w:rPr>
                <w:color w:val="FF0000"/>
                <w:lang w:eastAsia="nb-NO"/>
              </w:rPr>
            </w:pPr>
            <w:r w:rsidRPr="00A7713E">
              <w:rPr>
                <w:color w:val="FF0000"/>
                <w:lang w:eastAsia="nb-NO"/>
              </w:rPr>
              <w:t>Rammeavtaler, avrop, bestillinger</w:t>
            </w:r>
          </w:p>
        </w:tc>
      </w:tr>
      <w:tr w:rsidR="00E87AD2" w:rsidRPr="00DF5047" w14:paraId="520191E2" w14:textId="77777777">
        <w:trPr>
          <w:cantSplit/>
          <w:tblHeader/>
        </w:trPr>
        <w:tc>
          <w:tcPr>
            <w:tcW w:w="0" w:type="auto"/>
            <w:shd w:val="clear" w:color="auto" w:fill="auto"/>
          </w:tcPr>
          <w:p w14:paraId="0E98AE1F" w14:textId="77777777" w:rsidR="00E11750" w:rsidRPr="00A7713E" w:rsidRDefault="00E11750">
            <w:pPr>
              <w:pStyle w:val="STY3Tabellradtekst"/>
              <w:rPr>
                <w:color w:val="FF0000"/>
                <w:lang w:eastAsia="nb-NO"/>
              </w:rPr>
            </w:pPr>
            <w:r w:rsidRPr="00A7713E">
              <w:rPr>
                <w:color w:val="FF0000"/>
                <w:lang w:eastAsia="nb-NO"/>
              </w:rPr>
              <w:t>Planlegger radiolinje/transmisjon</w:t>
            </w:r>
          </w:p>
        </w:tc>
        <w:tc>
          <w:tcPr>
            <w:tcW w:w="0" w:type="auto"/>
            <w:shd w:val="clear" w:color="auto" w:fill="auto"/>
          </w:tcPr>
          <w:p w14:paraId="125CA73E" w14:textId="77777777" w:rsidR="00E11750" w:rsidRPr="00A7713E" w:rsidRDefault="00E11750">
            <w:pPr>
              <w:pStyle w:val="STY3Tabellradtekst"/>
              <w:rPr>
                <w:color w:val="FF0000"/>
                <w:lang w:eastAsia="nb-NO"/>
              </w:rPr>
            </w:pPr>
            <w:r w:rsidRPr="00A7713E">
              <w:rPr>
                <w:color w:val="FF0000"/>
                <w:lang w:eastAsia="nb-NO"/>
              </w:rPr>
              <w:t>Fagkompetanse radiolinje/transmisjon</w:t>
            </w:r>
          </w:p>
        </w:tc>
      </w:tr>
      <w:tr w:rsidR="00E87AD2" w:rsidRPr="00DF5047" w14:paraId="4453FC48" w14:textId="77777777">
        <w:trPr>
          <w:cantSplit/>
          <w:tblHeader/>
        </w:trPr>
        <w:tc>
          <w:tcPr>
            <w:tcW w:w="0" w:type="auto"/>
            <w:shd w:val="clear" w:color="auto" w:fill="auto"/>
          </w:tcPr>
          <w:p w14:paraId="21D66A84" w14:textId="77777777" w:rsidR="00E11750" w:rsidRPr="00A7713E" w:rsidRDefault="00E11750">
            <w:pPr>
              <w:pStyle w:val="STY3Tabellradtekst"/>
              <w:rPr>
                <w:color w:val="FF0000"/>
                <w:lang w:eastAsia="nb-NO"/>
              </w:rPr>
            </w:pPr>
            <w:r w:rsidRPr="00A7713E">
              <w:rPr>
                <w:color w:val="FF0000"/>
                <w:lang w:eastAsia="nb-NO"/>
              </w:rPr>
              <w:t>Planlegger GSM-R/radiosystemer</w:t>
            </w:r>
          </w:p>
        </w:tc>
        <w:tc>
          <w:tcPr>
            <w:tcW w:w="0" w:type="auto"/>
            <w:shd w:val="clear" w:color="auto" w:fill="auto"/>
          </w:tcPr>
          <w:p w14:paraId="39C11F99" w14:textId="77777777" w:rsidR="00E11750" w:rsidRPr="00A7713E" w:rsidRDefault="00E11750">
            <w:pPr>
              <w:pStyle w:val="STY3Tabellradtekst"/>
              <w:rPr>
                <w:color w:val="FF0000"/>
                <w:lang w:eastAsia="nb-NO"/>
              </w:rPr>
            </w:pPr>
            <w:r w:rsidRPr="00A7713E">
              <w:rPr>
                <w:color w:val="FF0000"/>
                <w:lang w:eastAsia="nb-NO"/>
              </w:rPr>
              <w:t>Fagkompetanse GSM-R/radiosystemer</w:t>
            </w:r>
          </w:p>
        </w:tc>
      </w:tr>
      <w:tr w:rsidR="00E87AD2" w:rsidRPr="00DF5047" w14:paraId="7D441C6D" w14:textId="77777777">
        <w:trPr>
          <w:cantSplit/>
          <w:tblHeader/>
        </w:trPr>
        <w:tc>
          <w:tcPr>
            <w:tcW w:w="0" w:type="auto"/>
            <w:shd w:val="clear" w:color="auto" w:fill="auto"/>
          </w:tcPr>
          <w:p w14:paraId="51F45C62" w14:textId="77777777" w:rsidR="00E11750" w:rsidRPr="00A7713E" w:rsidRDefault="00E11750">
            <w:pPr>
              <w:pStyle w:val="STY3Tabellradtekst"/>
              <w:rPr>
                <w:color w:val="FF0000"/>
                <w:lang w:eastAsia="nb-NO"/>
              </w:rPr>
            </w:pPr>
            <w:r w:rsidRPr="00A7713E">
              <w:rPr>
                <w:color w:val="FF0000"/>
                <w:lang w:eastAsia="nb-NO"/>
              </w:rPr>
              <w:t>Planlegger likerettere og batterier</w:t>
            </w:r>
          </w:p>
        </w:tc>
        <w:tc>
          <w:tcPr>
            <w:tcW w:w="0" w:type="auto"/>
            <w:shd w:val="clear" w:color="auto" w:fill="auto"/>
          </w:tcPr>
          <w:p w14:paraId="2688FB36" w14:textId="77777777" w:rsidR="00E11750" w:rsidRPr="00A7713E" w:rsidRDefault="00E11750">
            <w:pPr>
              <w:pStyle w:val="STY3Tabellradtekst"/>
              <w:rPr>
                <w:color w:val="FF0000"/>
                <w:lang w:eastAsia="nb-NO"/>
              </w:rPr>
            </w:pPr>
            <w:r w:rsidRPr="00A7713E">
              <w:rPr>
                <w:color w:val="FF0000"/>
                <w:lang w:eastAsia="nb-NO"/>
              </w:rPr>
              <w:t>Fagkompetanse likerettere og batterier</w:t>
            </w:r>
          </w:p>
        </w:tc>
      </w:tr>
      <w:tr w:rsidR="00E87AD2" w:rsidRPr="00DF5047" w14:paraId="73F76E92" w14:textId="77777777">
        <w:trPr>
          <w:cantSplit/>
          <w:tblHeader/>
        </w:trPr>
        <w:tc>
          <w:tcPr>
            <w:tcW w:w="0" w:type="auto"/>
            <w:shd w:val="clear" w:color="auto" w:fill="auto"/>
          </w:tcPr>
          <w:p w14:paraId="340E892E" w14:textId="77777777" w:rsidR="00E11750" w:rsidRPr="00A7713E" w:rsidRDefault="00E11750">
            <w:pPr>
              <w:pStyle w:val="STY3Tabellradtekst"/>
              <w:rPr>
                <w:color w:val="FF0000"/>
                <w:lang w:eastAsia="nb-NO"/>
              </w:rPr>
            </w:pPr>
            <w:r w:rsidRPr="00A7713E">
              <w:rPr>
                <w:color w:val="FF0000"/>
                <w:lang w:eastAsia="nb-NO"/>
              </w:rPr>
              <w:t>Planlegger informasjonssystemer</w:t>
            </w:r>
          </w:p>
        </w:tc>
        <w:tc>
          <w:tcPr>
            <w:tcW w:w="0" w:type="auto"/>
            <w:shd w:val="clear" w:color="auto" w:fill="auto"/>
          </w:tcPr>
          <w:p w14:paraId="2CB16E92" w14:textId="77777777" w:rsidR="00E11750" w:rsidRPr="00A7713E" w:rsidRDefault="00E11750">
            <w:pPr>
              <w:pStyle w:val="STY3Tabellradtekst"/>
              <w:rPr>
                <w:color w:val="FF0000"/>
                <w:lang w:eastAsia="nb-NO"/>
              </w:rPr>
            </w:pPr>
            <w:r w:rsidRPr="00A7713E">
              <w:rPr>
                <w:color w:val="FF0000"/>
                <w:lang w:eastAsia="nb-NO"/>
              </w:rPr>
              <w:t>Fagkompetanse for relevante informasjonssystemer</w:t>
            </w:r>
          </w:p>
        </w:tc>
      </w:tr>
      <w:tr w:rsidR="00E87AD2" w:rsidRPr="00DF5047" w14:paraId="0F93D7D5" w14:textId="77777777">
        <w:trPr>
          <w:cantSplit/>
          <w:tblHeader/>
        </w:trPr>
        <w:tc>
          <w:tcPr>
            <w:tcW w:w="0" w:type="auto"/>
            <w:shd w:val="clear" w:color="auto" w:fill="auto"/>
          </w:tcPr>
          <w:p w14:paraId="45831E32" w14:textId="77777777" w:rsidR="00E11750" w:rsidRPr="00A7713E" w:rsidRDefault="00E11750">
            <w:pPr>
              <w:pStyle w:val="STY3Tabellradtekst"/>
              <w:rPr>
                <w:color w:val="FF0000"/>
                <w:lang w:eastAsia="nb-NO"/>
              </w:rPr>
            </w:pPr>
            <w:r w:rsidRPr="00A7713E">
              <w:rPr>
                <w:color w:val="FF0000"/>
                <w:lang w:eastAsia="nb-NO"/>
              </w:rPr>
              <w:t>Planlegger installasjon</w:t>
            </w:r>
          </w:p>
        </w:tc>
        <w:tc>
          <w:tcPr>
            <w:tcW w:w="0" w:type="auto"/>
            <w:shd w:val="clear" w:color="auto" w:fill="auto"/>
          </w:tcPr>
          <w:p w14:paraId="522A3C94" w14:textId="77777777" w:rsidR="00E11750" w:rsidRPr="00A7713E" w:rsidRDefault="00E11750">
            <w:pPr>
              <w:pStyle w:val="STY3Tabellradtekst"/>
              <w:rPr>
                <w:color w:val="FF0000"/>
                <w:lang w:eastAsia="nb-NO"/>
              </w:rPr>
            </w:pPr>
            <w:r w:rsidRPr="00A7713E">
              <w:rPr>
                <w:color w:val="FF0000"/>
                <w:lang w:eastAsia="nb-NO"/>
              </w:rPr>
              <w:t>Fagkompetanse installasjon / montering</w:t>
            </w:r>
          </w:p>
        </w:tc>
      </w:tr>
      <w:tr w:rsidR="00E87AD2" w:rsidRPr="00DF5047" w14:paraId="03F2883C" w14:textId="77777777">
        <w:trPr>
          <w:cantSplit/>
          <w:tblHeader/>
        </w:trPr>
        <w:tc>
          <w:tcPr>
            <w:tcW w:w="0" w:type="auto"/>
            <w:shd w:val="clear" w:color="auto" w:fill="auto"/>
          </w:tcPr>
          <w:p w14:paraId="214B1CBD" w14:textId="77777777" w:rsidR="00E11750" w:rsidRPr="00A7713E" w:rsidRDefault="00E11750">
            <w:pPr>
              <w:pStyle w:val="STY3Tabellradtekst"/>
              <w:rPr>
                <w:color w:val="FF0000"/>
                <w:lang w:eastAsia="nb-NO"/>
              </w:rPr>
            </w:pPr>
            <w:r w:rsidRPr="00A7713E">
              <w:rPr>
                <w:color w:val="FF0000"/>
                <w:lang w:eastAsia="nb-NO"/>
              </w:rPr>
              <w:t>Planlegger FDV</w:t>
            </w:r>
          </w:p>
        </w:tc>
        <w:tc>
          <w:tcPr>
            <w:tcW w:w="0" w:type="auto"/>
            <w:shd w:val="clear" w:color="auto" w:fill="auto"/>
          </w:tcPr>
          <w:p w14:paraId="599A45C4" w14:textId="77777777" w:rsidR="00E11750" w:rsidRPr="00A7713E" w:rsidRDefault="00E11750">
            <w:pPr>
              <w:pStyle w:val="STY3Tabellradtekst"/>
              <w:rPr>
                <w:color w:val="FF0000"/>
                <w:lang w:eastAsia="nb-NO"/>
              </w:rPr>
            </w:pPr>
            <w:r w:rsidRPr="00A7713E">
              <w:rPr>
                <w:color w:val="FF0000"/>
                <w:lang w:eastAsia="nb-NO"/>
              </w:rPr>
              <w:t>Fagkompetanse Drift- og vedlikehold</w:t>
            </w:r>
          </w:p>
        </w:tc>
      </w:tr>
      <w:tr w:rsidR="00E87AD2" w:rsidRPr="00DF5047" w14:paraId="1614D2D3" w14:textId="77777777">
        <w:trPr>
          <w:cantSplit/>
          <w:tblHeader/>
        </w:trPr>
        <w:tc>
          <w:tcPr>
            <w:tcW w:w="0" w:type="auto"/>
            <w:shd w:val="clear" w:color="auto" w:fill="auto"/>
          </w:tcPr>
          <w:p w14:paraId="7A1720B4" w14:textId="1B02C205" w:rsidR="00E11750" w:rsidRPr="0070240F" w:rsidRDefault="00E11750">
            <w:pPr>
              <w:pStyle w:val="STY3Tabellradtekst"/>
              <w:rPr>
                <w:lang w:eastAsia="nb-NO"/>
              </w:rPr>
            </w:pPr>
            <w:r w:rsidRPr="00A7713E">
              <w:rPr>
                <w:color w:val="FF0000"/>
                <w:lang w:eastAsia="nb-NO"/>
              </w:rPr>
              <w:t>Byggeleder</w:t>
            </w:r>
          </w:p>
        </w:tc>
        <w:tc>
          <w:tcPr>
            <w:tcW w:w="0" w:type="auto"/>
            <w:shd w:val="clear" w:color="auto" w:fill="auto"/>
          </w:tcPr>
          <w:p w14:paraId="644EA368" w14:textId="77777777" w:rsidR="00E11750" w:rsidRPr="00DF5047" w:rsidRDefault="00E11750">
            <w:pPr>
              <w:pStyle w:val="STY3Tabellradtekst"/>
              <w:rPr>
                <w:lang w:eastAsia="nb-NO"/>
              </w:rPr>
            </w:pPr>
            <w:r w:rsidRPr="00A7713E">
              <w:rPr>
                <w:color w:val="FF0000"/>
                <w:lang w:eastAsia="nb-NO"/>
              </w:rPr>
              <w:t>Byggeledelse, SHA, avfallshåndtering</w:t>
            </w:r>
          </w:p>
        </w:tc>
      </w:tr>
      <w:tr w:rsidR="00E87AD2" w:rsidRPr="00DF5047" w14:paraId="495C22AA" w14:textId="77777777">
        <w:trPr>
          <w:cantSplit/>
          <w:tblHeader/>
        </w:trPr>
        <w:tc>
          <w:tcPr>
            <w:tcW w:w="0" w:type="auto"/>
            <w:shd w:val="clear" w:color="auto" w:fill="auto"/>
          </w:tcPr>
          <w:p w14:paraId="1D664CA3" w14:textId="77777777" w:rsidR="00E11750" w:rsidRPr="00A7713E" w:rsidRDefault="00E11750">
            <w:pPr>
              <w:pStyle w:val="STY3Tabellradtekst"/>
              <w:rPr>
                <w:color w:val="FF0000"/>
                <w:lang w:eastAsia="nb-NO"/>
              </w:rPr>
            </w:pPr>
            <w:r w:rsidRPr="00A7713E">
              <w:rPr>
                <w:color w:val="FF0000"/>
                <w:lang w:eastAsia="nb-NO"/>
              </w:rPr>
              <w:t>Dokumentansvarlig, dokumentkontroller</w:t>
            </w:r>
          </w:p>
        </w:tc>
        <w:tc>
          <w:tcPr>
            <w:tcW w:w="0" w:type="auto"/>
            <w:shd w:val="clear" w:color="auto" w:fill="auto"/>
          </w:tcPr>
          <w:p w14:paraId="7896D9E9" w14:textId="3898A560" w:rsidR="00E11750" w:rsidRPr="00A7713E" w:rsidRDefault="00E11750">
            <w:pPr>
              <w:pStyle w:val="STY3Tabellradtekst"/>
              <w:rPr>
                <w:color w:val="FF0000"/>
                <w:lang w:eastAsia="nb-NO"/>
              </w:rPr>
            </w:pPr>
            <w:r w:rsidRPr="00A7713E">
              <w:rPr>
                <w:color w:val="FF0000"/>
                <w:lang w:eastAsia="nb-NO"/>
              </w:rPr>
              <w:t xml:space="preserve">Utarbeidelse av dokumentasjon, PDP, Saksrom, </w:t>
            </w:r>
            <w:proofErr w:type="spellStart"/>
            <w:r w:rsidRPr="00A7713E">
              <w:rPr>
                <w:color w:val="FF0000"/>
                <w:lang w:eastAsia="nb-NO"/>
              </w:rPr>
              <w:t>Proarc</w:t>
            </w:r>
            <w:proofErr w:type="spellEnd"/>
            <w:r w:rsidRPr="00A7713E">
              <w:rPr>
                <w:color w:val="FF0000"/>
                <w:lang w:eastAsia="nb-NO"/>
              </w:rPr>
              <w:t xml:space="preserve">, </w:t>
            </w:r>
            <w:r w:rsidR="00997059">
              <w:rPr>
                <w:color w:val="FF0000"/>
                <w:lang w:eastAsia="nb-NO"/>
              </w:rPr>
              <w:t>Omega 365</w:t>
            </w:r>
            <w:r w:rsidRPr="00A7713E">
              <w:rPr>
                <w:color w:val="FF0000"/>
                <w:lang w:eastAsia="nb-NO"/>
              </w:rPr>
              <w:t>, prosjektrom</w:t>
            </w:r>
          </w:p>
        </w:tc>
      </w:tr>
      <w:tr w:rsidR="00E87AD2" w:rsidRPr="00DF5047" w14:paraId="48D3BF0C" w14:textId="77777777">
        <w:trPr>
          <w:cantSplit/>
          <w:tblHeader/>
        </w:trPr>
        <w:tc>
          <w:tcPr>
            <w:tcW w:w="0" w:type="auto"/>
            <w:shd w:val="clear" w:color="auto" w:fill="auto"/>
          </w:tcPr>
          <w:p w14:paraId="09D1B235" w14:textId="77777777" w:rsidR="00E11750" w:rsidRDefault="00E11750">
            <w:pPr>
              <w:pStyle w:val="STY3Tabellradtekst"/>
              <w:rPr>
                <w:lang w:eastAsia="nb-NO"/>
              </w:rPr>
            </w:pPr>
            <w:r w:rsidRPr="00A7713E">
              <w:rPr>
                <w:color w:val="FF0000"/>
                <w:lang w:eastAsia="nb-NO"/>
              </w:rPr>
              <w:t>Installatør, entreprenør</w:t>
            </w:r>
          </w:p>
        </w:tc>
        <w:tc>
          <w:tcPr>
            <w:tcW w:w="0" w:type="auto"/>
            <w:shd w:val="clear" w:color="auto" w:fill="auto"/>
          </w:tcPr>
          <w:p w14:paraId="4CAE6223" w14:textId="77777777" w:rsidR="00E11750" w:rsidRDefault="00E11750">
            <w:pPr>
              <w:pStyle w:val="STY3Tabellradtekst"/>
              <w:rPr>
                <w:lang w:eastAsia="nb-NO"/>
              </w:rPr>
            </w:pPr>
            <w:r w:rsidRPr="00D06AD4">
              <w:rPr>
                <w:color w:val="FF0000"/>
                <w:lang w:eastAsia="nb-NO"/>
              </w:rPr>
              <w:t xml:space="preserve">Installasjon av teknisk utstyr, </w:t>
            </w:r>
            <w:proofErr w:type="spellStart"/>
            <w:r w:rsidRPr="00D06AD4">
              <w:rPr>
                <w:color w:val="FF0000"/>
                <w:lang w:eastAsia="nb-NO"/>
              </w:rPr>
              <w:t>commissioning</w:t>
            </w:r>
            <w:proofErr w:type="spellEnd"/>
            <w:r w:rsidRPr="00D06AD4">
              <w:rPr>
                <w:color w:val="FF0000"/>
                <w:lang w:eastAsia="nb-NO"/>
              </w:rPr>
              <w:t>, klatre i mast</w:t>
            </w:r>
          </w:p>
        </w:tc>
      </w:tr>
      <w:tr w:rsidR="00E87AD2" w:rsidRPr="00DF5047" w14:paraId="35D9C573" w14:textId="77777777">
        <w:trPr>
          <w:cantSplit/>
          <w:tblHeader/>
        </w:trPr>
        <w:tc>
          <w:tcPr>
            <w:tcW w:w="0" w:type="auto"/>
            <w:shd w:val="clear" w:color="auto" w:fill="auto"/>
          </w:tcPr>
          <w:p w14:paraId="30928E62" w14:textId="77777777" w:rsidR="00E11750" w:rsidRDefault="00E11750">
            <w:pPr>
              <w:pStyle w:val="STY3Tabellradtekst"/>
              <w:rPr>
                <w:lang w:eastAsia="nb-NO"/>
              </w:rPr>
            </w:pPr>
            <w:r w:rsidRPr="00A7713E">
              <w:rPr>
                <w:color w:val="FF0000"/>
                <w:lang w:eastAsia="nb-NO"/>
              </w:rPr>
              <w:t>Systemdrift</w:t>
            </w:r>
          </w:p>
        </w:tc>
        <w:tc>
          <w:tcPr>
            <w:tcW w:w="0" w:type="auto"/>
            <w:shd w:val="clear" w:color="auto" w:fill="auto"/>
          </w:tcPr>
          <w:p w14:paraId="016D01C6" w14:textId="77777777" w:rsidR="00E11750" w:rsidRDefault="00E11750">
            <w:pPr>
              <w:pStyle w:val="STY3Tabellradtekst"/>
              <w:rPr>
                <w:lang w:eastAsia="nb-NO"/>
              </w:rPr>
            </w:pPr>
            <w:r w:rsidRPr="00D06AD4">
              <w:rPr>
                <w:color w:val="FF0000"/>
                <w:lang w:eastAsia="nb-NO"/>
              </w:rPr>
              <w:t>Radioplanlegging, konfigurasjon i management verktøy</w:t>
            </w:r>
          </w:p>
        </w:tc>
      </w:tr>
    </w:tbl>
    <w:p w14:paraId="7A29D856" w14:textId="525AFC0D" w:rsidR="00C61330" w:rsidRDefault="005320F0" w:rsidP="009A5195">
      <w:pPr>
        <w:pStyle w:val="STY3Overskriftlistealfabetisk"/>
      </w:pPr>
      <w:r w:rsidRPr="00A7713E">
        <w:t xml:space="preserve">Beskrivelse av ressurser </w:t>
      </w:r>
      <w:r w:rsidR="00E934BE">
        <w:t xml:space="preserve">og </w:t>
      </w:r>
      <w:r w:rsidRPr="00A7713E">
        <w:t xml:space="preserve">roller </w:t>
      </w:r>
      <w:r w:rsidR="000B585C" w:rsidRPr="00A7713E">
        <w:t xml:space="preserve">i </w:t>
      </w:r>
      <w:r w:rsidRPr="00A7713E">
        <w:t>prosjektet</w:t>
      </w:r>
      <w:r w:rsidR="000B585C" w:rsidRPr="00A7713E">
        <w:t>:</w:t>
      </w:r>
    </w:p>
    <w:p w14:paraId="10C4226E" w14:textId="7B9D7531" w:rsidR="006917C1" w:rsidRPr="00E71B23" w:rsidRDefault="006917C1" w:rsidP="006917C1">
      <w:pPr>
        <w:pStyle w:val="STY3Brdtekst"/>
        <w:rPr>
          <w:i/>
          <w:iCs/>
          <w:color w:val="FF0000"/>
        </w:rPr>
      </w:pPr>
      <w:r w:rsidRPr="007073BF">
        <w:rPr>
          <w:b/>
          <w:bCs/>
          <w:i/>
          <w:iCs/>
          <w:color w:val="FF0000"/>
        </w:rPr>
        <w:t>Merknad:</w:t>
      </w:r>
      <w:r w:rsidRPr="00E71B23">
        <w:rPr>
          <w:i/>
          <w:iCs/>
          <w:color w:val="FF0000"/>
        </w:rPr>
        <w:t xml:space="preserve"> </w:t>
      </w:r>
      <w:r w:rsidR="007B7DFD">
        <w:rPr>
          <w:i/>
          <w:iCs/>
          <w:color w:val="FF0000"/>
        </w:rPr>
        <w:t>Beskrivelsene nedenfor er</w:t>
      </w:r>
      <w:r w:rsidRPr="00E71B23">
        <w:rPr>
          <w:i/>
          <w:iCs/>
          <w:color w:val="FF0000"/>
        </w:rPr>
        <w:t xml:space="preserve"> et utgangspunkt i malen. Prosjektet må lage sin</w:t>
      </w:r>
      <w:r w:rsidR="004268C9">
        <w:rPr>
          <w:i/>
          <w:iCs/>
          <w:color w:val="FF0000"/>
        </w:rPr>
        <w:t>e</w:t>
      </w:r>
      <w:r w:rsidRPr="00E71B23">
        <w:rPr>
          <w:i/>
          <w:iCs/>
          <w:color w:val="FF0000"/>
        </w:rPr>
        <w:t xml:space="preserve"> </w:t>
      </w:r>
      <w:r w:rsidR="007B7DFD">
        <w:rPr>
          <w:i/>
          <w:iCs/>
          <w:color w:val="FF0000"/>
        </w:rPr>
        <w:t>beskrivelse</w:t>
      </w:r>
      <w:r w:rsidR="004268C9">
        <w:rPr>
          <w:i/>
          <w:iCs/>
          <w:color w:val="FF0000"/>
        </w:rPr>
        <w:t>r</w:t>
      </w:r>
      <w:r w:rsidR="007B7DFD">
        <w:rPr>
          <w:i/>
          <w:iCs/>
          <w:color w:val="FF0000"/>
        </w:rPr>
        <w:t xml:space="preserve"> </w:t>
      </w:r>
      <w:r w:rsidRPr="00E71B23">
        <w:rPr>
          <w:i/>
          <w:iCs/>
          <w:color w:val="FF0000"/>
        </w:rPr>
        <w:t>ut fra egen organisering/eget behov og ut fra gjeldende stillingsbeskrivelser.</w:t>
      </w:r>
    </w:p>
    <w:p w14:paraId="37B65565" w14:textId="77777777" w:rsidR="006917C1" w:rsidRPr="00DF3BD7" w:rsidRDefault="006917C1" w:rsidP="00A7713E">
      <w:pPr>
        <w:pStyle w:val="STY3Brdtekst"/>
        <w:rPr>
          <w:bCs/>
        </w:rPr>
      </w:pPr>
    </w:p>
    <w:p w14:paraId="4A56AA9D" w14:textId="14705EA3" w:rsidR="00007611" w:rsidRPr="00DF3BD7" w:rsidRDefault="00007611" w:rsidP="00A7713E">
      <w:pPr>
        <w:pStyle w:val="STY3Brdtekst"/>
        <w:rPr>
          <w:bCs/>
        </w:rPr>
      </w:pPr>
      <w:r w:rsidRPr="00A7713E">
        <w:rPr>
          <w:b/>
          <w:bCs/>
        </w:rPr>
        <w:t xml:space="preserve">Prosjekteier (PE): </w:t>
      </w:r>
      <w:r w:rsidR="0088523F" w:rsidRPr="00A7713E">
        <w:rPr>
          <w:b/>
          <w:bCs/>
          <w:color w:val="FF0000"/>
        </w:rPr>
        <w:t>«</w:t>
      </w:r>
      <w:r w:rsidR="00523258" w:rsidRPr="00A7713E">
        <w:rPr>
          <w:b/>
          <w:bCs/>
          <w:color w:val="FF0000"/>
        </w:rPr>
        <w:t xml:space="preserve">Navn på </w:t>
      </w:r>
      <w:proofErr w:type="spellStart"/>
      <w:r w:rsidR="00523258" w:rsidRPr="00A7713E">
        <w:rPr>
          <w:b/>
          <w:bCs/>
          <w:color w:val="FF0000"/>
        </w:rPr>
        <w:t>t</w:t>
      </w:r>
      <w:r w:rsidR="0088523F" w:rsidRPr="00A7713E">
        <w:rPr>
          <w:b/>
          <w:bCs/>
          <w:color w:val="FF0000"/>
        </w:rPr>
        <w:t>jenesteeier</w:t>
      </w:r>
      <w:proofErr w:type="spellEnd"/>
      <w:r w:rsidR="007804C6">
        <w:rPr>
          <w:b/>
          <w:bCs/>
          <w:color w:val="FF0000"/>
        </w:rPr>
        <w:t>/bestiller</w:t>
      </w:r>
      <w:r w:rsidR="0087732C" w:rsidRPr="00A7713E">
        <w:rPr>
          <w:b/>
          <w:bCs/>
          <w:color w:val="FF0000"/>
        </w:rPr>
        <w:t xml:space="preserve"> eller budsjetteier</w:t>
      </w:r>
      <w:r w:rsidR="0088523F" w:rsidRPr="00A7713E">
        <w:rPr>
          <w:b/>
          <w:bCs/>
          <w:color w:val="FF0000"/>
        </w:rPr>
        <w:t>»</w:t>
      </w:r>
    </w:p>
    <w:p w14:paraId="79DC27E4" w14:textId="4D0A59C2" w:rsidR="00007611" w:rsidRDefault="00007611" w:rsidP="00007611">
      <w:pPr>
        <w:pStyle w:val="STY3Brdtekst"/>
      </w:pPr>
      <w:r>
        <w:t xml:space="preserve">Starter prosjektet i henhold til </w:t>
      </w:r>
      <w:r w:rsidRPr="00A7713E">
        <w:rPr>
          <w:color w:val="FF0000"/>
        </w:rPr>
        <w:t>kontrakt/direktiv</w:t>
      </w:r>
      <w:r w:rsidR="00D52CAE" w:rsidRPr="00A7713E">
        <w:rPr>
          <w:color w:val="FF0000"/>
        </w:rPr>
        <w:t xml:space="preserve"> eller beslutning i ledergruppen for IKT</w:t>
      </w:r>
      <w:r>
        <w:t xml:space="preserve">. Godkjenner </w:t>
      </w:r>
      <w:r w:rsidR="006D06BA">
        <w:t>prosjektets styringsdokument (PSD)</w:t>
      </w:r>
      <w:r>
        <w:t xml:space="preserve">, </w:t>
      </w:r>
      <w:r w:rsidR="006D06BA">
        <w:t>tildeler midler til</w:t>
      </w:r>
      <w:r>
        <w:t xml:space="preserve"> prosjektet. Har overordnet budsjettansvar for prosjektet.</w:t>
      </w:r>
      <w:r w:rsidR="00FD639E" w:rsidRPr="00FD639E">
        <w:t xml:space="preserve"> </w:t>
      </w:r>
      <w:r w:rsidR="00FD639E">
        <w:t>Påser at det er tilstrekkelige ressurser i prosjektet.</w:t>
      </w:r>
    </w:p>
    <w:p w14:paraId="0DF35463" w14:textId="4D3FCB3B" w:rsidR="00007611" w:rsidRPr="00A70302" w:rsidRDefault="00007611" w:rsidP="00A70302">
      <w:pPr>
        <w:pStyle w:val="STY3Brdtekst"/>
        <w:rPr>
          <w:b/>
          <w:bCs/>
        </w:rPr>
      </w:pPr>
      <w:r w:rsidRPr="00A70302">
        <w:rPr>
          <w:b/>
          <w:bCs/>
        </w:rPr>
        <w:t xml:space="preserve">Prosjektansvarlig (PA): </w:t>
      </w:r>
      <w:r w:rsidR="00166F5B" w:rsidRPr="00E21059">
        <w:rPr>
          <w:b/>
          <w:bCs/>
          <w:color w:val="FF0000"/>
        </w:rPr>
        <w:t xml:space="preserve">«Navn på </w:t>
      </w:r>
      <w:r w:rsidR="008B6E88" w:rsidRPr="00E21059">
        <w:rPr>
          <w:b/>
          <w:bCs/>
          <w:color w:val="FF0000"/>
        </w:rPr>
        <w:t>leder der prosjektet/PL er»</w:t>
      </w:r>
    </w:p>
    <w:p w14:paraId="4AF9057F" w14:textId="7040E271" w:rsidR="00007611" w:rsidRDefault="001867DA" w:rsidP="00EF7F0E">
      <w:pPr>
        <w:pStyle w:val="STY3Brdtekst"/>
      </w:pPr>
      <w:r>
        <w:t xml:space="preserve">Starter prosjektet i henhold til gitte rammer i bestillingen. </w:t>
      </w:r>
      <w:r w:rsidR="00EF7F0E">
        <w:t>Godkjenner prosjektets styrende dokumenter utover PSD. Påser at avtalt prosjektprosess blir fulgt. Følger opp</w:t>
      </w:r>
      <w:r w:rsidR="00007611">
        <w:t xml:space="preserve"> at prosjektet gjennomføres i henhold til tildelte rammer og med beskrevet funksjonalitet og kvalitet. Vurderer løpende prosjektets utvikling, </w:t>
      </w:r>
      <w:r w:rsidR="00D71FC3">
        <w:t xml:space="preserve">vurderer </w:t>
      </w:r>
      <w:r w:rsidR="00007611">
        <w:t xml:space="preserve">tiltak ved avvik. </w:t>
      </w:r>
      <w:r w:rsidR="00D71FC3">
        <w:t>U</w:t>
      </w:r>
      <w:r w:rsidR="00007611">
        <w:t>tpeker prosjektleder.</w:t>
      </w:r>
    </w:p>
    <w:p w14:paraId="62149150" w14:textId="77777777" w:rsidR="00007611" w:rsidRPr="00E21059" w:rsidRDefault="00007611" w:rsidP="00E21059">
      <w:pPr>
        <w:pStyle w:val="STY3Brdtekst"/>
        <w:rPr>
          <w:b/>
          <w:bCs/>
          <w:color w:val="FF0000"/>
        </w:rPr>
      </w:pPr>
      <w:r w:rsidRPr="00E21059">
        <w:rPr>
          <w:b/>
          <w:bCs/>
          <w:color w:val="FF0000"/>
        </w:rPr>
        <w:t xml:space="preserve">Prosjektråd: </w:t>
      </w:r>
      <w:r w:rsidR="00890748" w:rsidRPr="00E21059">
        <w:rPr>
          <w:b/>
          <w:bCs/>
          <w:color w:val="FF0000"/>
        </w:rPr>
        <w:t>&lt;navn&gt;</w:t>
      </w:r>
      <w:r w:rsidRPr="00E21059">
        <w:rPr>
          <w:b/>
          <w:bCs/>
          <w:color w:val="FF0000"/>
        </w:rPr>
        <w:t xml:space="preserve">, </w:t>
      </w:r>
      <w:r w:rsidR="00890748" w:rsidRPr="00E21059">
        <w:rPr>
          <w:b/>
          <w:bCs/>
          <w:color w:val="FF0000"/>
        </w:rPr>
        <w:t>&lt;navn&gt;</w:t>
      </w:r>
      <w:r w:rsidRPr="00E21059">
        <w:rPr>
          <w:b/>
          <w:bCs/>
          <w:color w:val="FF0000"/>
        </w:rPr>
        <w:t xml:space="preserve">, </w:t>
      </w:r>
      <w:r w:rsidR="00890748" w:rsidRPr="00E21059">
        <w:rPr>
          <w:b/>
          <w:bCs/>
          <w:color w:val="FF0000"/>
        </w:rPr>
        <w:t>&lt;navn&gt;</w:t>
      </w:r>
    </w:p>
    <w:p w14:paraId="4A1791D7" w14:textId="0A61E0A6" w:rsidR="00007611" w:rsidRDefault="00007611" w:rsidP="00007611">
      <w:pPr>
        <w:pStyle w:val="STY3Brdtekst"/>
      </w:pPr>
      <w:r>
        <w:t xml:space="preserve">Anbefaler godkjenning av planer og endringer, samt </w:t>
      </w:r>
      <w:r w:rsidR="00F9143C">
        <w:t xml:space="preserve">anbefaler </w:t>
      </w:r>
      <w:r>
        <w:t xml:space="preserve">rammer for prosjektet før det </w:t>
      </w:r>
      <w:proofErr w:type="spellStart"/>
      <w:r>
        <w:t>evt</w:t>
      </w:r>
      <w:proofErr w:type="spellEnd"/>
      <w:r>
        <w:t xml:space="preserve"> sendes videre til PE for godkjenning. Vurderer løpende prosjektets utvikling, </w:t>
      </w:r>
      <w:r w:rsidR="00F9143C">
        <w:t xml:space="preserve">anbefaler </w:t>
      </w:r>
      <w:r>
        <w:t>tiltak ved avvik.</w:t>
      </w:r>
      <w:r w:rsidR="00523258">
        <w:t xml:space="preserve"> </w:t>
      </w:r>
    </w:p>
    <w:p w14:paraId="73044D7F" w14:textId="6614F130" w:rsidR="00391CE5" w:rsidRDefault="00391CE5" w:rsidP="00007611">
      <w:pPr>
        <w:pStyle w:val="STY3Brdtekst"/>
      </w:pPr>
      <w:r w:rsidRPr="00B214AA">
        <w:rPr>
          <w:color w:val="FF0000"/>
        </w:rPr>
        <w:t xml:space="preserve">Prosjektråd er en støtte for PL, </w:t>
      </w:r>
      <w:r w:rsidR="004603F6" w:rsidRPr="00B214AA">
        <w:rPr>
          <w:color w:val="FF0000"/>
        </w:rPr>
        <w:t xml:space="preserve">behov </w:t>
      </w:r>
      <w:r w:rsidR="004E5B99">
        <w:rPr>
          <w:color w:val="FF0000"/>
        </w:rPr>
        <w:t xml:space="preserve">for prosjektråd </w:t>
      </w:r>
      <w:r w:rsidR="004603F6" w:rsidRPr="00B214AA">
        <w:rPr>
          <w:color w:val="FF0000"/>
        </w:rPr>
        <w:t>vurderes i det enkelte prosjekt.</w:t>
      </w:r>
    </w:p>
    <w:p w14:paraId="0542AE8A" w14:textId="42341F0C" w:rsidR="00007611" w:rsidRPr="00E21059" w:rsidRDefault="00007611" w:rsidP="00E21059">
      <w:pPr>
        <w:pStyle w:val="STY3Brdtekst"/>
        <w:rPr>
          <w:b/>
          <w:bCs/>
          <w:color w:val="FF0000"/>
        </w:rPr>
      </w:pPr>
      <w:r w:rsidRPr="00E21059">
        <w:rPr>
          <w:b/>
          <w:bCs/>
          <w:color w:val="FF0000"/>
        </w:rPr>
        <w:t xml:space="preserve">Styringsgruppe med deltakere fra Bane NOR og </w:t>
      </w:r>
      <w:r w:rsidR="000435EF" w:rsidRPr="00E21059">
        <w:rPr>
          <w:b/>
          <w:bCs/>
          <w:color w:val="FF0000"/>
        </w:rPr>
        <w:t>eventuelt l</w:t>
      </w:r>
      <w:r w:rsidRPr="00E21059">
        <w:rPr>
          <w:b/>
          <w:bCs/>
          <w:color w:val="FF0000"/>
        </w:rPr>
        <w:t>everandør</w:t>
      </w:r>
    </w:p>
    <w:p w14:paraId="6A2E97E8" w14:textId="3FC0672F" w:rsidR="00007611" w:rsidRDefault="00007611" w:rsidP="00007611">
      <w:pPr>
        <w:pStyle w:val="STY3Brdtekst"/>
      </w:pPr>
      <w:r>
        <w:t xml:space="preserve">Anbefaler godkjenning av planer og endringer, samt setter rammer for prosjektet før det </w:t>
      </w:r>
      <w:proofErr w:type="spellStart"/>
      <w:r>
        <w:t>evt</w:t>
      </w:r>
      <w:proofErr w:type="spellEnd"/>
      <w:r>
        <w:t xml:space="preserve"> sendes videre til PE for godkjenning. </w:t>
      </w:r>
      <w:r w:rsidR="00C96BAB" w:rsidRPr="00C96BAB">
        <w:t>Konsept og løsning besluttes av prosjektets styringsgruppe</w:t>
      </w:r>
      <w:r w:rsidR="00617B38">
        <w:t xml:space="preserve"> (beslutningspunkt B2 i Teleprosessen)</w:t>
      </w:r>
      <w:r w:rsidR="00C96BAB" w:rsidRPr="00C96BAB">
        <w:t>.</w:t>
      </w:r>
      <w:r w:rsidR="00C96BAB">
        <w:t xml:space="preserve"> </w:t>
      </w:r>
      <w:r>
        <w:t>Vurderer løpende prosjektets utvikling, beslutter tiltak ved avvik.</w:t>
      </w:r>
    </w:p>
    <w:p w14:paraId="18868CD4" w14:textId="77777777" w:rsidR="00007611" w:rsidRPr="00E21059" w:rsidRDefault="00007611" w:rsidP="00E21059">
      <w:pPr>
        <w:pStyle w:val="STY3Brdtekst"/>
        <w:rPr>
          <w:b/>
          <w:bCs/>
        </w:rPr>
      </w:pPr>
      <w:r w:rsidRPr="00E21059">
        <w:rPr>
          <w:b/>
          <w:bCs/>
        </w:rPr>
        <w:t xml:space="preserve">Prosjektleder (PL): </w:t>
      </w:r>
      <w:r w:rsidR="00890748" w:rsidRPr="00E21059">
        <w:rPr>
          <w:b/>
          <w:bCs/>
          <w:color w:val="FF0000"/>
        </w:rPr>
        <w:t>&lt;navn&gt;</w:t>
      </w:r>
    </w:p>
    <w:p w14:paraId="7CD569EB" w14:textId="67F3ED69" w:rsidR="00007611" w:rsidRDefault="00007611" w:rsidP="00007611">
      <w:pPr>
        <w:pStyle w:val="STY3Brdtekst"/>
      </w:pPr>
      <w:r>
        <w:t>Leder prosjektet og er ansvarlig for gjennomføringen av prosjektet. Dette innebærer alle prosjektets leveranser, prosjektbudsjettet, oppgavefordelingen, intern og ekstern koordinering, samt at arbeidet gjennomføres innenfor vedtatte rammer og i henhold til Bane NORs prosesser og rutiner. Også ansvarlig for prosjektmøter, samt oppdatere framdriftsplanen og rapportere avvik til prosjekteier/</w:t>
      </w:r>
      <w:r w:rsidR="00654D79">
        <w:t>styringsgruppe</w:t>
      </w:r>
      <w:r>
        <w:t>.</w:t>
      </w:r>
    </w:p>
    <w:p w14:paraId="224D5276" w14:textId="77777777" w:rsidR="00007611" w:rsidRPr="00E21059" w:rsidRDefault="00007611" w:rsidP="00E21059">
      <w:pPr>
        <w:pStyle w:val="STY3Brdtekst"/>
        <w:rPr>
          <w:b/>
          <w:bCs/>
          <w:color w:val="FF0000"/>
        </w:rPr>
      </w:pPr>
      <w:r w:rsidRPr="00E21059">
        <w:rPr>
          <w:b/>
          <w:bCs/>
          <w:color w:val="FF0000"/>
        </w:rPr>
        <w:t xml:space="preserve">Prosjektstyrer: </w:t>
      </w:r>
      <w:r w:rsidR="00890748" w:rsidRPr="00E21059">
        <w:rPr>
          <w:b/>
          <w:bCs/>
          <w:color w:val="FF0000"/>
        </w:rPr>
        <w:t>&lt;navn&gt;</w:t>
      </w:r>
    </w:p>
    <w:p w14:paraId="0B613689" w14:textId="0C840E3D" w:rsidR="00007611" w:rsidRDefault="00007611" w:rsidP="00007611">
      <w:pPr>
        <w:pStyle w:val="STY3Brdtekst"/>
      </w:pPr>
      <w:r>
        <w:t>Månedsrapportering, oppfølging av prosjektbudsjett og fremdriftsplanlegging i prosjektet.</w:t>
      </w:r>
      <w:r w:rsidR="00497232">
        <w:t xml:space="preserve"> </w:t>
      </w:r>
      <w:r w:rsidR="00977515">
        <w:t xml:space="preserve">Håndtering av </w:t>
      </w:r>
      <w:r w:rsidR="00096179">
        <w:t xml:space="preserve">avsetninger, </w:t>
      </w:r>
      <w:r w:rsidR="00977515">
        <w:t>fakturaer og konteringer.</w:t>
      </w:r>
      <w:r w:rsidR="00C4603C">
        <w:t xml:space="preserve"> </w:t>
      </w:r>
    </w:p>
    <w:p w14:paraId="20F0E2DA" w14:textId="00541A2B" w:rsidR="001C1A47" w:rsidRPr="00E21059" w:rsidRDefault="001C1A47" w:rsidP="00E21059">
      <w:pPr>
        <w:pStyle w:val="STY3Brdtekst"/>
        <w:rPr>
          <w:b/>
          <w:bCs/>
          <w:color w:val="FF0000"/>
        </w:rPr>
      </w:pPr>
      <w:proofErr w:type="spellStart"/>
      <w:r w:rsidRPr="00E21059">
        <w:rPr>
          <w:b/>
          <w:bCs/>
          <w:color w:val="FF0000"/>
        </w:rPr>
        <w:lastRenderedPageBreak/>
        <w:t>Kontraktsrådgiver</w:t>
      </w:r>
      <w:proofErr w:type="spellEnd"/>
      <w:r w:rsidRPr="00E21059">
        <w:rPr>
          <w:b/>
          <w:bCs/>
          <w:color w:val="FF0000"/>
        </w:rPr>
        <w:t>: &lt;navn&gt;</w:t>
      </w:r>
    </w:p>
    <w:p w14:paraId="35A54911" w14:textId="2B91CFBA" w:rsidR="001C1A47" w:rsidRDefault="00E750E3" w:rsidP="00007611">
      <w:pPr>
        <w:pStyle w:val="STY3Brdtekst"/>
      </w:pPr>
      <w:r>
        <w:t>Er ansvarlig for anskaffelser i prosjektet</w:t>
      </w:r>
      <w:r w:rsidR="00F64FDC">
        <w:t xml:space="preserve"> dersom det er behov for å inngå ny</w:t>
      </w:r>
      <w:r w:rsidR="00C4603C">
        <w:t>e</w:t>
      </w:r>
      <w:r w:rsidR="00F64FDC">
        <w:t xml:space="preserve"> avtaler/kontrakter. Bistår </w:t>
      </w:r>
      <w:r w:rsidR="00CA0515">
        <w:t>i arbeid med avrop på rammeavtaler.</w:t>
      </w:r>
    </w:p>
    <w:p w14:paraId="2B75EC0E" w14:textId="77777777" w:rsidR="00007611" w:rsidRPr="00E21059" w:rsidRDefault="00007611" w:rsidP="00E21059">
      <w:pPr>
        <w:pStyle w:val="STY3Brdtekst"/>
        <w:rPr>
          <w:b/>
          <w:bCs/>
          <w:color w:val="FF0000"/>
        </w:rPr>
      </w:pPr>
      <w:r w:rsidRPr="00E21059">
        <w:rPr>
          <w:b/>
          <w:bCs/>
          <w:color w:val="FF0000"/>
        </w:rPr>
        <w:t xml:space="preserve">Dokumentkontroller: </w:t>
      </w:r>
      <w:r w:rsidR="00890748" w:rsidRPr="00E21059">
        <w:rPr>
          <w:b/>
          <w:bCs/>
          <w:color w:val="FF0000"/>
        </w:rPr>
        <w:t>&lt;navn&gt;</w:t>
      </w:r>
    </w:p>
    <w:p w14:paraId="65ED9719" w14:textId="77777777" w:rsidR="00007611" w:rsidRDefault="00007611" w:rsidP="00007611">
      <w:pPr>
        <w:pStyle w:val="STY3Brdtekst"/>
      </w:pPr>
      <w:r>
        <w:t xml:space="preserve">Er ansvarlig for oppfølging av teknisk dokumentasjon, FDV og </w:t>
      </w:r>
      <w:proofErr w:type="spellStart"/>
      <w:r>
        <w:t>Banedata</w:t>
      </w:r>
      <w:proofErr w:type="spellEnd"/>
      <w:r>
        <w:t xml:space="preserve"> fra leverandører, samt for kvalitetskontroll av formelle forhold ved et dokument. All dokumentasjon som skal registreres og arkiveres i </w:t>
      </w:r>
      <w:r w:rsidR="00785DE7">
        <w:t>ProArc</w:t>
      </w:r>
      <w:r>
        <w:t xml:space="preserve"> utføres av en dokumentkontroller.</w:t>
      </w:r>
    </w:p>
    <w:p w14:paraId="66CA74E5" w14:textId="77777777" w:rsidR="00007611" w:rsidRPr="00E21059" w:rsidRDefault="00007611" w:rsidP="00E21059">
      <w:pPr>
        <w:pStyle w:val="STY3Brdtekst"/>
        <w:rPr>
          <w:b/>
          <w:bCs/>
          <w:color w:val="FF0000"/>
        </w:rPr>
      </w:pPr>
      <w:r w:rsidRPr="00E21059">
        <w:rPr>
          <w:b/>
          <w:bCs/>
          <w:color w:val="FF0000"/>
        </w:rPr>
        <w:t xml:space="preserve">Dokumentstyrer: </w:t>
      </w:r>
      <w:r w:rsidR="00890748" w:rsidRPr="00E21059">
        <w:rPr>
          <w:b/>
          <w:bCs/>
          <w:color w:val="FF0000"/>
        </w:rPr>
        <w:t>&lt;navn&gt;</w:t>
      </w:r>
    </w:p>
    <w:p w14:paraId="7FF354B9" w14:textId="77777777" w:rsidR="00007611" w:rsidRDefault="00007611" w:rsidP="00007611">
      <w:pPr>
        <w:pStyle w:val="STY3Brdtekst"/>
      </w:pPr>
      <w:r>
        <w:t>Er ansvarlig for planlegging, oppfølging og styring av teknisk dokumentasjon i enhetens prosjekter, samt for å skape dokumentstrukturer for prosjektet i både ProArc og Saksrom for hvordan henholdsvis beslutningsdokumentasjon, teknisk dokumentasjon og prosjektadministrativ dokumentasjon skal arkiveres.</w:t>
      </w:r>
    </w:p>
    <w:p w14:paraId="35062DC0" w14:textId="77777777" w:rsidR="00007611" w:rsidRPr="00E21059" w:rsidRDefault="00007611" w:rsidP="00E21059">
      <w:pPr>
        <w:pStyle w:val="STY3Brdtekst"/>
        <w:rPr>
          <w:b/>
          <w:bCs/>
        </w:rPr>
      </w:pPr>
      <w:r w:rsidRPr="00E21059">
        <w:rPr>
          <w:b/>
          <w:bCs/>
          <w:color w:val="FF0000"/>
        </w:rPr>
        <w:t xml:space="preserve">RAMS rådgiver: </w:t>
      </w:r>
      <w:r w:rsidR="00890748" w:rsidRPr="00E21059">
        <w:rPr>
          <w:b/>
          <w:bCs/>
          <w:color w:val="FF0000"/>
        </w:rPr>
        <w:t>&lt;navn&gt;</w:t>
      </w:r>
    </w:p>
    <w:p w14:paraId="4915F1FF" w14:textId="77777777" w:rsidR="00007611" w:rsidRDefault="00007611" w:rsidP="00007611">
      <w:pPr>
        <w:pStyle w:val="STY3Brdtekst"/>
      </w:pPr>
      <w:r>
        <w:t xml:space="preserve">Oppfølging av RAMS prosessen og </w:t>
      </w:r>
      <w:r w:rsidRPr="00EA163B">
        <w:t>sørge for</w:t>
      </w:r>
      <w:r>
        <w:t xml:space="preserve"> utarbeidelse av prosjektets RAMS-dokumenter.</w:t>
      </w:r>
    </w:p>
    <w:p w14:paraId="69F195E8" w14:textId="6497EFB7" w:rsidR="00007611" w:rsidRPr="00E21059" w:rsidRDefault="000435EF" w:rsidP="00E21059">
      <w:pPr>
        <w:pStyle w:val="STY3Brdtekst"/>
        <w:rPr>
          <w:b/>
          <w:bCs/>
          <w:color w:val="FF0000"/>
        </w:rPr>
      </w:pPr>
      <w:r w:rsidRPr="00E21059">
        <w:rPr>
          <w:b/>
          <w:bCs/>
          <w:color w:val="FF0000"/>
        </w:rPr>
        <w:t xml:space="preserve">SK </w:t>
      </w:r>
      <w:r w:rsidR="00007611" w:rsidRPr="00E21059">
        <w:rPr>
          <w:b/>
          <w:bCs/>
          <w:color w:val="FF0000"/>
        </w:rPr>
        <w:t xml:space="preserve">rådgiver: </w:t>
      </w:r>
      <w:r w:rsidR="00890748" w:rsidRPr="00E21059">
        <w:rPr>
          <w:b/>
          <w:bCs/>
          <w:color w:val="FF0000"/>
        </w:rPr>
        <w:t>&lt;navn&gt;</w:t>
      </w:r>
    </w:p>
    <w:p w14:paraId="7410D00D" w14:textId="6E4F05FA" w:rsidR="00007611" w:rsidRDefault="00007611" w:rsidP="00007611">
      <w:pPr>
        <w:pStyle w:val="STY3Brdtekst"/>
      </w:pPr>
      <w:r>
        <w:t xml:space="preserve">Oppfølging av prosjektets </w:t>
      </w:r>
      <w:r w:rsidR="00F4181C">
        <w:t xml:space="preserve">arbeid innen </w:t>
      </w:r>
      <w:r w:rsidR="00C46B34">
        <w:t>HMS</w:t>
      </w:r>
      <w:r w:rsidR="005B0383">
        <w:t xml:space="preserve">, </w:t>
      </w:r>
      <w:r w:rsidR="00C46B34">
        <w:t xml:space="preserve">SHA, </w:t>
      </w:r>
      <w:r>
        <w:t>kvalitet</w:t>
      </w:r>
      <w:r w:rsidR="007E5FE9">
        <w:t>sstyring</w:t>
      </w:r>
      <w:r w:rsidR="006A05E9">
        <w:t xml:space="preserve">, </w:t>
      </w:r>
      <w:r w:rsidR="00A10DC5">
        <w:t xml:space="preserve">og </w:t>
      </w:r>
      <w:r w:rsidR="006A05E9">
        <w:t>ytre miljø</w:t>
      </w:r>
      <w:r w:rsidR="003E3C58">
        <w:t>.</w:t>
      </w:r>
      <w:r>
        <w:t xml:space="preserve"> </w:t>
      </w:r>
      <w:r w:rsidR="00D01337">
        <w:t>Bistå med u</w:t>
      </w:r>
      <w:r>
        <w:t xml:space="preserve">tarbeidelse </w:t>
      </w:r>
      <w:r w:rsidR="00CB1DCC">
        <w:t>og oppdatering</w:t>
      </w:r>
      <w:r>
        <w:t xml:space="preserve"> av </w:t>
      </w:r>
      <w:r w:rsidR="003E3C58">
        <w:t>HMS</w:t>
      </w:r>
      <w:r w:rsidR="00D01337">
        <w:t xml:space="preserve"> og </w:t>
      </w:r>
      <w:r w:rsidR="003E3C58">
        <w:t>SHA dokumenter og risiko</w:t>
      </w:r>
      <w:r w:rsidR="003D2DC3">
        <w:t>vurderinger</w:t>
      </w:r>
      <w:r>
        <w:t xml:space="preserve">. </w:t>
      </w:r>
      <w:r w:rsidR="004C7FBC">
        <w:t>Følger opp HMS rapporteringen fra leverandør/entreprenør.</w:t>
      </w:r>
    </w:p>
    <w:p w14:paraId="2CA87418" w14:textId="27B66784" w:rsidR="00010772" w:rsidRPr="00E21059" w:rsidRDefault="00007611" w:rsidP="00E21059">
      <w:pPr>
        <w:pStyle w:val="STY3Brdtekst"/>
        <w:rPr>
          <w:b/>
          <w:bCs/>
          <w:color w:val="FF0000"/>
        </w:rPr>
      </w:pPr>
      <w:r w:rsidRPr="00E21059">
        <w:rPr>
          <w:b/>
          <w:bCs/>
          <w:color w:val="FF0000"/>
        </w:rPr>
        <w:t>Prosjekteringsleder</w:t>
      </w:r>
      <w:r w:rsidR="00010772" w:rsidRPr="00E21059">
        <w:rPr>
          <w:b/>
          <w:bCs/>
          <w:color w:val="FF0000"/>
        </w:rPr>
        <w:t>: &lt;navn&gt;</w:t>
      </w:r>
    </w:p>
    <w:p w14:paraId="4487976F" w14:textId="0A1D5999" w:rsidR="00010772" w:rsidRPr="00CF2825" w:rsidRDefault="00010772" w:rsidP="00E21059">
      <w:pPr>
        <w:pStyle w:val="STY3Brdtekst"/>
      </w:pPr>
      <w:r>
        <w:t>Har ansvar for overordnet teknisk konsept</w:t>
      </w:r>
      <w:r w:rsidR="0010108A">
        <w:t xml:space="preserve"> og koordinering mellom ulike </w:t>
      </w:r>
      <w:r w:rsidR="00F80AE8">
        <w:t xml:space="preserve">delprosjekter eller </w:t>
      </w:r>
      <w:r w:rsidR="0010108A">
        <w:t>fagområder</w:t>
      </w:r>
      <w:r w:rsidR="00F80AE8">
        <w:t xml:space="preserve"> i prosjektet.</w:t>
      </w:r>
    </w:p>
    <w:p w14:paraId="440A7CB5" w14:textId="5C8670F6" w:rsidR="00007611" w:rsidRPr="00E21059" w:rsidRDefault="00007611" w:rsidP="00E21059">
      <w:pPr>
        <w:pStyle w:val="STY3Brdtekst"/>
        <w:rPr>
          <w:b/>
          <w:bCs/>
          <w:color w:val="FF0000"/>
        </w:rPr>
      </w:pPr>
      <w:r w:rsidRPr="00E21059">
        <w:rPr>
          <w:b/>
          <w:bCs/>
          <w:color w:val="FF0000"/>
        </w:rPr>
        <w:t xml:space="preserve">Koordinator Prosjektering (KP): </w:t>
      </w:r>
      <w:r w:rsidR="00890748" w:rsidRPr="00E21059">
        <w:rPr>
          <w:b/>
          <w:bCs/>
          <w:color w:val="FF0000"/>
        </w:rPr>
        <w:t>&lt;navn&gt;</w:t>
      </w:r>
    </w:p>
    <w:p w14:paraId="615EFA80" w14:textId="11BE5905" w:rsidR="00007611" w:rsidRDefault="00007611" w:rsidP="00007611">
      <w:pPr>
        <w:pStyle w:val="STY3Brdtekst"/>
      </w:pPr>
      <w:r>
        <w:t>Ivaretar byggherres KP ansvar</w:t>
      </w:r>
      <w:r w:rsidR="009A3ACB">
        <w:t xml:space="preserve"> </w:t>
      </w:r>
      <w:proofErr w:type="spellStart"/>
      <w:r w:rsidR="009A3ACB">
        <w:t>ihht</w:t>
      </w:r>
      <w:proofErr w:type="spellEnd"/>
      <w:r w:rsidR="009A3ACB">
        <w:t xml:space="preserve"> Byggherreforskriften</w:t>
      </w:r>
      <w:r w:rsidR="000C7B68">
        <w:t>, §14</w:t>
      </w:r>
      <w:r>
        <w:t>.</w:t>
      </w:r>
      <w:r w:rsidR="009A3ACB">
        <w:t xml:space="preserve"> </w:t>
      </w:r>
      <w:r w:rsidR="00610055">
        <w:t xml:space="preserve">KP har ansvar for koordinering mot andre </w:t>
      </w:r>
      <w:r w:rsidR="009459E4">
        <w:t>prosjekter</w:t>
      </w:r>
      <w:r w:rsidR="00610055">
        <w:t xml:space="preserve"> </w:t>
      </w:r>
      <w:r w:rsidR="009459E4">
        <w:t xml:space="preserve">på byggeplass/anleggsområde. </w:t>
      </w:r>
      <w:r w:rsidR="009A3ACB">
        <w:t xml:space="preserve">Rollen kan ivaretas av </w:t>
      </w:r>
      <w:r w:rsidR="00916D11">
        <w:t>prosjekteringsleder eller prosjektleder.</w:t>
      </w:r>
    </w:p>
    <w:p w14:paraId="13BCFD09" w14:textId="77777777" w:rsidR="00007611" w:rsidRPr="00E21059" w:rsidRDefault="00007611" w:rsidP="00E21059">
      <w:pPr>
        <w:pStyle w:val="STY3Brdtekst"/>
        <w:rPr>
          <w:b/>
          <w:bCs/>
          <w:color w:val="FF0000"/>
        </w:rPr>
      </w:pPr>
      <w:r w:rsidRPr="00E21059">
        <w:rPr>
          <w:b/>
          <w:bCs/>
          <w:color w:val="FF0000"/>
        </w:rPr>
        <w:t xml:space="preserve">Prosjektering fagområde: </w:t>
      </w:r>
      <w:r w:rsidR="00890748" w:rsidRPr="00E21059">
        <w:rPr>
          <w:b/>
          <w:bCs/>
          <w:color w:val="FF0000"/>
        </w:rPr>
        <w:t>&lt;navn&gt;</w:t>
      </w:r>
    </w:p>
    <w:p w14:paraId="5443F166" w14:textId="25D56B6A" w:rsidR="00007611" w:rsidRDefault="00007611" w:rsidP="00007611">
      <w:pPr>
        <w:pStyle w:val="STY3Brdtekst"/>
      </w:pPr>
      <w:r>
        <w:t xml:space="preserve">Har ansvar for tekniske løsninger og designfasen av </w:t>
      </w:r>
      <w:r w:rsidRPr="00833C7A">
        <w:rPr>
          <w:color w:val="FF0000"/>
        </w:rPr>
        <w:t>fag</w:t>
      </w:r>
      <w:r w:rsidR="00F95C38">
        <w:rPr>
          <w:color w:val="FF0000"/>
        </w:rPr>
        <w:t>-/</w:t>
      </w:r>
      <w:proofErr w:type="spellStart"/>
      <w:r w:rsidR="00F95C38">
        <w:rPr>
          <w:color w:val="FF0000"/>
        </w:rPr>
        <w:t>tjenste</w:t>
      </w:r>
      <w:r w:rsidRPr="00833C7A">
        <w:rPr>
          <w:color w:val="FF0000"/>
        </w:rPr>
        <w:t>området</w:t>
      </w:r>
      <w:proofErr w:type="spellEnd"/>
      <w:r w:rsidRPr="00833C7A">
        <w:rPr>
          <w:color w:val="FF0000"/>
        </w:rPr>
        <w:t xml:space="preserve"> </w:t>
      </w:r>
      <w:r>
        <w:t>og koordinering mot tilliggende systemer (</w:t>
      </w:r>
      <w:r w:rsidRPr="00833C7A">
        <w:rPr>
          <w:color w:val="FF0000"/>
        </w:rPr>
        <w:t>f.eks. transmisjonsnett eller GSM-R kjernenett</w:t>
      </w:r>
      <w:r>
        <w:t>).</w:t>
      </w:r>
    </w:p>
    <w:p w14:paraId="4D90B98F" w14:textId="77777777" w:rsidR="00007611" w:rsidRPr="00E21059" w:rsidRDefault="00007611" w:rsidP="00E21059">
      <w:pPr>
        <w:pStyle w:val="STY3Brdtekst"/>
        <w:rPr>
          <w:b/>
          <w:bCs/>
          <w:color w:val="FF0000"/>
        </w:rPr>
      </w:pPr>
      <w:r w:rsidRPr="00E21059">
        <w:rPr>
          <w:b/>
          <w:bCs/>
          <w:color w:val="FF0000"/>
        </w:rPr>
        <w:t xml:space="preserve">Operasjonaliseringsleder: </w:t>
      </w:r>
      <w:r w:rsidR="00890748" w:rsidRPr="00E21059">
        <w:rPr>
          <w:b/>
          <w:bCs/>
          <w:color w:val="FF0000"/>
        </w:rPr>
        <w:t>&lt;navn&gt;</w:t>
      </w:r>
    </w:p>
    <w:p w14:paraId="442B852E" w14:textId="77777777" w:rsidR="00007611" w:rsidRDefault="00007611" w:rsidP="00007611">
      <w:pPr>
        <w:pStyle w:val="STY3Brdtekst"/>
      </w:pPr>
      <w:r>
        <w:t>Har ansvar for koordinering av operasjonaliseringen og overordnet ansvar for koordinering av installasjon og montasje.</w:t>
      </w:r>
    </w:p>
    <w:p w14:paraId="54A11492" w14:textId="07292301" w:rsidR="00007611" w:rsidRPr="00E21059" w:rsidRDefault="00007611" w:rsidP="00E21059">
      <w:pPr>
        <w:pStyle w:val="STY3Brdtekst"/>
        <w:rPr>
          <w:b/>
          <w:bCs/>
          <w:color w:val="FF0000"/>
        </w:rPr>
      </w:pPr>
      <w:r w:rsidRPr="00E21059">
        <w:rPr>
          <w:b/>
          <w:bCs/>
          <w:color w:val="FF0000"/>
        </w:rPr>
        <w:t>Operasjonalisering (implementering) fag</w:t>
      </w:r>
      <w:r w:rsidR="00526770" w:rsidRPr="00E21059">
        <w:rPr>
          <w:b/>
          <w:bCs/>
          <w:color w:val="FF0000"/>
        </w:rPr>
        <w:t>-/tjeneste</w:t>
      </w:r>
      <w:r w:rsidRPr="00E21059">
        <w:rPr>
          <w:b/>
          <w:bCs/>
          <w:color w:val="FF0000"/>
        </w:rPr>
        <w:t xml:space="preserve">område: </w:t>
      </w:r>
      <w:r w:rsidR="00890748" w:rsidRPr="00E21059">
        <w:rPr>
          <w:b/>
          <w:bCs/>
          <w:color w:val="FF0000"/>
        </w:rPr>
        <w:t>&lt;navn&gt;</w:t>
      </w:r>
    </w:p>
    <w:p w14:paraId="429EFD3B" w14:textId="2302EFFE" w:rsidR="00007611" w:rsidRDefault="00007611" w:rsidP="00007611">
      <w:pPr>
        <w:pStyle w:val="STY3Brdtekst"/>
      </w:pPr>
      <w:r>
        <w:t xml:space="preserve">Har ansvar for å beskrive prosedyre for operasjonalisering av </w:t>
      </w:r>
      <w:r w:rsidR="00AA2CCF" w:rsidRPr="00CF2825">
        <w:rPr>
          <w:color w:val="FF0000"/>
        </w:rPr>
        <w:t>fa</w:t>
      </w:r>
      <w:r w:rsidR="001C1A47" w:rsidRPr="00CF2825">
        <w:rPr>
          <w:color w:val="FF0000"/>
        </w:rPr>
        <w:t xml:space="preserve">g-/tjenesteområde </w:t>
      </w:r>
      <w:r w:rsidRPr="00833C7A">
        <w:rPr>
          <w:color w:val="FF0000"/>
        </w:rPr>
        <w:t>xxx</w:t>
      </w:r>
      <w:r>
        <w:t xml:space="preserve">, samt bidra til planlegging av </w:t>
      </w:r>
      <w:r w:rsidR="001C1A47" w:rsidRPr="00F7024A">
        <w:rPr>
          <w:color w:val="FF0000"/>
        </w:rPr>
        <w:t xml:space="preserve">fag-/tjenesteområde </w:t>
      </w:r>
      <w:r w:rsidRPr="009B53B9">
        <w:rPr>
          <w:color w:val="FF0000"/>
        </w:rPr>
        <w:t>xxx</w:t>
      </w:r>
      <w:r>
        <w:t>.</w:t>
      </w:r>
    </w:p>
    <w:p w14:paraId="331CDAB5" w14:textId="42BD9999" w:rsidR="001C1A47" w:rsidRPr="00E21059" w:rsidRDefault="00007611" w:rsidP="00E21059">
      <w:pPr>
        <w:pStyle w:val="STY3Brdtekst"/>
        <w:rPr>
          <w:b/>
          <w:bCs/>
          <w:color w:val="FF0000"/>
        </w:rPr>
      </w:pPr>
      <w:r w:rsidRPr="00E21059">
        <w:rPr>
          <w:b/>
          <w:bCs/>
          <w:color w:val="FF0000"/>
        </w:rPr>
        <w:t>Byggeleder</w:t>
      </w:r>
      <w:r w:rsidR="001C1A47" w:rsidRPr="00E21059">
        <w:rPr>
          <w:b/>
          <w:bCs/>
          <w:color w:val="FF0000"/>
        </w:rPr>
        <w:t>: &lt;navn&gt;</w:t>
      </w:r>
    </w:p>
    <w:p w14:paraId="7104BB76" w14:textId="288778FA" w:rsidR="001C1A47" w:rsidRPr="00CF2825" w:rsidRDefault="00555756" w:rsidP="00A60077">
      <w:pPr>
        <w:pStyle w:val="STY3Brdtekst"/>
      </w:pPr>
      <w:r>
        <w:t>B</w:t>
      </w:r>
      <w:r w:rsidR="001C1A47">
        <w:t xml:space="preserve">yggeleder har ansvar for gjennomføringen av </w:t>
      </w:r>
      <w:r w:rsidR="009459E4">
        <w:t>installasj</w:t>
      </w:r>
      <w:r>
        <w:t>onsarbeid</w:t>
      </w:r>
      <w:r w:rsidR="001C1A47">
        <w:t xml:space="preserve"> på lokasjon.</w:t>
      </w:r>
      <w:r w:rsidR="0046676B">
        <w:t xml:space="preserve"> Byggeleder f</w:t>
      </w:r>
      <w:r w:rsidR="00A10882">
        <w:t xml:space="preserve">ølger opp entreprenører og ivaretar sluttkontroll. </w:t>
      </w:r>
      <w:r w:rsidR="00083C60">
        <w:t>I</w:t>
      </w:r>
      <w:r w:rsidR="001C1A47">
        <w:t xml:space="preserve"> plan</w:t>
      </w:r>
      <w:r w:rsidR="00853D22">
        <w:t>leggings</w:t>
      </w:r>
      <w:r w:rsidR="001C1A47">
        <w:t xml:space="preserve">- og </w:t>
      </w:r>
      <w:r w:rsidR="00853D22">
        <w:t>prosjekterings</w:t>
      </w:r>
      <w:r w:rsidR="001C1A47">
        <w:t xml:space="preserve">fasen </w:t>
      </w:r>
      <w:r w:rsidR="00083C60">
        <w:t>bidrar byggeleder</w:t>
      </w:r>
      <w:r w:rsidR="001C1A47">
        <w:t xml:space="preserve"> </w:t>
      </w:r>
      <w:r w:rsidR="00177897">
        <w:t xml:space="preserve">i </w:t>
      </w:r>
      <w:r w:rsidR="001C1A47">
        <w:t>plan</w:t>
      </w:r>
      <w:r w:rsidR="00177897">
        <w:t>legging av arbeid</w:t>
      </w:r>
      <w:r w:rsidR="0046676B">
        <w:t>et som skal utføres</w:t>
      </w:r>
      <w:r w:rsidR="001C1A47">
        <w:t>.</w:t>
      </w:r>
    </w:p>
    <w:p w14:paraId="68659241" w14:textId="3F4E1F8B" w:rsidR="00007611" w:rsidRPr="00A60077" w:rsidRDefault="00007611" w:rsidP="00A60077">
      <w:pPr>
        <w:pStyle w:val="STY3Brdtekst"/>
        <w:rPr>
          <w:b/>
          <w:bCs/>
          <w:color w:val="FF0000"/>
        </w:rPr>
      </w:pPr>
      <w:r w:rsidRPr="00A60077">
        <w:rPr>
          <w:b/>
          <w:bCs/>
          <w:color w:val="FF0000"/>
        </w:rPr>
        <w:t xml:space="preserve">Koordinator Utførelse (KU): </w:t>
      </w:r>
      <w:r w:rsidR="00890748" w:rsidRPr="00A60077">
        <w:rPr>
          <w:b/>
          <w:bCs/>
          <w:color w:val="FF0000"/>
        </w:rPr>
        <w:t>&lt;navn&gt;</w:t>
      </w:r>
    </w:p>
    <w:p w14:paraId="1BA8AEF1" w14:textId="17FA0D8A" w:rsidR="00007611" w:rsidRDefault="00007611" w:rsidP="00007611">
      <w:pPr>
        <w:pStyle w:val="STY3Brdtekst"/>
      </w:pPr>
      <w:r>
        <w:t>Ivaretar byggherres KU ansvar</w:t>
      </w:r>
      <w:r w:rsidR="002D3641">
        <w:t xml:space="preserve"> i </w:t>
      </w:r>
      <w:proofErr w:type="spellStart"/>
      <w:r w:rsidR="002D3641">
        <w:t>hht</w:t>
      </w:r>
      <w:proofErr w:type="spellEnd"/>
      <w:r w:rsidR="002D3641">
        <w:t xml:space="preserve"> Byggherreforskriften</w:t>
      </w:r>
      <w:r w:rsidR="00324B76">
        <w:t>, §14</w:t>
      </w:r>
      <w:r>
        <w:t>.</w:t>
      </w:r>
    </w:p>
    <w:p w14:paraId="5658C277" w14:textId="77777777" w:rsidR="001600B3" w:rsidRDefault="001600B3" w:rsidP="00E07EE9">
      <w:pPr>
        <w:pStyle w:val="STY3Brdtekst"/>
      </w:pPr>
    </w:p>
    <w:p w14:paraId="1E519E2D" w14:textId="551DCA17" w:rsidR="001600B3" w:rsidRDefault="00F20E2C" w:rsidP="00F20E2C">
      <w:pPr>
        <w:pStyle w:val="STY3Overskrift1"/>
      </w:pPr>
      <w:bookmarkStart w:id="50" w:name="_Toc478049076"/>
      <w:bookmarkStart w:id="51" w:name="_Toc163222655"/>
      <w:r>
        <w:lastRenderedPageBreak/>
        <w:t>Styringsmål, kostnadsbudsjett</w:t>
      </w:r>
      <w:bookmarkEnd w:id="50"/>
      <w:r w:rsidR="002D3641">
        <w:t xml:space="preserve"> og fremdrift</w:t>
      </w:r>
      <w:bookmarkEnd w:id="51"/>
    </w:p>
    <w:p w14:paraId="591E45AC" w14:textId="0735F35F" w:rsidR="001600B3" w:rsidRDefault="004B2AE0" w:rsidP="00CF2825">
      <w:pPr>
        <w:pStyle w:val="STY3Overskrift11"/>
      </w:pPr>
      <w:bookmarkStart w:id="52" w:name="_Toc478049078"/>
      <w:bookmarkStart w:id="53" w:name="_Toc163222656"/>
      <w:r>
        <w:t>Kostnadsbudsjett – periodisert</w:t>
      </w:r>
      <w:bookmarkEnd w:id="52"/>
      <w:bookmarkEnd w:id="53"/>
    </w:p>
    <w:p w14:paraId="185F5B51" w14:textId="289E3D8D" w:rsidR="00B23FAA" w:rsidRDefault="00B23FAA" w:rsidP="00D75959">
      <w:pPr>
        <w:pStyle w:val="STY3Brdtekst"/>
        <w:rPr>
          <w:color w:val="FF0000"/>
        </w:rPr>
      </w:pPr>
      <w:r w:rsidRPr="009E5134">
        <w:rPr>
          <w:rFonts w:eastAsia="Times New Roman" w:cs="Times New Roman"/>
          <w:noProof/>
          <w:szCs w:val="22"/>
        </w:rPr>
        <mc:AlternateContent>
          <mc:Choice Requires="wps">
            <w:drawing>
              <wp:inline distT="0" distB="0" distL="0" distR="0" wp14:anchorId="59AC1C0B" wp14:editId="2DD39E69">
                <wp:extent cx="5759450" cy="2961409"/>
                <wp:effectExtent l="57150" t="38100" r="69850" b="86995"/>
                <wp:docPr id="48" name="Rektangel: avrundede hjørner 4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2961409"/>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4278CB69" w14:textId="77777777" w:rsidR="00B23FAA" w:rsidRDefault="00B23FAA" w:rsidP="00B23FAA">
                            <w:pPr>
                              <w:pStyle w:val="STY3Brdtekst"/>
                              <w:rPr>
                                <w:lang w:eastAsia="nb-NO"/>
                              </w:rPr>
                            </w:pPr>
                            <w:r>
                              <w:rPr>
                                <w:lang w:eastAsia="nb-NO"/>
                              </w:rPr>
                              <w:t>Legg inn informasjon om prosjektets kostnadsramme og en tabell for produsert budsjett per år og totalt.</w:t>
                            </w:r>
                          </w:p>
                          <w:p w14:paraId="2F204241" w14:textId="0864D1B8" w:rsidR="00B23FAA" w:rsidRDefault="00B23FAA" w:rsidP="00B23FAA">
                            <w:pPr>
                              <w:pStyle w:val="STY3Brdtekst"/>
                              <w:rPr>
                                <w:lang w:eastAsia="nb-NO"/>
                              </w:rPr>
                            </w:pPr>
                            <w:r>
                              <w:rPr>
                                <w:lang w:eastAsia="nb-NO"/>
                              </w:rPr>
                              <w:t xml:space="preserve">Hvis prosjektet går over flere år, skal budsjettet justeres årlig for kr verdi og prisstigning. </w:t>
                            </w:r>
                          </w:p>
                          <w:p w14:paraId="039A798E" w14:textId="77777777" w:rsidR="00B23FAA" w:rsidRDefault="00B23FAA" w:rsidP="00B23FAA">
                            <w:pPr>
                              <w:pStyle w:val="STY3Brdtekst"/>
                              <w:rPr>
                                <w:lang w:eastAsia="nb-NO"/>
                              </w:rPr>
                            </w:pPr>
                            <w:r>
                              <w:rPr>
                                <w:lang w:eastAsia="nb-NO"/>
                              </w:rPr>
                              <w:t xml:space="preserve">Sjekk hva som står i inngåtte kontrakter </w:t>
                            </w:r>
                            <w:proofErr w:type="spellStart"/>
                            <w:r>
                              <w:rPr>
                                <w:lang w:eastAsia="nb-NO"/>
                              </w:rPr>
                              <w:t>vdr</w:t>
                            </w:r>
                            <w:proofErr w:type="spellEnd"/>
                            <w:r>
                              <w:rPr>
                                <w:lang w:eastAsia="nb-NO"/>
                              </w:rPr>
                              <w:t xml:space="preserve"> prisjusteringer.</w:t>
                            </w:r>
                          </w:p>
                          <w:p w14:paraId="50E1E7C1" w14:textId="77777777" w:rsidR="00C873B6" w:rsidRDefault="0030287F" w:rsidP="0030287F">
                            <w:pPr>
                              <w:pStyle w:val="STY3Brdtekst"/>
                              <w:rPr>
                                <w:lang w:eastAsia="nb-NO"/>
                              </w:rPr>
                            </w:pPr>
                            <w:r>
                              <w:rPr>
                                <w:lang w:eastAsia="nb-NO"/>
                              </w:rPr>
                              <w:t>Angi om det er behov for etablering av kalkyler og/eller usikkerhetsanalyser.</w:t>
                            </w:r>
                          </w:p>
                          <w:p w14:paraId="64EEC6F5" w14:textId="1B6999C2" w:rsidR="0030287F" w:rsidRDefault="00C873B6" w:rsidP="0030287F">
                            <w:pPr>
                              <w:pStyle w:val="STY3Brdtekst"/>
                              <w:rPr>
                                <w:lang w:eastAsia="nb-NO"/>
                              </w:rPr>
                            </w:pPr>
                            <w:r>
                              <w:rPr>
                                <w:lang w:eastAsia="nb-NO"/>
                              </w:rPr>
                              <w:t>Lag</w:t>
                            </w:r>
                            <w:r w:rsidR="0030287F">
                              <w:rPr>
                                <w:lang w:eastAsia="nb-NO"/>
                              </w:rPr>
                              <w:t xml:space="preserve"> forslag til oppdeling av budsjettposter (f.eks.: entreprenører/leverandører, konsulenter/rådgivere, interne timer/kostnader, marginer og usikkerhet mv.).</w:t>
                            </w:r>
                            <w:r>
                              <w:rPr>
                                <w:lang w:eastAsia="nb-NO"/>
                              </w:rPr>
                              <w:t xml:space="preserve"> For store prosjekter kan det vurderes om de</w:t>
                            </w:r>
                            <w:r w:rsidR="00737E61">
                              <w:rPr>
                                <w:lang w:eastAsia="nb-NO"/>
                              </w:rPr>
                              <w:t>t er hensiktsmessig å</w:t>
                            </w:r>
                            <w:r>
                              <w:rPr>
                                <w:lang w:eastAsia="nb-NO"/>
                              </w:rPr>
                              <w:t xml:space="preserve"> lage en </w:t>
                            </w:r>
                            <w:r w:rsidR="00E92466">
                              <w:rPr>
                                <w:lang w:eastAsia="nb-NO"/>
                              </w:rPr>
                              <w:t>p</w:t>
                            </w:r>
                            <w:r w:rsidR="00E92466" w:rsidRPr="00E92466">
                              <w:rPr>
                                <w:lang w:eastAsia="nb-NO"/>
                              </w:rPr>
                              <w:t>rosjektnedbrytningsstruktur</w:t>
                            </w:r>
                            <w:r w:rsidR="00E92466">
                              <w:rPr>
                                <w:lang w:eastAsia="nb-NO"/>
                              </w:rPr>
                              <w:t xml:space="preserve"> (PNS).</w:t>
                            </w:r>
                          </w:p>
                          <w:p w14:paraId="508920B2" w14:textId="60A357CD" w:rsidR="00E92466" w:rsidRDefault="00E92466" w:rsidP="0030287F">
                            <w:pPr>
                              <w:pStyle w:val="STY3Brdtekst"/>
                              <w:rPr>
                                <w:lang w:eastAsia="nb-NO"/>
                              </w:rPr>
                            </w:pPr>
                            <w:r w:rsidRPr="00E92466">
                              <w:rPr>
                                <w:lang w:eastAsia="nb-NO"/>
                              </w:rPr>
                              <w:t xml:space="preserve">Prosjektnedbrytningsstrukturen (PNS) reflekterer nedbrytningen av prosjektets arbeidsomfang i budsjettposter og </w:t>
                            </w:r>
                            <w:proofErr w:type="spellStart"/>
                            <w:r w:rsidRPr="00E92466">
                              <w:rPr>
                                <w:lang w:eastAsia="nb-NO"/>
                              </w:rPr>
                              <w:t>kontraktspakker</w:t>
                            </w:r>
                            <w:proofErr w:type="spellEnd"/>
                            <w:r w:rsidRPr="00E92466">
                              <w:rPr>
                                <w:lang w:eastAsia="nb-NO"/>
                              </w:rPr>
                              <w:t xml:space="preserve"> i faser (Nivå 2) og områder (Nivå 3), slik at disse kan styres med hensyn til kostnader, fremdrift og teknisk gjennomføring. PNS gir en praktisk kodestruktur for prosjektstyring slik at kostnader/fremdrift kan styres mest mulig effektivt.</w:t>
                            </w:r>
                          </w:p>
                          <w:p w14:paraId="77F1C1CE" w14:textId="714603A2" w:rsidR="00CC2E77" w:rsidRDefault="00C873B6" w:rsidP="0030287F">
                            <w:pPr>
                              <w:pStyle w:val="STY3Brdtekst"/>
                              <w:rPr>
                                <w:lang w:eastAsia="nb-NO"/>
                              </w:rPr>
                            </w:pPr>
                            <w:r>
                              <w:rPr>
                                <w:lang w:eastAsia="nb-NO"/>
                              </w:rPr>
                              <w:t>Beskriv</w:t>
                            </w:r>
                            <w:r w:rsidR="0030287F">
                              <w:rPr>
                                <w:lang w:eastAsia="nb-NO"/>
                              </w:rPr>
                              <w:t xml:space="preserve"> hvordan økonomioppfølgingen skal foregå i prosjektet.</w:t>
                            </w:r>
                          </w:p>
                          <w:p w14:paraId="6C469301" w14:textId="293B69B4" w:rsidR="00B23FAA" w:rsidRPr="00A60077" w:rsidRDefault="00B23FAA" w:rsidP="00A7713E">
                            <w:pPr>
                              <w:pStyle w:val="STY3Brdtekst"/>
                              <w:rPr>
                                <w:color w:val="FF0000"/>
                                <w:sz w:val="16"/>
                                <w:szCs w:val="16"/>
                              </w:rPr>
                            </w:pPr>
                            <w:r w:rsidRPr="00A60077">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59AC1C0B" id="Rektangel: avrundede hjørner 48" o:spid="_x0000_s1055" style="width:453.5pt;height:233.2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qc14SAMAAJgHAAAOAAAAZHJzL2Uyb0RvYy54bWysVU1PGzEQvVfqf7B8L5sN2UAiAkIgqkpp&#10;QYSK88T2Zt16bdd22NBf37G9CYFyKXQPK3tmPJ735sMnZ5tWkQfhvDR6RsuDASVCM8OlXs3o97ur&#10;T8eU+ACagzJazOij8PTs9OOHk85OxdA0RnHhCDrRftrZGW1CsNOi8KwRLfgDY4VGZW1cCwG3blVw&#10;Bx16b1UxHAzGRWcct84w4T1KL7OSnib/dS1YuK5rLwJRM4qxhfR36b+M/+L0BKYrB7aRrA8D3hBF&#10;C1LjpTtXlxCArJ38y1UrmTPe1OGAmbYwdS2ZSBgQTTl4gWbRgBUJC5Lj7Y4m///csm8PC3vjYuje&#10;zg376ZGRorN+utPEje9tNrVroy0GTjaJxccdi2ITCENhdVRNRhWSzVA3nIzL0WASeS5guj1unQ+f&#10;hWlJXMyoM2vNbzFXiUJ4mPuQuOREQ4tFA/wHJXWrMDMPoEg1OB73DntbdL112SeBX0mliDPhXoYm&#10;8YjVmTPkt+49sQapHCSxf/QXyhH0P6NYX9x0dwiIEgU+oALN0pdsg9QhW1ZRmIvIQ/hqeBYfZtsM&#10;OntO+Fc+hddffBhPv+Pyw6N3XF7mEGM8b4NepuhT/zyDvqMEk/ICOkpWW/aV1ATikCjH2McRCPEM&#10;lOAxT5k4bMuUxhij0qSb0Uk1rLCuAAdFrQCzw1qLB7xeUQJqhROIBZcZNUruDv8LQN8AFzmLk9cR&#10;loOt/DlCv39lLMdL8E32xHHVg1I6whFpNPWFaNZBuEXDO7JUa3cLiGiUGeEytkfihxIusQqrpEGy&#10;npd2X0ZutdwVcSI1y0HZBvrKPI5U94WZzVNl7mJIu73w0izI7R8HQdgsN0RihMPU01G0NPzxxsWA&#10;Yi8Rb9mVRPRzbJwbcNizKMQXIlzjr1YG02j6FSWNcb9fk0d7HHKopaTD6Yw5/rUGJ7Afv2js2Uk5&#10;GqHbkDaj6mgYGdnXLPc1et1eGOzrMkWXltE+qO2ydqa9x4fkPN6KKtAM787V1G8uQpwBOIaMY+L8&#10;PK1xhFsIc72wbDtdYt7vNvfgbD/bAk6Rb2Y7yWGaJlbm/8k2loQ25+tgahmi8onXfoPjP2Wmf6ri&#10;+7K/T1ZPD+rpHwAAAP//AwBQSwMEFAAGAAgAAAAhAEMVSinaAAAABQEAAA8AAABkcnMvZG93bnJl&#10;di54bWxMj0FLw0AQhe+C/2EZwZvdKDVqzKSIYG8WEhWv2+yYRLOzIbttt//e0YteHjze8N435Sq5&#10;Ue1pDoNnhMtFBoq49XbgDuH15eniFlSIhq0ZPRPCkQKsqtOT0hTWH7imfRM7JSUcCoPQxzgVWoe2&#10;J2fCwk/Ekn342Zkodu60nc1Byt2or7Is184MLAu9meixp/ar2TmEZK/XbfO53jxv8lDXb+kY3qcB&#10;8fwsPdyDipTi3zH84As6VMK09Tu2QY0I8kj8VcnushuxW4Rlni9BV6X+T199AwAA//8DAFBLAQIt&#10;ABQABgAIAAAAIQC2gziS/gAAAOEBAAATAAAAAAAAAAAAAAAAAAAAAABbQ29udGVudF9UeXBlc10u&#10;eG1sUEsBAi0AFAAGAAgAAAAhADj9If/WAAAAlAEAAAsAAAAAAAAAAAAAAAAALwEAAF9yZWxzLy5y&#10;ZWxzUEsBAi0AFAAGAAgAAAAhALWpzXhIAwAAmAcAAA4AAAAAAAAAAAAAAAAALgIAAGRycy9lMm9E&#10;b2MueG1sUEsBAi0AFAAGAAgAAAAhAEMVSinaAAAABQEAAA8AAAAAAAAAAAAAAAAAogUAAGRycy9k&#10;b3ducmV2LnhtbFBLBQYAAAAABAAEAPMAAACpBgAAAAA=&#10;" fillcolor="#bcbcbc">
                <v:fill color2="#ededed" rotate="t" angle="180" colors="0 #bcbcbc;22938f #d0d0d0;1 #ededed" focus="100%" type="gradient"/>
                <v:stroke dashstyle="dash"/>
                <v:shadow on="t" color="black" opacity="24903f" origin=",.5" offset="0,.55556mm"/>
                <v:path arrowok="t"/>
                <v:textbox>
                  <w:txbxContent>
                    <w:p w14:paraId="4278CB69" w14:textId="77777777" w:rsidR="00B23FAA" w:rsidRDefault="00B23FAA" w:rsidP="00B23FAA">
                      <w:pPr>
                        <w:pStyle w:val="STY3Brdtekst"/>
                        <w:rPr>
                          <w:lang w:eastAsia="nb-NO"/>
                        </w:rPr>
                      </w:pPr>
                      <w:r>
                        <w:rPr>
                          <w:lang w:eastAsia="nb-NO"/>
                        </w:rPr>
                        <w:t>Legg inn informasjon om prosjektets kostnadsramme og en tabell for produsert budsjett per år og totalt.</w:t>
                      </w:r>
                    </w:p>
                    <w:p w14:paraId="2F204241" w14:textId="0864D1B8" w:rsidR="00B23FAA" w:rsidRDefault="00B23FAA" w:rsidP="00B23FAA">
                      <w:pPr>
                        <w:pStyle w:val="STY3Brdtekst"/>
                        <w:rPr>
                          <w:lang w:eastAsia="nb-NO"/>
                        </w:rPr>
                      </w:pPr>
                      <w:r>
                        <w:rPr>
                          <w:lang w:eastAsia="nb-NO"/>
                        </w:rPr>
                        <w:t xml:space="preserve">Hvis prosjektet går over flere år, skal budsjettet justeres årlig for kr verdi og prisstigning. </w:t>
                      </w:r>
                    </w:p>
                    <w:p w14:paraId="039A798E" w14:textId="77777777" w:rsidR="00B23FAA" w:rsidRDefault="00B23FAA" w:rsidP="00B23FAA">
                      <w:pPr>
                        <w:pStyle w:val="STY3Brdtekst"/>
                        <w:rPr>
                          <w:lang w:eastAsia="nb-NO"/>
                        </w:rPr>
                      </w:pPr>
                      <w:r>
                        <w:rPr>
                          <w:lang w:eastAsia="nb-NO"/>
                        </w:rPr>
                        <w:t xml:space="preserve">Sjekk hva som står i inngåtte kontrakter </w:t>
                      </w:r>
                      <w:proofErr w:type="spellStart"/>
                      <w:r>
                        <w:rPr>
                          <w:lang w:eastAsia="nb-NO"/>
                        </w:rPr>
                        <w:t>vdr</w:t>
                      </w:r>
                      <w:proofErr w:type="spellEnd"/>
                      <w:r>
                        <w:rPr>
                          <w:lang w:eastAsia="nb-NO"/>
                        </w:rPr>
                        <w:t xml:space="preserve"> prisjusteringer.</w:t>
                      </w:r>
                    </w:p>
                    <w:p w14:paraId="50E1E7C1" w14:textId="77777777" w:rsidR="00C873B6" w:rsidRDefault="0030287F" w:rsidP="0030287F">
                      <w:pPr>
                        <w:pStyle w:val="STY3Brdtekst"/>
                        <w:rPr>
                          <w:lang w:eastAsia="nb-NO"/>
                        </w:rPr>
                      </w:pPr>
                      <w:r>
                        <w:rPr>
                          <w:lang w:eastAsia="nb-NO"/>
                        </w:rPr>
                        <w:t>Angi om det er behov for etablering av kalkyler og/eller usikkerhetsanalyser.</w:t>
                      </w:r>
                    </w:p>
                    <w:p w14:paraId="64EEC6F5" w14:textId="1B6999C2" w:rsidR="0030287F" w:rsidRDefault="00C873B6" w:rsidP="0030287F">
                      <w:pPr>
                        <w:pStyle w:val="STY3Brdtekst"/>
                        <w:rPr>
                          <w:lang w:eastAsia="nb-NO"/>
                        </w:rPr>
                      </w:pPr>
                      <w:r>
                        <w:rPr>
                          <w:lang w:eastAsia="nb-NO"/>
                        </w:rPr>
                        <w:t>Lag</w:t>
                      </w:r>
                      <w:r w:rsidR="0030287F">
                        <w:rPr>
                          <w:lang w:eastAsia="nb-NO"/>
                        </w:rPr>
                        <w:t xml:space="preserve"> forslag til oppdeling av budsjettposter (f.eks.: entreprenører/leverandører, konsulenter/rådgivere, interne timer/kostnader, marginer og usikkerhet mv.).</w:t>
                      </w:r>
                      <w:r>
                        <w:rPr>
                          <w:lang w:eastAsia="nb-NO"/>
                        </w:rPr>
                        <w:t xml:space="preserve"> For store prosjekter kan det vurderes om de</w:t>
                      </w:r>
                      <w:r w:rsidR="00737E61">
                        <w:rPr>
                          <w:lang w:eastAsia="nb-NO"/>
                        </w:rPr>
                        <w:t>t er hensiktsmessig å</w:t>
                      </w:r>
                      <w:r>
                        <w:rPr>
                          <w:lang w:eastAsia="nb-NO"/>
                        </w:rPr>
                        <w:t xml:space="preserve"> lage en </w:t>
                      </w:r>
                      <w:r w:rsidR="00E92466">
                        <w:rPr>
                          <w:lang w:eastAsia="nb-NO"/>
                        </w:rPr>
                        <w:t>p</w:t>
                      </w:r>
                      <w:r w:rsidR="00E92466" w:rsidRPr="00E92466">
                        <w:rPr>
                          <w:lang w:eastAsia="nb-NO"/>
                        </w:rPr>
                        <w:t>rosjektnedbrytningsstruktur</w:t>
                      </w:r>
                      <w:r w:rsidR="00E92466">
                        <w:rPr>
                          <w:lang w:eastAsia="nb-NO"/>
                        </w:rPr>
                        <w:t xml:space="preserve"> (PNS).</w:t>
                      </w:r>
                    </w:p>
                    <w:p w14:paraId="508920B2" w14:textId="60A357CD" w:rsidR="00E92466" w:rsidRDefault="00E92466" w:rsidP="0030287F">
                      <w:pPr>
                        <w:pStyle w:val="STY3Brdtekst"/>
                        <w:rPr>
                          <w:lang w:eastAsia="nb-NO"/>
                        </w:rPr>
                      </w:pPr>
                      <w:r w:rsidRPr="00E92466">
                        <w:rPr>
                          <w:lang w:eastAsia="nb-NO"/>
                        </w:rPr>
                        <w:t xml:space="preserve">Prosjektnedbrytningsstrukturen (PNS) reflekterer nedbrytningen av prosjektets arbeidsomfang i budsjettposter og </w:t>
                      </w:r>
                      <w:proofErr w:type="spellStart"/>
                      <w:r w:rsidRPr="00E92466">
                        <w:rPr>
                          <w:lang w:eastAsia="nb-NO"/>
                        </w:rPr>
                        <w:t>kontraktspakker</w:t>
                      </w:r>
                      <w:proofErr w:type="spellEnd"/>
                      <w:r w:rsidRPr="00E92466">
                        <w:rPr>
                          <w:lang w:eastAsia="nb-NO"/>
                        </w:rPr>
                        <w:t xml:space="preserve"> i faser (Nivå 2) og områder (Nivå 3), slik at disse kan styres med hensyn til kostnader, fremdrift og teknisk gjennomføring. PNS gir en praktisk kodestruktur for prosjektstyring slik at kostnader/fremdrift kan styres mest mulig effektivt.</w:t>
                      </w:r>
                    </w:p>
                    <w:p w14:paraId="77F1C1CE" w14:textId="714603A2" w:rsidR="00CC2E77" w:rsidRDefault="00C873B6" w:rsidP="0030287F">
                      <w:pPr>
                        <w:pStyle w:val="STY3Brdtekst"/>
                        <w:rPr>
                          <w:lang w:eastAsia="nb-NO"/>
                        </w:rPr>
                      </w:pPr>
                      <w:r>
                        <w:rPr>
                          <w:lang w:eastAsia="nb-NO"/>
                        </w:rPr>
                        <w:t>Beskriv</w:t>
                      </w:r>
                      <w:r w:rsidR="0030287F">
                        <w:rPr>
                          <w:lang w:eastAsia="nb-NO"/>
                        </w:rPr>
                        <w:t xml:space="preserve"> hvordan økonomioppfølgingen skal foregå i prosjektet.</w:t>
                      </w:r>
                    </w:p>
                    <w:p w14:paraId="6C469301" w14:textId="293B69B4" w:rsidR="00B23FAA" w:rsidRPr="00A60077" w:rsidRDefault="00B23FAA" w:rsidP="00A7713E">
                      <w:pPr>
                        <w:pStyle w:val="STY3Brdtekst"/>
                        <w:rPr>
                          <w:color w:val="FF0000"/>
                          <w:sz w:val="16"/>
                          <w:szCs w:val="16"/>
                        </w:rPr>
                      </w:pPr>
                      <w:r w:rsidRPr="00A60077">
                        <w:rPr>
                          <w:color w:val="FF0000"/>
                          <w:sz w:val="16"/>
                          <w:szCs w:val="16"/>
                        </w:rPr>
                        <w:t>Denne kommentarboksen er kun en veiledning, den skal slettes før ferdigstillelse av første versjon av dokumentet</w:t>
                      </w:r>
                    </w:p>
                  </w:txbxContent>
                </v:textbox>
                <w10:anchorlock/>
              </v:roundrect>
            </w:pict>
          </mc:Fallback>
        </mc:AlternateContent>
      </w:r>
    </w:p>
    <w:p w14:paraId="01710500" w14:textId="1A8FC403" w:rsidR="004B2AE0" w:rsidRDefault="00D75959" w:rsidP="00D75959">
      <w:pPr>
        <w:pStyle w:val="STY3Brdtekst"/>
        <w:rPr>
          <w:color w:val="FF0000"/>
        </w:rPr>
      </w:pPr>
      <w:r>
        <w:rPr>
          <w:color w:val="FF0000"/>
        </w:rPr>
        <w:t>T</w:t>
      </w:r>
      <w:r w:rsidR="00975099" w:rsidRPr="00CF2825">
        <w:rPr>
          <w:color w:val="FF0000"/>
        </w:rPr>
        <w:t>abell</w:t>
      </w:r>
      <w:r w:rsidR="007A4599">
        <w:rPr>
          <w:color w:val="FF0000"/>
        </w:rPr>
        <w:t>en</w:t>
      </w:r>
      <w:r w:rsidR="00975099" w:rsidRPr="00CF2825">
        <w:rPr>
          <w:color w:val="FF0000"/>
        </w:rPr>
        <w:t xml:space="preserve"> </w:t>
      </w:r>
      <w:r>
        <w:rPr>
          <w:color w:val="FF0000"/>
        </w:rPr>
        <w:t>nedenfor</w:t>
      </w:r>
      <w:r w:rsidR="00975099" w:rsidRPr="00CF2825">
        <w:rPr>
          <w:color w:val="FF0000"/>
        </w:rPr>
        <w:t xml:space="preserve"> viser </w:t>
      </w:r>
      <w:r w:rsidR="006C61E0">
        <w:rPr>
          <w:color w:val="FF0000"/>
        </w:rPr>
        <w:t>periodisert budsjett</w:t>
      </w:r>
      <w:r w:rsidRPr="00CF2825">
        <w:rPr>
          <w:color w:val="FF0000"/>
        </w:rPr>
        <w:t xml:space="preserve"> per år og total</w:t>
      </w:r>
      <w:r w:rsidR="006C61E0">
        <w:rPr>
          <w:color w:val="FF0000"/>
        </w:rPr>
        <w:t xml:space="preserve"> ramme</w:t>
      </w:r>
      <w:r w:rsidRPr="00CF2825">
        <w:rPr>
          <w:color w:val="FF0000"/>
        </w:rPr>
        <w:t xml:space="preserve"> for prosjektet.</w:t>
      </w:r>
    </w:p>
    <w:p w14:paraId="750E0DE8" w14:textId="6C32AE26" w:rsidR="00700B5F" w:rsidRDefault="00D75959" w:rsidP="00D75959">
      <w:pPr>
        <w:pStyle w:val="STY3Brdtekst"/>
        <w:rPr>
          <w:i/>
          <w:iCs/>
          <w:color w:val="FF0000"/>
        </w:rPr>
      </w:pPr>
      <w:r w:rsidRPr="00CF2825">
        <w:rPr>
          <w:i/>
          <w:iCs/>
          <w:color w:val="FF0000"/>
        </w:rPr>
        <w:t>Sett inn tabell</w:t>
      </w:r>
    </w:p>
    <w:p w14:paraId="6E76CD1D" w14:textId="77777777" w:rsidR="00700B5F" w:rsidRDefault="00700B5F" w:rsidP="00CF2825">
      <w:pPr>
        <w:pStyle w:val="STY3Brdtekst"/>
        <w:rPr>
          <w:color w:val="FF0000"/>
        </w:rPr>
      </w:pPr>
    </w:p>
    <w:p w14:paraId="69079480" w14:textId="0BF7CF98" w:rsidR="00DC198C" w:rsidRPr="00CF2825" w:rsidRDefault="00700B5F" w:rsidP="00CF2825">
      <w:pPr>
        <w:pStyle w:val="STY3Brdtekst"/>
        <w:rPr>
          <w:color w:val="FF0000"/>
        </w:rPr>
      </w:pPr>
      <w:r>
        <w:rPr>
          <w:color w:val="FF0000"/>
        </w:rPr>
        <w:t>Legg</w:t>
      </w:r>
      <w:r w:rsidR="00DC198C">
        <w:rPr>
          <w:color w:val="FF0000"/>
        </w:rPr>
        <w:t xml:space="preserve"> inn </w:t>
      </w:r>
      <w:r w:rsidR="00D831E3">
        <w:rPr>
          <w:color w:val="FF0000"/>
        </w:rPr>
        <w:t xml:space="preserve">hvilke budsjettposter </w:t>
      </w:r>
      <w:r w:rsidR="00E64FA5">
        <w:rPr>
          <w:color w:val="FF0000"/>
        </w:rPr>
        <w:t xml:space="preserve">prosjektet vil </w:t>
      </w:r>
      <w:r>
        <w:rPr>
          <w:color w:val="FF0000"/>
        </w:rPr>
        <w:t xml:space="preserve">benytte for oppfølging av kostnader, </w:t>
      </w:r>
      <w:proofErr w:type="spellStart"/>
      <w:r>
        <w:rPr>
          <w:color w:val="FF0000"/>
        </w:rPr>
        <w:t>evnt</w:t>
      </w:r>
      <w:proofErr w:type="spellEnd"/>
      <w:r>
        <w:rPr>
          <w:color w:val="FF0000"/>
        </w:rPr>
        <w:t xml:space="preserve"> </w:t>
      </w:r>
      <w:r w:rsidR="002B63D6">
        <w:rPr>
          <w:color w:val="FF0000"/>
        </w:rPr>
        <w:t xml:space="preserve">lag </w:t>
      </w:r>
      <w:r>
        <w:rPr>
          <w:color w:val="FF0000"/>
        </w:rPr>
        <w:t>en</w:t>
      </w:r>
      <w:r w:rsidR="00D831E3">
        <w:rPr>
          <w:color w:val="FF0000"/>
        </w:rPr>
        <w:t xml:space="preserve"> </w:t>
      </w:r>
      <w:r w:rsidR="002B63D6" w:rsidRPr="002B63D6">
        <w:rPr>
          <w:color w:val="FF0000"/>
        </w:rPr>
        <w:t>prosjektnedbrytningsstruktur</w:t>
      </w:r>
      <w:r>
        <w:rPr>
          <w:color w:val="FF0000"/>
        </w:rPr>
        <w:t>.</w:t>
      </w:r>
    </w:p>
    <w:p w14:paraId="59662135" w14:textId="470A80D5" w:rsidR="00614CB2" w:rsidRDefault="00614CB2" w:rsidP="00614CB2">
      <w:pPr>
        <w:pStyle w:val="STY3Overskrift11"/>
      </w:pPr>
      <w:bookmarkStart w:id="54" w:name="_Toc478049080"/>
      <w:bookmarkStart w:id="55" w:name="_Toc163222657"/>
      <w:r>
        <w:t>Fremdriftsplan</w:t>
      </w:r>
      <w:bookmarkEnd w:id="54"/>
      <w:bookmarkEnd w:id="55"/>
    </w:p>
    <w:p w14:paraId="3E14C206" w14:textId="4DF4FF98" w:rsidR="00614CB2" w:rsidRDefault="00B23FAA" w:rsidP="00614CB2">
      <w:pPr>
        <w:pStyle w:val="STY3Brdtekst"/>
      </w:pPr>
      <w:r w:rsidRPr="009E5134">
        <w:rPr>
          <w:rFonts w:eastAsia="Times New Roman" w:cs="Times New Roman"/>
          <w:noProof/>
          <w:szCs w:val="22"/>
        </w:rPr>
        <mc:AlternateContent>
          <mc:Choice Requires="wps">
            <w:drawing>
              <wp:inline distT="0" distB="0" distL="0" distR="0" wp14:anchorId="4AFE4E3F" wp14:editId="30351AF1">
                <wp:extent cx="5759450" cy="1361209"/>
                <wp:effectExtent l="57150" t="38100" r="69850" b="86995"/>
                <wp:docPr id="49" name="Rektangel: avrundede hjørner 4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59450" cy="1361209"/>
                        </a:xfrm>
                        <a:prstGeom prst="roundRect">
                          <a:avLst>
                            <a:gd name="adj" fmla="val 5086"/>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dash"/>
                        </a:ln>
                        <a:effectLst>
                          <a:outerShdw blurRad="40000" dist="20000" dir="5400000" rotWithShape="0">
                            <a:srgbClr val="000000">
                              <a:alpha val="38000"/>
                            </a:srgbClr>
                          </a:outerShdw>
                        </a:effectLst>
                      </wps:spPr>
                      <wps:txbx>
                        <w:txbxContent>
                          <w:p w14:paraId="6656849E" w14:textId="77777777" w:rsidR="00BD791F" w:rsidRDefault="00BD791F" w:rsidP="00BD791F">
                            <w:pPr>
                              <w:pStyle w:val="STY3Brdtekst"/>
                              <w:rPr>
                                <w:lang w:eastAsia="nb-NO"/>
                              </w:rPr>
                            </w:pPr>
                            <w:r>
                              <w:rPr>
                                <w:lang w:eastAsia="nb-NO"/>
                              </w:rPr>
                              <w:t xml:space="preserve">Fyll inn prosjektets </w:t>
                            </w:r>
                            <w:proofErr w:type="spellStart"/>
                            <w:r>
                              <w:rPr>
                                <w:lang w:eastAsia="nb-NO"/>
                              </w:rPr>
                              <w:t>hovedmilepæler</w:t>
                            </w:r>
                            <w:proofErr w:type="spellEnd"/>
                            <w:r>
                              <w:rPr>
                                <w:lang w:eastAsia="nb-NO"/>
                              </w:rPr>
                              <w:t xml:space="preserve"> i tabellen. Når en fremdriftsplan er etablert skal denne legges ved.</w:t>
                            </w:r>
                          </w:p>
                          <w:p w14:paraId="202A7F96" w14:textId="77777777" w:rsidR="00BD791F" w:rsidRDefault="00BD791F" w:rsidP="00BD791F">
                            <w:pPr>
                              <w:pStyle w:val="STY3Brdtekst"/>
                              <w:rPr>
                                <w:lang w:eastAsia="nb-NO"/>
                              </w:rPr>
                            </w:pPr>
                            <w:r w:rsidRPr="00CF2825">
                              <w:rPr>
                                <w:lang w:eastAsia="nb-NO"/>
                              </w:rPr>
                              <w:t>Prosjekte</w:t>
                            </w:r>
                            <w:r>
                              <w:rPr>
                                <w:lang w:eastAsia="nb-NO"/>
                              </w:rPr>
                              <w:t>t</w:t>
                            </w:r>
                            <w:r w:rsidRPr="00CF2825">
                              <w:rPr>
                                <w:lang w:eastAsia="nb-NO"/>
                              </w:rPr>
                              <w:t xml:space="preserve"> etablerer fremdriftsplan i MS Project</w:t>
                            </w:r>
                            <w:r>
                              <w:rPr>
                                <w:lang w:eastAsia="nb-NO"/>
                              </w:rPr>
                              <w:t xml:space="preserve"> eller i Excel (for små enkle prosjekter eller tidlig fase)</w:t>
                            </w:r>
                            <w:r w:rsidRPr="00CF2825">
                              <w:rPr>
                                <w:lang w:eastAsia="nb-NO"/>
                              </w:rPr>
                              <w:t>.</w:t>
                            </w:r>
                          </w:p>
                          <w:p w14:paraId="196D5D55" w14:textId="77777777" w:rsidR="00BD791F" w:rsidRPr="00522F65" w:rsidRDefault="00BD791F" w:rsidP="00BD791F">
                            <w:pPr>
                              <w:pStyle w:val="STY3Brdtekst"/>
                              <w:rPr>
                                <w:lang w:eastAsia="nb-NO"/>
                              </w:rPr>
                            </w:pPr>
                            <w:r>
                              <w:rPr>
                                <w:lang w:eastAsia="nb-NO"/>
                              </w:rPr>
                              <w:t>Legg gjerne ved link til en mappe der gjeldende fremdriftsplan ligger.</w:t>
                            </w:r>
                          </w:p>
                          <w:p w14:paraId="18F1A65F" w14:textId="4E884DC1" w:rsidR="00B23FAA" w:rsidRPr="00A60077" w:rsidRDefault="00B23FAA" w:rsidP="00A7713E">
                            <w:pPr>
                              <w:pStyle w:val="STY3Brdtekst"/>
                              <w:rPr>
                                <w:color w:val="FF0000"/>
                                <w:sz w:val="16"/>
                                <w:szCs w:val="16"/>
                              </w:rPr>
                            </w:pPr>
                            <w:r w:rsidRPr="00A60077">
                              <w:rPr>
                                <w:color w:val="FF0000"/>
                                <w:sz w:val="16"/>
                                <w:szCs w:val="16"/>
                              </w:rPr>
                              <w:t>Denne kommentarboksen er kun en veiledning, den skal slettes før ferdigstillelse av første versjon av dokumentet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oundrect w14:anchorId="4AFE4E3F" id="Rektangel: avrundede hjørner 49" o:spid="_x0000_s1056" style="width:453.5pt;height:107.2pt;visibility:visible;mso-wrap-style:square;mso-left-percent:-10001;mso-top-percent:-10001;mso-position-horizontal:absolute;mso-position-horizontal-relative:char;mso-position-vertical:absolute;mso-position-vertical-relative:line;mso-left-percent:-10001;mso-top-percent:-10001;v-text-anchor:middle" arcsize="333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zxwRwMAAJgHAAAOAAAAZHJzL2Uyb0RvYy54bWysVU1PGzEQvVfqf7B8L5tNskAiEoRAVJVo&#10;QYSK88T2Zt16bdd22NBf37G9CYFyKXQPK3tmPJ735sMnp5tWkQfhvDR6RsuDASVCM8OlXs3o97vL&#10;T8eU+ACagzJazOij8PR0/vHDSWenYmgao7hwBJ1oP+3sjDYh2GlReNaIFvyBsUKjsjauhYBbtyq4&#10;gw69t6oYDgaHRWcct84w4T1KL7KSzpP/uhYsXNe1F4GoGcXYQvq79F/GfzE/genKgW0k68OAN0TR&#10;gtR46c7VBQQgayf/ctVK5ow3dThgpi1MXUsmEgZEUw5eoFk0YEXCguR4u6PJ/z+37NvDwt64GLq3&#10;V4b99MhI0Vk/3Wnixvc2m9q10RYDJ5vE4uOORbEJhKGwOqom4wrJZqgrR4flcDCJPBcw3R63zofP&#10;wrQkLmbUmbXmt5irRCE8XPmQuOREQ4tFA/wHJXWrMDMPoEg1OD7sHfa26Hrrsk8Cv5RKEWfCvQxN&#10;4hFjyRnyW/eeWINUDpLYP/pz5Qj6n1GsL266OwREiQIfUIFm6Uu2QeqQLasozEXkIXw1PItH2TaD&#10;zp4T/pVP4fUXj+Lpd1w+OnrH5WUOMcbzNuhlij71zzPoO0owKS+go2S1ZV9JTSAOifIQ+zgCIZ6B&#10;EjzmKROHbZnSGGNUmnQzOqmGFdYV4KCoFWB2WGvxgNcrSkCtcAKx4DKjRsnd4X8B6BvgImdx8jrC&#10;crCVP0fo96+M5XgBvsmeOK56UEpHOCKNpr4QzToIt2h4R5Zq7W4BEY0zI1zG9kj8UMIlVmGVNEjW&#10;89Luy8itlrsiTqRmOSjbQF+Zx5HqvjCzearMXQxptxdemgW5/eMgCJvlhkiMcJS8RNHS8McbFwOK&#10;vUS8ZZcS0V9h49yAw55FIb4Q4Rp/tTKYRtOvKGmM+/2aPNrjkEMtJR1OZ8zxrzU4gf34RWPPTsrx&#10;GN2GtBlXR8PIyL5mua/R6/bcYF+XKbq0jPZBbZe1M+09PiRn8VZUgWZ4d66mfnMe4gzAMWQcE2dn&#10;aY0j3EK40gvLttMl5v1ucw/O9rMt4BT5ZraTHKZpYmX+n2xjSWhztg6mliEqn3jtNzj+U2b6pyq+&#10;L/v7ZPX0oM7/AAAA//8DAFBLAwQUAAYACAAAACEAF7+S+NsAAAAFAQAADwAAAGRycy9kb3ducmV2&#10;LnhtbEyPQUvDQBCF74L/YRnBm9201KoxmyKCvVlIVLxOs2MSzc6G7Lbd/ntHL3p58HjDe98U6+QG&#10;daAp9J4NzGcZKOLG255bA68vT1e3oEJEtjh4JgMnCrAuz88KzK0/ckWHOrZKSjjkaKCLccy1Dk1H&#10;DsPMj8SSffjJYRQ7tdpOeJRyN+hFlq20w55locORHjtqvuq9M5Ds9aapPzfb5+0qVNVbOoX3sTfm&#10;8iI93IOKlOLfMfzgCzqUwrTze7ZBDQbkkfirkt1lN2J3Bhbz5RJ0Wej/9OU3AAAA//8DAFBLAQIt&#10;ABQABgAIAAAAIQC2gziS/gAAAOEBAAATAAAAAAAAAAAAAAAAAAAAAABbQ29udGVudF9UeXBlc10u&#10;eG1sUEsBAi0AFAAGAAgAAAAhADj9If/WAAAAlAEAAAsAAAAAAAAAAAAAAAAALwEAAF9yZWxzLy5y&#10;ZWxzUEsBAi0AFAAGAAgAAAAhAJeXPHBHAwAAmAcAAA4AAAAAAAAAAAAAAAAALgIAAGRycy9lMm9E&#10;b2MueG1sUEsBAi0AFAAGAAgAAAAhABe/kvjbAAAABQEAAA8AAAAAAAAAAAAAAAAAoQUAAGRycy9k&#10;b3ducmV2LnhtbFBLBQYAAAAABAAEAPMAAACpBgAAAAA=&#10;" fillcolor="#bcbcbc">
                <v:fill color2="#ededed" rotate="t" angle="180" colors="0 #bcbcbc;22938f #d0d0d0;1 #ededed" focus="100%" type="gradient"/>
                <v:stroke dashstyle="dash"/>
                <v:shadow on="t" color="black" opacity="24903f" origin=",.5" offset="0,.55556mm"/>
                <v:path arrowok="t"/>
                <v:textbox>
                  <w:txbxContent>
                    <w:p w14:paraId="6656849E" w14:textId="77777777" w:rsidR="00BD791F" w:rsidRDefault="00BD791F" w:rsidP="00BD791F">
                      <w:pPr>
                        <w:pStyle w:val="STY3Brdtekst"/>
                        <w:rPr>
                          <w:lang w:eastAsia="nb-NO"/>
                        </w:rPr>
                      </w:pPr>
                      <w:r>
                        <w:rPr>
                          <w:lang w:eastAsia="nb-NO"/>
                        </w:rPr>
                        <w:t xml:space="preserve">Fyll inn prosjektets </w:t>
                      </w:r>
                      <w:proofErr w:type="spellStart"/>
                      <w:r>
                        <w:rPr>
                          <w:lang w:eastAsia="nb-NO"/>
                        </w:rPr>
                        <w:t>hovedmilepæler</w:t>
                      </w:r>
                      <w:proofErr w:type="spellEnd"/>
                      <w:r>
                        <w:rPr>
                          <w:lang w:eastAsia="nb-NO"/>
                        </w:rPr>
                        <w:t xml:space="preserve"> i tabellen. Når en fremdriftsplan er etablert skal denne legges ved.</w:t>
                      </w:r>
                    </w:p>
                    <w:p w14:paraId="202A7F96" w14:textId="77777777" w:rsidR="00BD791F" w:rsidRDefault="00BD791F" w:rsidP="00BD791F">
                      <w:pPr>
                        <w:pStyle w:val="STY3Brdtekst"/>
                        <w:rPr>
                          <w:lang w:eastAsia="nb-NO"/>
                        </w:rPr>
                      </w:pPr>
                      <w:r w:rsidRPr="00CF2825">
                        <w:rPr>
                          <w:lang w:eastAsia="nb-NO"/>
                        </w:rPr>
                        <w:t>Prosjekte</w:t>
                      </w:r>
                      <w:r>
                        <w:rPr>
                          <w:lang w:eastAsia="nb-NO"/>
                        </w:rPr>
                        <w:t>t</w:t>
                      </w:r>
                      <w:r w:rsidRPr="00CF2825">
                        <w:rPr>
                          <w:lang w:eastAsia="nb-NO"/>
                        </w:rPr>
                        <w:t xml:space="preserve"> etablerer fremdriftsplan i MS Project</w:t>
                      </w:r>
                      <w:r>
                        <w:rPr>
                          <w:lang w:eastAsia="nb-NO"/>
                        </w:rPr>
                        <w:t xml:space="preserve"> eller i Excel (for små enkle prosjekter eller tidlig fase)</w:t>
                      </w:r>
                      <w:r w:rsidRPr="00CF2825">
                        <w:rPr>
                          <w:lang w:eastAsia="nb-NO"/>
                        </w:rPr>
                        <w:t>.</w:t>
                      </w:r>
                    </w:p>
                    <w:p w14:paraId="196D5D55" w14:textId="77777777" w:rsidR="00BD791F" w:rsidRPr="00522F65" w:rsidRDefault="00BD791F" w:rsidP="00BD791F">
                      <w:pPr>
                        <w:pStyle w:val="STY3Brdtekst"/>
                        <w:rPr>
                          <w:lang w:eastAsia="nb-NO"/>
                        </w:rPr>
                      </w:pPr>
                      <w:r>
                        <w:rPr>
                          <w:lang w:eastAsia="nb-NO"/>
                        </w:rPr>
                        <w:t>Legg gjerne ved link til en mappe der gjeldende fremdriftsplan ligger.</w:t>
                      </w:r>
                    </w:p>
                    <w:p w14:paraId="18F1A65F" w14:textId="4E884DC1" w:rsidR="00B23FAA" w:rsidRPr="00A60077" w:rsidRDefault="00B23FAA" w:rsidP="00A7713E">
                      <w:pPr>
                        <w:pStyle w:val="STY3Brdtekst"/>
                        <w:rPr>
                          <w:color w:val="FF0000"/>
                          <w:sz w:val="16"/>
                          <w:szCs w:val="16"/>
                        </w:rPr>
                      </w:pPr>
                      <w:r w:rsidRPr="00A60077">
                        <w:rPr>
                          <w:color w:val="FF0000"/>
                          <w:sz w:val="16"/>
                          <w:szCs w:val="16"/>
                        </w:rPr>
                        <w:t>Denne kommentarboksen er kun en veiledning, den skal slettes før ferdigstillelse av første versjon av dokumentet</w:t>
                      </w:r>
                    </w:p>
                  </w:txbxContent>
                </v:textbox>
                <w10:anchorlock/>
              </v:roundrect>
            </w:pict>
          </mc:Fallback>
        </mc:AlternateContent>
      </w:r>
    </w:p>
    <w:p w14:paraId="3D643CDE" w14:textId="77777777" w:rsidR="00614CB2" w:rsidRPr="00E00A4A" w:rsidRDefault="00614CB2" w:rsidP="00614CB2">
      <w:pPr>
        <w:pStyle w:val="STY3Brdtekst"/>
        <w:rPr>
          <w:lang w:eastAsia="nb-NO"/>
        </w:rPr>
      </w:pPr>
      <w:r>
        <w:rPr>
          <w:lang w:eastAsia="nb-NO"/>
        </w:rPr>
        <w:t xml:space="preserve">Et utvalg av prosjektets </w:t>
      </w:r>
      <w:proofErr w:type="spellStart"/>
      <w:r>
        <w:rPr>
          <w:lang w:eastAsia="nb-NO"/>
        </w:rPr>
        <w:t>hovedmilepæler</w:t>
      </w:r>
      <w:proofErr w:type="spellEnd"/>
      <w:r>
        <w:rPr>
          <w:lang w:eastAsia="nb-NO"/>
        </w:rPr>
        <w:t xml:space="preserve"> er vist i tabellen nedenfor.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8"/>
        <w:gridCol w:w="2410"/>
        <w:gridCol w:w="1276"/>
      </w:tblGrid>
      <w:tr w:rsidR="00614CB2" w:rsidRPr="003321BC" w14:paraId="497FA7CD" w14:textId="77777777" w:rsidTr="001600B3">
        <w:trPr>
          <w:trHeight w:val="397"/>
          <w:tblHeader/>
        </w:trPr>
        <w:tc>
          <w:tcPr>
            <w:tcW w:w="5098" w:type="dxa"/>
            <w:shd w:val="clear" w:color="auto" w:fill="1E285A" w:themeFill="text2"/>
          </w:tcPr>
          <w:p w14:paraId="497FDE93" w14:textId="77777777" w:rsidR="00614CB2" w:rsidRPr="00614CB2" w:rsidRDefault="00614CB2" w:rsidP="00614CB2">
            <w:pPr>
              <w:pStyle w:val="STY3Tabelltittel"/>
              <w:rPr>
                <w:b/>
                <w:color w:val="FFFFFF" w:themeColor="background1"/>
              </w:rPr>
            </w:pPr>
            <w:r w:rsidRPr="00614CB2">
              <w:rPr>
                <w:b/>
                <w:color w:val="FFFFFF" w:themeColor="background1"/>
              </w:rPr>
              <w:t>Milepæl</w:t>
            </w:r>
          </w:p>
        </w:tc>
        <w:tc>
          <w:tcPr>
            <w:tcW w:w="2410" w:type="dxa"/>
            <w:shd w:val="clear" w:color="auto" w:fill="1E285A" w:themeFill="text2"/>
          </w:tcPr>
          <w:p w14:paraId="498A83A5" w14:textId="77777777" w:rsidR="00614CB2" w:rsidRPr="00614CB2" w:rsidRDefault="00614CB2" w:rsidP="00614CB2">
            <w:pPr>
              <w:pStyle w:val="STY3Tabelltittel"/>
              <w:rPr>
                <w:b/>
                <w:color w:val="FFFFFF" w:themeColor="background1"/>
              </w:rPr>
            </w:pPr>
            <w:r w:rsidRPr="00614CB2">
              <w:rPr>
                <w:b/>
                <w:color w:val="FFFFFF" w:themeColor="background1"/>
              </w:rPr>
              <w:t>Fase</w:t>
            </w:r>
          </w:p>
        </w:tc>
        <w:tc>
          <w:tcPr>
            <w:tcW w:w="1276" w:type="dxa"/>
            <w:shd w:val="clear" w:color="auto" w:fill="1E285A" w:themeFill="text2"/>
          </w:tcPr>
          <w:p w14:paraId="61E92D67" w14:textId="77777777" w:rsidR="00614CB2" w:rsidRPr="00614CB2" w:rsidRDefault="00614CB2" w:rsidP="00614CB2">
            <w:pPr>
              <w:pStyle w:val="STY3Tabelltittel"/>
              <w:rPr>
                <w:b/>
                <w:color w:val="FFFFFF" w:themeColor="background1"/>
              </w:rPr>
            </w:pPr>
            <w:r w:rsidRPr="00614CB2">
              <w:rPr>
                <w:b/>
                <w:color w:val="FFFFFF" w:themeColor="background1"/>
              </w:rPr>
              <w:t>Dato</w:t>
            </w:r>
          </w:p>
        </w:tc>
      </w:tr>
      <w:tr w:rsidR="00614CB2" w:rsidRPr="00955D6C" w14:paraId="7F8E9608" w14:textId="77777777" w:rsidTr="001600B3">
        <w:trPr>
          <w:trHeight w:val="283"/>
        </w:trPr>
        <w:tc>
          <w:tcPr>
            <w:tcW w:w="5098" w:type="dxa"/>
            <w:shd w:val="clear" w:color="auto" w:fill="F2F2F2" w:themeFill="background1" w:themeFillShade="F2"/>
          </w:tcPr>
          <w:p w14:paraId="41554614" w14:textId="33A77F24" w:rsidR="00614CB2" w:rsidRPr="00A60077" w:rsidRDefault="00614CB2" w:rsidP="00614CB2">
            <w:pPr>
              <w:pStyle w:val="STY3Tabellradtekst"/>
              <w:rPr>
                <w:bCs/>
                <w:color w:val="FF0000"/>
              </w:rPr>
            </w:pPr>
            <w:r w:rsidRPr="00A60077">
              <w:rPr>
                <w:bCs/>
                <w:color w:val="FF0000"/>
              </w:rPr>
              <w:t>Start plan</w:t>
            </w:r>
            <w:r w:rsidR="00F06E4E" w:rsidRPr="00A60077">
              <w:rPr>
                <w:bCs/>
                <w:color w:val="FF0000"/>
              </w:rPr>
              <w:t>arbeidet</w:t>
            </w:r>
          </w:p>
        </w:tc>
        <w:tc>
          <w:tcPr>
            <w:tcW w:w="2410" w:type="dxa"/>
            <w:shd w:val="clear" w:color="auto" w:fill="F2F2F2" w:themeFill="background1" w:themeFillShade="F2"/>
          </w:tcPr>
          <w:p w14:paraId="7F6E489A" w14:textId="3BC569B6" w:rsidR="00614CB2" w:rsidRPr="00CF2825" w:rsidRDefault="00F06E4E" w:rsidP="00614CB2">
            <w:pPr>
              <w:pStyle w:val="STY3Tabellradtekst"/>
              <w:rPr>
                <w:b/>
                <w:color w:val="FF0000"/>
              </w:rPr>
            </w:pPr>
            <w:r>
              <w:rPr>
                <w:color w:val="FF0000"/>
              </w:rPr>
              <w:t>Planlegge</w:t>
            </w:r>
          </w:p>
        </w:tc>
        <w:tc>
          <w:tcPr>
            <w:tcW w:w="1276" w:type="dxa"/>
            <w:shd w:val="clear" w:color="auto" w:fill="F2F2F2" w:themeFill="background1" w:themeFillShade="F2"/>
          </w:tcPr>
          <w:p w14:paraId="44E425E5" w14:textId="77777777" w:rsidR="00614CB2" w:rsidRPr="00955D6C" w:rsidRDefault="00614CB2" w:rsidP="00614CB2">
            <w:pPr>
              <w:pStyle w:val="STY3Tabellradtekst"/>
              <w:rPr>
                <w:b/>
              </w:rPr>
            </w:pPr>
          </w:p>
        </w:tc>
      </w:tr>
      <w:tr w:rsidR="00614CB2" w:rsidRPr="00955D6C" w14:paraId="33D26F7E" w14:textId="77777777" w:rsidTr="001600B3">
        <w:trPr>
          <w:trHeight w:val="283"/>
        </w:trPr>
        <w:tc>
          <w:tcPr>
            <w:tcW w:w="5098" w:type="dxa"/>
            <w:shd w:val="clear" w:color="auto" w:fill="F2F2F2" w:themeFill="background1" w:themeFillShade="F2"/>
          </w:tcPr>
          <w:p w14:paraId="1C1EBAED" w14:textId="4DDF21DB" w:rsidR="00614CB2" w:rsidRPr="00A60077" w:rsidRDefault="000A351F" w:rsidP="00614CB2">
            <w:pPr>
              <w:pStyle w:val="STY3Tabellradtekst"/>
              <w:rPr>
                <w:bCs/>
                <w:color w:val="FF0000"/>
              </w:rPr>
            </w:pPr>
            <w:r w:rsidRPr="00A60077">
              <w:rPr>
                <w:bCs/>
                <w:color w:val="FF0000"/>
              </w:rPr>
              <w:t>Valg av løsning besluttet</w:t>
            </w:r>
            <w:r w:rsidR="00DC6CC7" w:rsidRPr="00A60077">
              <w:rPr>
                <w:bCs/>
                <w:color w:val="FF0000"/>
              </w:rPr>
              <w:t xml:space="preserve"> (B2)</w:t>
            </w:r>
          </w:p>
        </w:tc>
        <w:tc>
          <w:tcPr>
            <w:tcW w:w="2410" w:type="dxa"/>
            <w:shd w:val="clear" w:color="auto" w:fill="F2F2F2" w:themeFill="background1" w:themeFillShade="F2"/>
          </w:tcPr>
          <w:p w14:paraId="61F5E00D" w14:textId="48D08E99" w:rsidR="00614CB2" w:rsidRPr="00CF2825" w:rsidRDefault="008134DE" w:rsidP="00614CB2">
            <w:pPr>
              <w:pStyle w:val="STY3Tabellradtekst"/>
              <w:rPr>
                <w:b/>
                <w:color w:val="FF0000"/>
              </w:rPr>
            </w:pPr>
            <w:r>
              <w:rPr>
                <w:color w:val="FF0000"/>
              </w:rPr>
              <w:t>Planlegge</w:t>
            </w:r>
          </w:p>
        </w:tc>
        <w:tc>
          <w:tcPr>
            <w:tcW w:w="1276" w:type="dxa"/>
            <w:shd w:val="clear" w:color="auto" w:fill="F2F2F2" w:themeFill="background1" w:themeFillShade="F2"/>
          </w:tcPr>
          <w:p w14:paraId="30A13747" w14:textId="77777777" w:rsidR="00614CB2" w:rsidRPr="00955D6C" w:rsidRDefault="00614CB2" w:rsidP="00614CB2">
            <w:pPr>
              <w:pStyle w:val="STY3Tabellradtekst"/>
              <w:rPr>
                <w:b/>
              </w:rPr>
            </w:pPr>
          </w:p>
        </w:tc>
      </w:tr>
      <w:tr w:rsidR="00614CB2" w:rsidRPr="003321BC" w14:paraId="4A3F5B72" w14:textId="77777777" w:rsidTr="001600B3">
        <w:trPr>
          <w:trHeight w:val="283"/>
        </w:trPr>
        <w:tc>
          <w:tcPr>
            <w:tcW w:w="5098" w:type="dxa"/>
            <w:shd w:val="clear" w:color="auto" w:fill="F2F2F2" w:themeFill="background1" w:themeFillShade="F2"/>
          </w:tcPr>
          <w:p w14:paraId="1739F9C8" w14:textId="0567E33A" w:rsidR="00614CB2" w:rsidRPr="00A60077" w:rsidRDefault="00614CB2" w:rsidP="00614CB2">
            <w:pPr>
              <w:pStyle w:val="STY3Tabellradtekst"/>
              <w:rPr>
                <w:bCs/>
                <w:color w:val="FF0000"/>
              </w:rPr>
            </w:pPr>
            <w:r w:rsidRPr="00A60077">
              <w:rPr>
                <w:bCs/>
                <w:color w:val="FF0000"/>
              </w:rPr>
              <w:t>Start prosjektering</w:t>
            </w:r>
          </w:p>
        </w:tc>
        <w:tc>
          <w:tcPr>
            <w:tcW w:w="2410" w:type="dxa"/>
            <w:shd w:val="clear" w:color="auto" w:fill="F2F2F2" w:themeFill="background1" w:themeFillShade="F2"/>
          </w:tcPr>
          <w:p w14:paraId="26302089" w14:textId="7D84EE46" w:rsidR="00614CB2" w:rsidRPr="00CF2825" w:rsidRDefault="003E2A94" w:rsidP="00614CB2">
            <w:pPr>
              <w:pStyle w:val="STY3Tabellradtekst"/>
              <w:rPr>
                <w:color w:val="FF0000"/>
              </w:rPr>
            </w:pPr>
            <w:r>
              <w:rPr>
                <w:color w:val="FF0000"/>
              </w:rPr>
              <w:t>Gjennomføre</w:t>
            </w:r>
          </w:p>
        </w:tc>
        <w:tc>
          <w:tcPr>
            <w:tcW w:w="1276" w:type="dxa"/>
            <w:shd w:val="clear" w:color="auto" w:fill="F2F2F2" w:themeFill="background1" w:themeFillShade="F2"/>
          </w:tcPr>
          <w:p w14:paraId="1F5CE80F" w14:textId="77777777" w:rsidR="00614CB2" w:rsidRPr="00614CB2" w:rsidRDefault="00614CB2" w:rsidP="00614CB2">
            <w:pPr>
              <w:pStyle w:val="STY3Tabellradtekst"/>
            </w:pPr>
          </w:p>
        </w:tc>
      </w:tr>
      <w:tr w:rsidR="00614CB2" w:rsidRPr="003321BC" w14:paraId="7778C333" w14:textId="77777777" w:rsidTr="001600B3">
        <w:trPr>
          <w:trHeight w:val="283"/>
        </w:trPr>
        <w:tc>
          <w:tcPr>
            <w:tcW w:w="5098" w:type="dxa"/>
            <w:shd w:val="clear" w:color="auto" w:fill="F2F2F2" w:themeFill="background1" w:themeFillShade="F2"/>
          </w:tcPr>
          <w:p w14:paraId="7BA3EFA4" w14:textId="62867783" w:rsidR="00614CB2" w:rsidRPr="00A60077" w:rsidRDefault="003E2A94" w:rsidP="00614CB2">
            <w:pPr>
              <w:pStyle w:val="STY3Tabellradtekst"/>
              <w:rPr>
                <w:bCs/>
                <w:color w:val="FF0000"/>
              </w:rPr>
            </w:pPr>
            <w:r w:rsidRPr="00A60077">
              <w:rPr>
                <w:bCs/>
                <w:color w:val="FF0000"/>
              </w:rPr>
              <w:t xml:space="preserve">Prosjektering </w:t>
            </w:r>
            <w:r w:rsidR="00EF084E" w:rsidRPr="00A60077">
              <w:rPr>
                <w:bCs/>
                <w:color w:val="FF0000"/>
              </w:rPr>
              <w:t>«første strekning</w:t>
            </w:r>
            <w:r w:rsidR="00DC6CC7" w:rsidRPr="00A60077">
              <w:rPr>
                <w:bCs/>
                <w:color w:val="FF0000"/>
              </w:rPr>
              <w:t>/</w:t>
            </w:r>
            <w:r w:rsidR="00D97119" w:rsidRPr="00A60077">
              <w:rPr>
                <w:bCs/>
                <w:color w:val="FF0000"/>
              </w:rPr>
              <w:t>delleveranse</w:t>
            </w:r>
            <w:r w:rsidR="00EF084E" w:rsidRPr="00A60077">
              <w:rPr>
                <w:bCs/>
                <w:color w:val="FF0000"/>
              </w:rPr>
              <w:t xml:space="preserve">» </w:t>
            </w:r>
            <w:r w:rsidRPr="00A60077">
              <w:rPr>
                <w:bCs/>
                <w:color w:val="FF0000"/>
              </w:rPr>
              <w:t>ferdig</w:t>
            </w:r>
          </w:p>
        </w:tc>
        <w:tc>
          <w:tcPr>
            <w:tcW w:w="2410" w:type="dxa"/>
            <w:shd w:val="clear" w:color="auto" w:fill="F2F2F2" w:themeFill="background1" w:themeFillShade="F2"/>
          </w:tcPr>
          <w:p w14:paraId="5B2D4E81" w14:textId="0C166A6F" w:rsidR="00614CB2" w:rsidRPr="00CF2825" w:rsidRDefault="00EF084E" w:rsidP="00614CB2">
            <w:pPr>
              <w:pStyle w:val="STY3Tabellradtekst"/>
              <w:rPr>
                <w:color w:val="FF0000"/>
              </w:rPr>
            </w:pPr>
            <w:r>
              <w:rPr>
                <w:color w:val="FF0000"/>
              </w:rPr>
              <w:t>Gjennomføre</w:t>
            </w:r>
          </w:p>
        </w:tc>
        <w:tc>
          <w:tcPr>
            <w:tcW w:w="1276" w:type="dxa"/>
            <w:shd w:val="clear" w:color="auto" w:fill="F2F2F2" w:themeFill="background1" w:themeFillShade="F2"/>
          </w:tcPr>
          <w:p w14:paraId="7429824D" w14:textId="77777777" w:rsidR="00614CB2" w:rsidRPr="00614CB2" w:rsidRDefault="00614CB2" w:rsidP="00614CB2">
            <w:pPr>
              <w:pStyle w:val="STY3Tabellradtekst"/>
            </w:pPr>
          </w:p>
        </w:tc>
      </w:tr>
      <w:tr w:rsidR="00614CB2" w:rsidRPr="003321BC" w14:paraId="33B18CE2" w14:textId="77777777" w:rsidTr="001600B3">
        <w:trPr>
          <w:trHeight w:val="283"/>
        </w:trPr>
        <w:tc>
          <w:tcPr>
            <w:tcW w:w="5098" w:type="dxa"/>
            <w:shd w:val="clear" w:color="auto" w:fill="F2F2F2" w:themeFill="background1" w:themeFillShade="F2"/>
          </w:tcPr>
          <w:p w14:paraId="6EE565D9" w14:textId="3BBAF9E9" w:rsidR="00614CB2" w:rsidRPr="00A60077" w:rsidRDefault="00614CB2" w:rsidP="00614CB2">
            <w:pPr>
              <w:pStyle w:val="STY3Tabellradtekst"/>
              <w:rPr>
                <w:bCs/>
                <w:color w:val="FF0000"/>
              </w:rPr>
            </w:pPr>
            <w:r w:rsidRPr="00A60077">
              <w:rPr>
                <w:bCs/>
                <w:color w:val="FF0000"/>
              </w:rPr>
              <w:t xml:space="preserve">Byggestart </w:t>
            </w:r>
            <w:r w:rsidR="00762854" w:rsidRPr="00A60077">
              <w:rPr>
                <w:bCs/>
                <w:color w:val="FF0000"/>
              </w:rPr>
              <w:t>«</w:t>
            </w:r>
            <w:r w:rsidRPr="00A60077">
              <w:rPr>
                <w:bCs/>
                <w:color w:val="FF0000"/>
              </w:rPr>
              <w:t>første strekning</w:t>
            </w:r>
            <w:r w:rsidR="00762854" w:rsidRPr="00A60077">
              <w:rPr>
                <w:bCs/>
                <w:color w:val="FF0000"/>
              </w:rPr>
              <w:t>»</w:t>
            </w:r>
          </w:p>
        </w:tc>
        <w:tc>
          <w:tcPr>
            <w:tcW w:w="2410" w:type="dxa"/>
            <w:shd w:val="clear" w:color="auto" w:fill="F2F2F2" w:themeFill="background1" w:themeFillShade="F2"/>
          </w:tcPr>
          <w:p w14:paraId="71812C71" w14:textId="4B1A9997" w:rsidR="00614CB2" w:rsidRPr="00CF2825" w:rsidRDefault="00EF084E" w:rsidP="00614CB2">
            <w:pPr>
              <w:pStyle w:val="STY3Tabellradtekst"/>
              <w:rPr>
                <w:color w:val="FF0000"/>
              </w:rPr>
            </w:pPr>
            <w:r>
              <w:rPr>
                <w:color w:val="FF0000"/>
              </w:rPr>
              <w:t>Gjennomføre</w:t>
            </w:r>
          </w:p>
        </w:tc>
        <w:tc>
          <w:tcPr>
            <w:tcW w:w="1276" w:type="dxa"/>
            <w:shd w:val="clear" w:color="auto" w:fill="F2F2F2" w:themeFill="background1" w:themeFillShade="F2"/>
          </w:tcPr>
          <w:p w14:paraId="0392D993" w14:textId="77777777" w:rsidR="00614CB2" w:rsidRPr="00614CB2" w:rsidRDefault="00614CB2" w:rsidP="00614CB2">
            <w:pPr>
              <w:pStyle w:val="STY3Tabellradtekst"/>
            </w:pPr>
          </w:p>
        </w:tc>
      </w:tr>
      <w:tr w:rsidR="00614CB2" w:rsidRPr="003321BC" w14:paraId="40ACA5A1" w14:textId="77777777" w:rsidTr="001600B3">
        <w:trPr>
          <w:trHeight w:val="283"/>
        </w:trPr>
        <w:tc>
          <w:tcPr>
            <w:tcW w:w="5098" w:type="dxa"/>
            <w:shd w:val="clear" w:color="auto" w:fill="F2F2F2" w:themeFill="background1" w:themeFillShade="F2"/>
          </w:tcPr>
          <w:p w14:paraId="3D768195" w14:textId="47D5D17C" w:rsidR="00614CB2" w:rsidRPr="00A60077" w:rsidRDefault="004E144D" w:rsidP="00614CB2">
            <w:pPr>
              <w:pStyle w:val="STY3Tabellradtekst"/>
              <w:rPr>
                <w:bCs/>
                <w:color w:val="FF0000"/>
              </w:rPr>
            </w:pPr>
            <w:r w:rsidRPr="00A60077">
              <w:rPr>
                <w:bCs/>
                <w:color w:val="FF0000"/>
              </w:rPr>
              <w:t>Bygging «s</w:t>
            </w:r>
            <w:r w:rsidR="00614CB2" w:rsidRPr="00A60077">
              <w:rPr>
                <w:bCs/>
                <w:color w:val="FF0000"/>
              </w:rPr>
              <w:t>iste strekning</w:t>
            </w:r>
            <w:r w:rsidRPr="00A60077">
              <w:rPr>
                <w:bCs/>
                <w:color w:val="FF0000"/>
              </w:rPr>
              <w:t>»</w:t>
            </w:r>
            <w:r w:rsidR="00614CB2" w:rsidRPr="00A60077">
              <w:rPr>
                <w:bCs/>
                <w:color w:val="FF0000"/>
              </w:rPr>
              <w:t xml:space="preserve"> godkjent</w:t>
            </w:r>
          </w:p>
        </w:tc>
        <w:tc>
          <w:tcPr>
            <w:tcW w:w="2410" w:type="dxa"/>
            <w:shd w:val="clear" w:color="auto" w:fill="F2F2F2" w:themeFill="background1" w:themeFillShade="F2"/>
          </w:tcPr>
          <w:p w14:paraId="065615E9" w14:textId="6FB7A784" w:rsidR="00614CB2" w:rsidRPr="00CF2825" w:rsidRDefault="00EF084E" w:rsidP="00614CB2">
            <w:pPr>
              <w:pStyle w:val="STY3Tabellradtekst"/>
              <w:rPr>
                <w:color w:val="FF0000"/>
              </w:rPr>
            </w:pPr>
            <w:r>
              <w:rPr>
                <w:color w:val="FF0000"/>
              </w:rPr>
              <w:t>Gjennomføre</w:t>
            </w:r>
          </w:p>
        </w:tc>
        <w:tc>
          <w:tcPr>
            <w:tcW w:w="1276" w:type="dxa"/>
            <w:shd w:val="clear" w:color="auto" w:fill="F2F2F2" w:themeFill="background1" w:themeFillShade="F2"/>
          </w:tcPr>
          <w:p w14:paraId="2F934AE3" w14:textId="77777777" w:rsidR="00614CB2" w:rsidRPr="00614CB2" w:rsidRDefault="00614CB2" w:rsidP="00614CB2">
            <w:pPr>
              <w:pStyle w:val="STY3Tabellradtekst"/>
            </w:pPr>
          </w:p>
        </w:tc>
      </w:tr>
      <w:tr w:rsidR="00614CB2" w:rsidRPr="003321BC" w14:paraId="37D13104" w14:textId="77777777" w:rsidTr="001600B3">
        <w:trPr>
          <w:trHeight w:val="283"/>
        </w:trPr>
        <w:tc>
          <w:tcPr>
            <w:tcW w:w="5098" w:type="dxa"/>
            <w:shd w:val="clear" w:color="auto" w:fill="F2F2F2" w:themeFill="background1" w:themeFillShade="F2"/>
          </w:tcPr>
          <w:p w14:paraId="3A5AF00C" w14:textId="77777777" w:rsidR="00614CB2" w:rsidRPr="00A60077" w:rsidRDefault="00614CB2" w:rsidP="00614CB2">
            <w:pPr>
              <w:pStyle w:val="STY3Tabellradtekst"/>
              <w:rPr>
                <w:bCs/>
                <w:color w:val="FF0000"/>
              </w:rPr>
            </w:pPr>
            <w:r w:rsidRPr="00A60077">
              <w:rPr>
                <w:bCs/>
                <w:color w:val="FF0000"/>
              </w:rPr>
              <w:lastRenderedPageBreak/>
              <w:t>Godkjent FDV dokumentasjon</w:t>
            </w:r>
          </w:p>
        </w:tc>
        <w:tc>
          <w:tcPr>
            <w:tcW w:w="2410" w:type="dxa"/>
            <w:shd w:val="clear" w:color="auto" w:fill="F2F2F2" w:themeFill="background1" w:themeFillShade="F2"/>
          </w:tcPr>
          <w:p w14:paraId="4DB7DF0A" w14:textId="51185D70" w:rsidR="00614CB2" w:rsidRPr="00CF2825" w:rsidRDefault="00AA03CC" w:rsidP="00614CB2">
            <w:pPr>
              <w:pStyle w:val="STY3Tabellradtekst"/>
              <w:rPr>
                <w:color w:val="FF0000"/>
              </w:rPr>
            </w:pPr>
            <w:r>
              <w:rPr>
                <w:color w:val="FF0000"/>
              </w:rPr>
              <w:t>Gjennomføre</w:t>
            </w:r>
          </w:p>
        </w:tc>
        <w:tc>
          <w:tcPr>
            <w:tcW w:w="1276" w:type="dxa"/>
            <w:shd w:val="clear" w:color="auto" w:fill="F2F2F2" w:themeFill="background1" w:themeFillShade="F2"/>
          </w:tcPr>
          <w:p w14:paraId="21F464F1" w14:textId="77777777" w:rsidR="00614CB2" w:rsidRPr="00614CB2" w:rsidRDefault="00614CB2" w:rsidP="00614CB2">
            <w:pPr>
              <w:pStyle w:val="STY3Tabellradtekst"/>
            </w:pPr>
          </w:p>
        </w:tc>
      </w:tr>
      <w:tr w:rsidR="00614CB2" w:rsidRPr="003321BC" w14:paraId="48E2D553" w14:textId="77777777" w:rsidTr="001600B3">
        <w:trPr>
          <w:trHeight w:val="283"/>
        </w:trPr>
        <w:tc>
          <w:tcPr>
            <w:tcW w:w="5098" w:type="dxa"/>
            <w:shd w:val="clear" w:color="auto" w:fill="F2F2F2" w:themeFill="background1" w:themeFillShade="F2"/>
          </w:tcPr>
          <w:p w14:paraId="6F523A85" w14:textId="77777777" w:rsidR="00614CB2" w:rsidRPr="00A60077" w:rsidRDefault="00614CB2" w:rsidP="00614CB2">
            <w:pPr>
              <w:pStyle w:val="STY3Tabellradtekst"/>
              <w:rPr>
                <w:bCs/>
                <w:color w:val="FF0000"/>
              </w:rPr>
            </w:pPr>
            <w:r w:rsidRPr="00A60077">
              <w:rPr>
                <w:bCs/>
                <w:color w:val="FF0000"/>
              </w:rPr>
              <w:t>Prosjekt ferdig / Overlevering</w:t>
            </w:r>
          </w:p>
        </w:tc>
        <w:tc>
          <w:tcPr>
            <w:tcW w:w="2410" w:type="dxa"/>
            <w:shd w:val="clear" w:color="auto" w:fill="F2F2F2" w:themeFill="background1" w:themeFillShade="F2"/>
          </w:tcPr>
          <w:p w14:paraId="409BF8E0" w14:textId="2EC58022" w:rsidR="00614CB2" w:rsidRPr="00CF2825" w:rsidRDefault="004E144D" w:rsidP="00614CB2">
            <w:pPr>
              <w:pStyle w:val="STY3Tabellradtekst"/>
              <w:rPr>
                <w:color w:val="FF0000"/>
              </w:rPr>
            </w:pPr>
            <w:r>
              <w:rPr>
                <w:color w:val="FF0000"/>
              </w:rPr>
              <w:t>Avslutte</w:t>
            </w:r>
          </w:p>
        </w:tc>
        <w:tc>
          <w:tcPr>
            <w:tcW w:w="1276" w:type="dxa"/>
            <w:shd w:val="clear" w:color="auto" w:fill="F2F2F2" w:themeFill="background1" w:themeFillShade="F2"/>
          </w:tcPr>
          <w:p w14:paraId="3AA78D41" w14:textId="77777777" w:rsidR="00614CB2" w:rsidRPr="00614CB2" w:rsidRDefault="00614CB2" w:rsidP="00614CB2">
            <w:pPr>
              <w:pStyle w:val="STY3Tabellradtekst"/>
            </w:pPr>
          </w:p>
        </w:tc>
      </w:tr>
    </w:tbl>
    <w:p w14:paraId="0B724B0D" w14:textId="00B44654" w:rsidR="00614CB2" w:rsidRPr="002B5440" w:rsidRDefault="00614CB2" w:rsidP="00614CB2">
      <w:pPr>
        <w:pStyle w:val="STY3Brdtekst"/>
        <w:rPr>
          <w:lang w:eastAsia="nb-NO"/>
        </w:rPr>
      </w:pPr>
      <w:r w:rsidRPr="00A7713E">
        <w:rPr>
          <w:color w:val="FF0000"/>
          <w:lang w:eastAsia="nb-NO"/>
        </w:rPr>
        <w:t xml:space="preserve">For en oversikt over alle </w:t>
      </w:r>
      <w:proofErr w:type="spellStart"/>
      <w:r w:rsidRPr="00A7713E">
        <w:rPr>
          <w:color w:val="FF0000"/>
          <w:lang w:eastAsia="nb-NO"/>
        </w:rPr>
        <w:t>hovedmilepæler</w:t>
      </w:r>
      <w:proofErr w:type="spellEnd"/>
      <w:r w:rsidRPr="00A7713E">
        <w:rPr>
          <w:color w:val="FF0000"/>
          <w:lang w:eastAsia="nb-NO"/>
        </w:rPr>
        <w:t xml:space="preserve">, se vedlegg </w:t>
      </w:r>
      <w:r w:rsidR="00451F1B">
        <w:rPr>
          <w:color w:val="FF0000"/>
          <w:lang w:eastAsia="nb-NO"/>
        </w:rPr>
        <w:t>2</w:t>
      </w:r>
      <w:r w:rsidRPr="009B0AF7">
        <w:rPr>
          <w:lang w:eastAsia="nb-NO"/>
        </w:rPr>
        <w:t xml:space="preserve"> </w:t>
      </w:r>
      <w:r w:rsidRPr="003A127C">
        <w:rPr>
          <w:color w:val="FF0000"/>
          <w:lang w:eastAsia="nb-NO"/>
        </w:rPr>
        <w:t>Fremdriftsplan.</w:t>
      </w:r>
    </w:p>
    <w:p w14:paraId="25CD1266" w14:textId="7590E77A" w:rsidR="00532559" w:rsidRPr="00992FD2" w:rsidRDefault="006F32FE" w:rsidP="00614CB2">
      <w:pPr>
        <w:pStyle w:val="STY3Brdtekst"/>
        <w:rPr>
          <w:color w:val="FF0000"/>
        </w:rPr>
      </w:pPr>
      <w:r>
        <w:rPr>
          <w:color w:val="FF0000"/>
        </w:rPr>
        <w:t>Se l</w:t>
      </w:r>
      <w:r w:rsidR="00532559" w:rsidRPr="00CF2825">
        <w:rPr>
          <w:color w:val="FF0000"/>
        </w:rPr>
        <w:t xml:space="preserve">ink til gjeldende </w:t>
      </w:r>
      <w:r>
        <w:rPr>
          <w:color w:val="FF0000"/>
        </w:rPr>
        <w:t xml:space="preserve">mappe for </w:t>
      </w:r>
      <w:r w:rsidR="00532559" w:rsidRPr="00CF2825">
        <w:rPr>
          <w:color w:val="FF0000"/>
        </w:rPr>
        <w:t xml:space="preserve">fremdriftsplan her: </w:t>
      </w:r>
      <w:proofErr w:type="spellStart"/>
      <w:r w:rsidR="00532559" w:rsidRPr="00CF2825">
        <w:rPr>
          <w:color w:val="FF0000"/>
        </w:rPr>
        <w:t>xxxxxxxxxx</w:t>
      </w:r>
      <w:proofErr w:type="spellEnd"/>
    </w:p>
    <w:p w14:paraId="0FE06D9E" w14:textId="77777777" w:rsidR="00AA0915" w:rsidRDefault="00AA0915" w:rsidP="00AA0915">
      <w:pPr>
        <w:pStyle w:val="STY3Overskrift1"/>
      </w:pPr>
      <w:bookmarkStart w:id="56" w:name="_Toc478049081"/>
      <w:bookmarkStart w:id="57" w:name="_Toc163222658"/>
      <w:r>
        <w:t>Referanser</w:t>
      </w:r>
      <w:bookmarkEnd w:id="56"/>
      <w:bookmarkEnd w:id="5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48"/>
        <w:gridCol w:w="4500"/>
        <w:gridCol w:w="4064"/>
      </w:tblGrid>
      <w:tr w:rsidR="00AA0915" w:rsidRPr="004E7C9F" w14:paraId="390B2038" w14:textId="77777777" w:rsidTr="001600B3">
        <w:trPr>
          <w:trHeight w:val="283"/>
        </w:trPr>
        <w:tc>
          <w:tcPr>
            <w:tcW w:w="648" w:type="dxa"/>
            <w:shd w:val="clear" w:color="auto" w:fill="1E285A" w:themeFill="text2"/>
          </w:tcPr>
          <w:p w14:paraId="2FD9FB13" w14:textId="77777777" w:rsidR="00AA0915" w:rsidRPr="00AA0915" w:rsidRDefault="00AA0915" w:rsidP="00AA0915">
            <w:pPr>
              <w:pStyle w:val="STY3Tabelltittel"/>
              <w:rPr>
                <w:b/>
                <w:color w:val="FFFFFF" w:themeColor="background1"/>
                <w:lang w:eastAsia="nb-NO"/>
              </w:rPr>
            </w:pPr>
          </w:p>
        </w:tc>
        <w:tc>
          <w:tcPr>
            <w:tcW w:w="4500" w:type="dxa"/>
            <w:shd w:val="clear" w:color="auto" w:fill="1E285A" w:themeFill="text2"/>
          </w:tcPr>
          <w:p w14:paraId="5881D5FA" w14:textId="77777777" w:rsidR="00AA0915" w:rsidRPr="00AA0915" w:rsidRDefault="00AA0915" w:rsidP="00AA0915">
            <w:pPr>
              <w:pStyle w:val="STY3Tabelltittel"/>
              <w:rPr>
                <w:b/>
                <w:color w:val="FFFFFF" w:themeColor="background1"/>
                <w:sz w:val="21"/>
                <w:lang w:eastAsia="nb-NO"/>
              </w:rPr>
            </w:pPr>
            <w:r w:rsidRPr="00AA0915">
              <w:rPr>
                <w:b/>
                <w:color w:val="FFFFFF" w:themeColor="background1"/>
                <w:sz w:val="21"/>
                <w:lang w:eastAsia="nb-NO"/>
              </w:rPr>
              <w:t>Referanser</w:t>
            </w:r>
          </w:p>
        </w:tc>
        <w:tc>
          <w:tcPr>
            <w:tcW w:w="4064" w:type="dxa"/>
            <w:shd w:val="clear" w:color="auto" w:fill="1E285A" w:themeFill="text2"/>
          </w:tcPr>
          <w:p w14:paraId="07FABC01" w14:textId="77777777" w:rsidR="00AA0915" w:rsidRPr="00AA0915" w:rsidRDefault="00AA0915" w:rsidP="00AA0915">
            <w:pPr>
              <w:pStyle w:val="STY3Tabelltittel"/>
              <w:rPr>
                <w:b/>
                <w:color w:val="FFFFFF" w:themeColor="background1"/>
                <w:sz w:val="21"/>
                <w:lang w:eastAsia="nb-NO"/>
              </w:rPr>
            </w:pPr>
            <w:r w:rsidRPr="00AA0915">
              <w:rPr>
                <w:b/>
                <w:color w:val="FFFFFF" w:themeColor="background1"/>
                <w:sz w:val="21"/>
                <w:lang w:eastAsia="nb-NO"/>
              </w:rPr>
              <w:t>Beskrivelse</w:t>
            </w:r>
          </w:p>
        </w:tc>
      </w:tr>
      <w:tr w:rsidR="00AA0915" w:rsidRPr="004E7C9F" w14:paraId="0BEE5B5F" w14:textId="77777777" w:rsidTr="001600B3">
        <w:trPr>
          <w:trHeight w:val="283"/>
        </w:trPr>
        <w:tc>
          <w:tcPr>
            <w:tcW w:w="648" w:type="dxa"/>
            <w:shd w:val="clear" w:color="auto" w:fill="C4CAEB" w:themeFill="text2" w:themeFillTint="33"/>
          </w:tcPr>
          <w:p w14:paraId="7ADFE479" w14:textId="77777777" w:rsidR="00AA0915" w:rsidRPr="00615825" w:rsidRDefault="00AA0915" w:rsidP="00AA0915">
            <w:pPr>
              <w:pStyle w:val="STY3Tabellradtekst"/>
              <w:rPr>
                <w:b/>
                <w:lang w:eastAsia="nb-NO"/>
              </w:rPr>
            </w:pPr>
            <w:r w:rsidRPr="00615825">
              <w:rPr>
                <w:b/>
                <w:lang w:eastAsia="nb-NO"/>
              </w:rPr>
              <w:t>1</w:t>
            </w:r>
          </w:p>
        </w:tc>
        <w:tc>
          <w:tcPr>
            <w:tcW w:w="4500" w:type="dxa"/>
          </w:tcPr>
          <w:p w14:paraId="7A4CF7E1" w14:textId="77777777" w:rsidR="00AA0915" w:rsidRPr="004E7C9F" w:rsidRDefault="00AA0915" w:rsidP="00AA0915">
            <w:pPr>
              <w:pStyle w:val="STY3Tabellradtekst"/>
              <w:rPr>
                <w:lang w:eastAsia="nb-NO"/>
              </w:rPr>
            </w:pPr>
          </w:p>
        </w:tc>
        <w:tc>
          <w:tcPr>
            <w:tcW w:w="4064" w:type="dxa"/>
          </w:tcPr>
          <w:p w14:paraId="75CE71BD" w14:textId="77777777" w:rsidR="00AA0915" w:rsidRPr="004E7C9F" w:rsidRDefault="00AA0915" w:rsidP="00AA0915">
            <w:pPr>
              <w:pStyle w:val="STY3Tabellradtekst"/>
              <w:rPr>
                <w:snapToGrid w:val="0"/>
                <w:lang w:eastAsia="nb-NO"/>
              </w:rPr>
            </w:pPr>
          </w:p>
        </w:tc>
      </w:tr>
      <w:tr w:rsidR="00AA0915" w:rsidRPr="004E7C9F" w14:paraId="5E3C532F" w14:textId="77777777" w:rsidTr="001600B3">
        <w:trPr>
          <w:trHeight w:val="283"/>
        </w:trPr>
        <w:tc>
          <w:tcPr>
            <w:tcW w:w="648" w:type="dxa"/>
            <w:shd w:val="clear" w:color="auto" w:fill="C4CAEB" w:themeFill="text2" w:themeFillTint="33"/>
          </w:tcPr>
          <w:p w14:paraId="5233FACA" w14:textId="77777777" w:rsidR="00AA0915" w:rsidRPr="00615825" w:rsidRDefault="00AA0915" w:rsidP="00AA0915">
            <w:pPr>
              <w:pStyle w:val="STY3Tabellradtekst"/>
              <w:rPr>
                <w:b/>
                <w:lang w:eastAsia="nb-NO"/>
              </w:rPr>
            </w:pPr>
            <w:r w:rsidRPr="00615825">
              <w:rPr>
                <w:b/>
                <w:lang w:eastAsia="nb-NO"/>
              </w:rPr>
              <w:t>2</w:t>
            </w:r>
          </w:p>
        </w:tc>
        <w:tc>
          <w:tcPr>
            <w:tcW w:w="4500" w:type="dxa"/>
          </w:tcPr>
          <w:p w14:paraId="2F2908D3" w14:textId="77777777" w:rsidR="00AA0915" w:rsidRPr="004E7C9F" w:rsidRDefault="00AA0915" w:rsidP="00AA0915">
            <w:pPr>
              <w:pStyle w:val="STY3Tabellradtekst"/>
              <w:rPr>
                <w:lang w:eastAsia="nb-NO"/>
              </w:rPr>
            </w:pPr>
          </w:p>
        </w:tc>
        <w:tc>
          <w:tcPr>
            <w:tcW w:w="4064" w:type="dxa"/>
          </w:tcPr>
          <w:p w14:paraId="544460A4" w14:textId="77777777" w:rsidR="00AA0915" w:rsidRPr="004E7C9F" w:rsidRDefault="00AA0915" w:rsidP="00AA0915">
            <w:pPr>
              <w:pStyle w:val="STY3Tabellradtekst"/>
              <w:rPr>
                <w:snapToGrid w:val="0"/>
                <w:lang w:eastAsia="nb-NO"/>
              </w:rPr>
            </w:pPr>
          </w:p>
        </w:tc>
      </w:tr>
      <w:tr w:rsidR="00AA0915" w:rsidRPr="004E7C9F" w14:paraId="3BF65777" w14:textId="77777777" w:rsidTr="001600B3">
        <w:trPr>
          <w:trHeight w:val="283"/>
        </w:trPr>
        <w:tc>
          <w:tcPr>
            <w:tcW w:w="648" w:type="dxa"/>
            <w:shd w:val="clear" w:color="auto" w:fill="C4CAEB" w:themeFill="text2" w:themeFillTint="33"/>
          </w:tcPr>
          <w:p w14:paraId="4B502996" w14:textId="77777777" w:rsidR="00AA0915" w:rsidRPr="00615825" w:rsidRDefault="00AA0915" w:rsidP="00AA0915">
            <w:pPr>
              <w:pStyle w:val="STY3Tabellradtekst"/>
              <w:rPr>
                <w:b/>
                <w:lang w:eastAsia="nb-NO"/>
              </w:rPr>
            </w:pPr>
            <w:r w:rsidRPr="00615825">
              <w:rPr>
                <w:b/>
                <w:lang w:eastAsia="nb-NO"/>
              </w:rPr>
              <w:t>3</w:t>
            </w:r>
          </w:p>
        </w:tc>
        <w:tc>
          <w:tcPr>
            <w:tcW w:w="4500" w:type="dxa"/>
          </w:tcPr>
          <w:p w14:paraId="5D582E77" w14:textId="77777777" w:rsidR="00AA0915" w:rsidRPr="004E7C9F" w:rsidRDefault="00AA0915" w:rsidP="00AA0915">
            <w:pPr>
              <w:pStyle w:val="STY3Tabellradtekst"/>
              <w:rPr>
                <w:lang w:eastAsia="nb-NO"/>
              </w:rPr>
            </w:pPr>
          </w:p>
        </w:tc>
        <w:tc>
          <w:tcPr>
            <w:tcW w:w="4064" w:type="dxa"/>
          </w:tcPr>
          <w:p w14:paraId="1AFB764E" w14:textId="77777777" w:rsidR="00AA0915" w:rsidRPr="004E7C9F" w:rsidRDefault="00AA0915" w:rsidP="00AA0915">
            <w:pPr>
              <w:pStyle w:val="STY3Tabellradtekst"/>
              <w:rPr>
                <w:snapToGrid w:val="0"/>
                <w:lang w:eastAsia="nb-NO"/>
              </w:rPr>
            </w:pPr>
          </w:p>
        </w:tc>
      </w:tr>
    </w:tbl>
    <w:p w14:paraId="60725396" w14:textId="77777777" w:rsidR="00AA0915" w:rsidRDefault="00AA0915" w:rsidP="00AA0915">
      <w:pPr>
        <w:pStyle w:val="STY3Overskrift1"/>
      </w:pPr>
      <w:bookmarkStart w:id="58" w:name="_Toc478049082"/>
      <w:bookmarkStart w:id="59" w:name="_Toc163222659"/>
      <w:r>
        <w:t>Vedlegg</w:t>
      </w:r>
      <w:bookmarkEnd w:id="58"/>
      <w:bookmarkEnd w:id="5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48"/>
        <w:gridCol w:w="4500"/>
        <w:gridCol w:w="4064"/>
      </w:tblGrid>
      <w:tr w:rsidR="00AA0915" w:rsidRPr="004E7C9F" w14:paraId="066E029B" w14:textId="77777777" w:rsidTr="001600B3">
        <w:trPr>
          <w:trHeight w:val="283"/>
        </w:trPr>
        <w:tc>
          <w:tcPr>
            <w:tcW w:w="648" w:type="dxa"/>
            <w:shd w:val="clear" w:color="auto" w:fill="1E285A" w:themeFill="text2"/>
          </w:tcPr>
          <w:p w14:paraId="1CFD8F6A" w14:textId="77777777" w:rsidR="00AA0915" w:rsidRPr="00AA0915" w:rsidRDefault="00AA0915" w:rsidP="00AA0915">
            <w:pPr>
              <w:pStyle w:val="STY3Tabelltittel"/>
              <w:rPr>
                <w:b/>
                <w:color w:val="FFFFFF" w:themeColor="background1"/>
                <w:lang w:eastAsia="nb-NO"/>
              </w:rPr>
            </w:pPr>
            <w:r w:rsidRPr="00AA0915">
              <w:rPr>
                <w:b/>
                <w:color w:val="FFFFFF" w:themeColor="background1"/>
                <w:lang w:eastAsia="nb-NO"/>
              </w:rPr>
              <w:t>Ref.</w:t>
            </w:r>
          </w:p>
        </w:tc>
        <w:tc>
          <w:tcPr>
            <w:tcW w:w="4500" w:type="dxa"/>
            <w:shd w:val="clear" w:color="auto" w:fill="1E285A" w:themeFill="text2"/>
          </w:tcPr>
          <w:p w14:paraId="46739AE4" w14:textId="77777777" w:rsidR="00AA0915" w:rsidRPr="00AA0915" w:rsidRDefault="00AA0915" w:rsidP="00AA0915">
            <w:pPr>
              <w:pStyle w:val="STY3Tabelltittel"/>
              <w:rPr>
                <w:b/>
                <w:color w:val="FFFFFF" w:themeColor="background1"/>
                <w:lang w:eastAsia="nb-NO"/>
              </w:rPr>
            </w:pPr>
            <w:r w:rsidRPr="00AA0915">
              <w:rPr>
                <w:b/>
                <w:color w:val="FFFFFF" w:themeColor="background1"/>
                <w:lang w:eastAsia="nb-NO"/>
              </w:rPr>
              <w:t>Vedlegg</w:t>
            </w:r>
          </w:p>
        </w:tc>
        <w:tc>
          <w:tcPr>
            <w:tcW w:w="4064" w:type="dxa"/>
            <w:shd w:val="clear" w:color="auto" w:fill="1E285A" w:themeFill="text2"/>
          </w:tcPr>
          <w:p w14:paraId="5C09FE4F" w14:textId="77777777" w:rsidR="00AA0915" w:rsidRPr="00AA0915" w:rsidRDefault="00AA0915" w:rsidP="00AA0915">
            <w:pPr>
              <w:pStyle w:val="STY3Tabelltittel"/>
              <w:rPr>
                <w:b/>
                <w:color w:val="FFFFFF" w:themeColor="background1"/>
                <w:lang w:eastAsia="nb-NO"/>
              </w:rPr>
            </w:pPr>
            <w:r w:rsidRPr="00AA0915">
              <w:rPr>
                <w:b/>
                <w:color w:val="FFFFFF" w:themeColor="background1"/>
                <w:lang w:eastAsia="nb-NO"/>
              </w:rPr>
              <w:t>Beskrivelse</w:t>
            </w:r>
          </w:p>
        </w:tc>
      </w:tr>
      <w:tr w:rsidR="00AA0915" w:rsidRPr="00955D6C" w14:paraId="4FB38DC5" w14:textId="77777777" w:rsidTr="001600B3">
        <w:trPr>
          <w:trHeight w:val="283"/>
        </w:trPr>
        <w:tc>
          <w:tcPr>
            <w:tcW w:w="648" w:type="dxa"/>
            <w:shd w:val="clear" w:color="auto" w:fill="C4CAEB" w:themeFill="text2" w:themeFillTint="33"/>
          </w:tcPr>
          <w:p w14:paraId="4566A8FC" w14:textId="77777777" w:rsidR="00AA0915" w:rsidRPr="00615825" w:rsidRDefault="00AA0915" w:rsidP="00AA0915">
            <w:pPr>
              <w:pStyle w:val="STY3Tabellradtekst"/>
              <w:rPr>
                <w:b/>
                <w:lang w:eastAsia="nb-NO"/>
              </w:rPr>
            </w:pPr>
            <w:r w:rsidRPr="00615825">
              <w:rPr>
                <w:b/>
                <w:lang w:eastAsia="nb-NO"/>
              </w:rPr>
              <w:t>1</w:t>
            </w:r>
          </w:p>
        </w:tc>
        <w:tc>
          <w:tcPr>
            <w:tcW w:w="4500" w:type="dxa"/>
          </w:tcPr>
          <w:p w14:paraId="0E6D99A0" w14:textId="37D69445" w:rsidR="00AA0915" w:rsidRPr="00955D6C" w:rsidRDefault="00992FD2" w:rsidP="00AA0915">
            <w:pPr>
              <w:pStyle w:val="STY3Tabellradtekst"/>
              <w:rPr>
                <w:lang w:eastAsia="nb-NO"/>
              </w:rPr>
            </w:pPr>
            <w:r w:rsidRPr="00992FD2">
              <w:rPr>
                <w:lang w:eastAsia="nb-NO"/>
              </w:rPr>
              <w:t>Sjekkliste for etablering av styrende dokumenter</w:t>
            </w:r>
          </w:p>
        </w:tc>
        <w:tc>
          <w:tcPr>
            <w:tcW w:w="4064" w:type="dxa"/>
          </w:tcPr>
          <w:p w14:paraId="1DAB4CF1" w14:textId="559E13DB" w:rsidR="00AA0915" w:rsidRPr="00955D6C" w:rsidRDefault="00992FD2" w:rsidP="00AA0915">
            <w:pPr>
              <w:pStyle w:val="STY3Tabellradtekst"/>
              <w:rPr>
                <w:lang w:eastAsia="nb-NO"/>
              </w:rPr>
            </w:pPr>
            <w:r>
              <w:rPr>
                <w:color w:val="FF0000"/>
                <w:lang w:eastAsia="nb-NO"/>
              </w:rPr>
              <w:t>Første utkast</w:t>
            </w:r>
          </w:p>
        </w:tc>
      </w:tr>
      <w:tr w:rsidR="00992FD2" w:rsidRPr="00955D6C" w14:paraId="7F9DC6A9" w14:textId="77777777" w:rsidTr="001600B3">
        <w:trPr>
          <w:trHeight w:val="283"/>
        </w:trPr>
        <w:tc>
          <w:tcPr>
            <w:tcW w:w="648" w:type="dxa"/>
            <w:shd w:val="clear" w:color="auto" w:fill="C4CAEB" w:themeFill="text2" w:themeFillTint="33"/>
          </w:tcPr>
          <w:p w14:paraId="36529EB3" w14:textId="77777777" w:rsidR="00992FD2" w:rsidRPr="00615825" w:rsidRDefault="00992FD2" w:rsidP="00992FD2">
            <w:pPr>
              <w:pStyle w:val="STY3Tabellradtekst"/>
              <w:rPr>
                <w:b/>
                <w:lang w:eastAsia="nb-NO"/>
              </w:rPr>
            </w:pPr>
            <w:r w:rsidRPr="00615825">
              <w:rPr>
                <w:b/>
                <w:lang w:eastAsia="nb-NO"/>
              </w:rPr>
              <w:t>2</w:t>
            </w:r>
          </w:p>
        </w:tc>
        <w:tc>
          <w:tcPr>
            <w:tcW w:w="4500" w:type="dxa"/>
          </w:tcPr>
          <w:p w14:paraId="1A9F1498" w14:textId="4B0F74F4" w:rsidR="00992FD2" w:rsidRPr="00992FD2" w:rsidRDefault="00992FD2" w:rsidP="00992FD2">
            <w:pPr>
              <w:pStyle w:val="STY3Tabellradtekst"/>
              <w:rPr>
                <w:color w:val="FF0000"/>
                <w:lang w:eastAsia="nb-NO"/>
              </w:rPr>
            </w:pPr>
            <w:r w:rsidRPr="00992FD2">
              <w:rPr>
                <w:color w:val="FF0000"/>
                <w:lang w:eastAsia="nb-NO"/>
              </w:rPr>
              <w:t>Overordnet fremdriftsplan</w:t>
            </w:r>
          </w:p>
        </w:tc>
        <w:tc>
          <w:tcPr>
            <w:tcW w:w="4064" w:type="dxa"/>
          </w:tcPr>
          <w:p w14:paraId="63E5BD58" w14:textId="23097CAA" w:rsidR="00992FD2" w:rsidRPr="00955D6C" w:rsidRDefault="00992FD2" w:rsidP="00992FD2">
            <w:pPr>
              <w:pStyle w:val="STY3Tabellradtekst"/>
              <w:rPr>
                <w:lang w:eastAsia="nb-NO"/>
              </w:rPr>
            </w:pPr>
            <w:r>
              <w:rPr>
                <w:color w:val="FF0000"/>
                <w:lang w:eastAsia="nb-NO"/>
              </w:rPr>
              <w:t>Første utkast</w:t>
            </w:r>
          </w:p>
        </w:tc>
      </w:tr>
      <w:tr w:rsidR="00992FD2" w:rsidRPr="00955D6C" w14:paraId="3729ED5F" w14:textId="77777777" w:rsidTr="001600B3">
        <w:trPr>
          <w:trHeight w:val="283"/>
        </w:trPr>
        <w:tc>
          <w:tcPr>
            <w:tcW w:w="648" w:type="dxa"/>
            <w:shd w:val="clear" w:color="auto" w:fill="C4CAEB" w:themeFill="text2" w:themeFillTint="33"/>
          </w:tcPr>
          <w:p w14:paraId="62DB3E99" w14:textId="77777777" w:rsidR="00992FD2" w:rsidRPr="00615825" w:rsidRDefault="00992FD2" w:rsidP="00992FD2">
            <w:pPr>
              <w:pStyle w:val="STY3Tabellradtekst"/>
              <w:rPr>
                <w:b/>
                <w:lang w:eastAsia="nb-NO"/>
              </w:rPr>
            </w:pPr>
            <w:r w:rsidRPr="00615825">
              <w:rPr>
                <w:b/>
                <w:lang w:eastAsia="nb-NO"/>
              </w:rPr>
              <w:t>3</w:t>
            </w:r>
          </w:p>
        </w:tc>
        <w:tc>
          <w:tcPr>
            <w:tcW w:w="4500" w:type="dxa"/>
          </w:tcPr>
          <w:p w14:paraId="0FFD6181" w14:textId="77777777" w:rsidR="00992FD2" w:rsidRPr="00955D6C" w:rsidRDefault="00992FD2" w:rsidP="00992FD2">
            <w:pPr>
              <w:pStyle w:val="STY3Tabellradtekst"/>
              <w:rPr>
                <w:lang w:eastAsia="nb-NO"/>
              </w:rPr>
            </w:pPr>
          </w:p>
        </w:tc>
        <w:tc>
          <w:tcPr>
            <w:tcW w:w="4064" w:type="dxa"/>
          </w:tcPr>
          <w:p w14:paraId="06925740" w14:textId="77777777" w:rsidR="00992FD2" w:rsidRPr="00955D6C" w:rsidRDefault="00992FD2" w:rsidP="00992FD2">
            <w:pPr>
              <w:pStyle w:val="STY3Tabellradtekst"/>
              <w:rPr>
                <w:lang w:eastAsia="nb-NO"/>
              </w:rPr>
            </w:pPr>
          </w:p>
        </w:tc>
      </w:tr>
    </w:tbl>
    <w:p w14:paraId="0C286EC4" w14:textId="77777777" w:rsidR="00AA0915" w:rsidRDefault="00AA0915" w:rsidP="00AA0915">
      <w:pPr>
        <w:pStyle w:val="STY3Overskrift1"/>
      </w:pPr>
      <w:bookmarkStart w:id="60" w:name="_Toc478049083"/>
      <w:bookmarkStart w:id="61" w:name="_Toc163222660"/>
      <w:r>
        <w:t>Revisjonsoversikt</w:t>
      </w:r>
      <w:bookmarkEnd w:id="60"/>
      <w:bookmarkEnd w:id="6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16"/>
        <w:gridCol w:w="2311"/>
        <w:gridCol w:w="5953"/>
      </w:tblGrid>
      <w:tr w:rsidR="00AA0915" w:rsidRPr="004E7C9F" w14:paraId="3578272A" w14:textId="77777777" w:rsidTr="001600B3">
        <w:trPr>
          <w:trHeight w:val="283"/>
        </w:trPr>
        <w:tc>
          <w:tcPr>
            <w:tcW w:w="916" w:type="dxa"/>
            <w:shd w:val="clear" w:color="auto" w:fill="1E285A" w:themeFill="text2"/>
          </w:tcPr>
          <w:p w14:paraId="062DFCEB" w14:textId="77777777" w:rsidR="00AA0915" w:rsidRPr="00AA0915" w:rsidRDefault="00AA0915" w:rsidP="00AA0915">
            <w:pPr>
              <w:pStyle w:val="STY3Tabelltittel"/>
              <w:rPr>
                <w:b/>
                <w:color w:val="FFFFFF" w:themeColor="background1"/>
                <w:lang w:eastAsia="nb-NO"/>
              </w:rPr>
            </w:pPr>
            <w:r w:rsidRPr="00AA0915">
              <w:rPr>
                <w:b/>
                <w:color w:val="FFFFFF" w:themeColor="background1"/>
                <w:lang w:eastAsia="nb-NO"/>
              </w:rPr>
              <w:t>Rev.nr</w:t>
            </w:r>
          </w:p>
        </w:tc>
        <w:tc>
          <w:tcPr>
            <w:tcW w:w="2311" w:type="dxa"/>
            <w:shd w:val="clear" w:color="auto" w:fill="1E285A" w:themeFill="text2"/>
          </w:tcPr>
          <w:p w14:paraId="2D4C8130" w14:textId="77777777" w:rsidR="00AA0915" w:rsidRPr="00AA0915" w:rsidRDefault="00AA0915" w:rsidP="00AA0915">
            <w:pPr>
              <w:pStyle w:val="STY3Tabelltittel"/>
              <w:rPr>
                <w:b/>
                <w:color w:val="FFFFFF" w:themeColor="background1"/>
                <w:lang w:eastAsia="nb-NO"/>
              </w:rPr>
            </w:pPr>
            <w:r w:rsidRPr="00AA0915">
              <w:rPr>
                <w:b/>
                <w:color w:val="FFFFFF" w:themeColor="background1"/>
                <w:lang w:eastAsia="nb-NO"/>
              </w:rPr>
              <w:t>Dato</w:t>
            </w:r>
          </w:p>
        </w:tc>
        <w:tc>
          <w:tcPr>
            <w:tcW w:w="5953" w:type="dxa"/>
            <w:shd w:val="clear" w:color="auto" w:fill="1E285A" w:themeFill="text2"/>
          </w:tcPr>
          <w:p w14:paraId="6B04E2A8" w14:textId="77777777" w:rsidR="00AA0915" w:rsidRPr="00AA0915" w:rsidRDefault="00AA0915" w:rsidP="00AA0915">
            <w:pPr>
              <w:pStyle w:val="STY3Tabelltittel"/>
              <w:rPr>
                <w:b/>
                <w:color w:val="FFFFFF" w:themeColor="background1"/>
                <w:lang w:eastAsia="nb-NO"/>
              </w:rPr>
            </w:pPr>
            <w:r w:rsidRPr="00AA0915">
              <w:rPr>
                <w:b/>
                <w:color w:val="FFFFFF" w:themeColor="background1"/>
                <w:lang w:eastAsia="nb-NO"/>
              </w:rPr>
              <w:t>Beskrivelse av endringer</w:t>
            </w:r>
          </w:p>
        </w:tc>
      </w:tr>
      <w:tr w:rsidR="00AA0915" w:rsidRPr="00955D6C" w14:paraId="4013D8F5" w14:textId="77777777" w:rsidTr="00E208CB">
        <w:trPr>
          <w:trHeight w:val="283"/>
        </w:trPr>
        <w:tc>
          <w:tcPr>
            <w:tcW w:w="916" w:type="dxa"/>
            <w:shd w:val="clear" w:color="auto" w:fill="F2F2F2" w:themeFill="background1" w:themeFillShade="F2"/>
          </w:tcPr>
          <w:p w14:paraId="5D8351E5" w14:textId="77777777" w:rsidR="00AA0915" w:rsidRPr="00A60077" w:rsidRDefault="00AA0915" w:rsidP="00AA0915">
            <w:pPr>
              <w:pStyle w:val="STY3Tabellradtekst"/>
              <w:rPr>
                <w:bCs/>
                <w:color w:val="FF0000"/>
                <w:lang w:eastAsia="nb-NO"/>
              </w:rPr>
            </w:pPr>
            <w:r w:rsidRPr="00A60077">
              <w:rPr>
                <w:bCs/>
                <w:color w:val="FF0000"/>
                <w:lang w:eastAsia="nb-NO"/>
              </w:rPr>
              <w:t>00E</w:t>
            </w:r>
          </w:p>
        </w:tc>
        <w:tc>
          <w:tcPr>
            <w:tcW w:w="2311" w:type="dxa"/>
            <w:shd w:val="clear" w:color="auto" w:fill="F2F2F2" w:themeFill="background1" w:themeFillShade="F2"/>
          </w:tcPr>
          <w:p w14:paraId="11E99DA7" w14:textId="22F75192" w:rsidR="00AA0915" w:rsidRPr="003A127C" w:rsidRDefault="00627FD7" w:rsidP="00AA0915">
            <w:pPr>
              <w:pStyle w:val="STY3Tabellradtekst"/>
              <w:rPr>
                <w:color w:val="FF0000"/>
                <w:lang w:eastAsia="nb-NO"/>
              </w:rPr>
            </w:pPr>
            <w:r>
              <w:rPr>
                <w:color w:val="FF0000"/>
                <w:lang w:eastAsia="nb-NO"/>
              </w:rPr>
              <w:t>19</w:t>
            </w:r>
            <w:r w:rsidR="00AA0915">
              <w:rPr>
                <w:color w:val="FF0000"/>
                <w:lang w:eastAsia="nb-NO"/>
              </w:rPr>
              <w:t>.</w:t>
            </w:r>
            <w:r>
              <w:rPr>
                <w:color w:val="FF0000"/>
                <w:lang w:eastAsia="nb-NO"/>
              </w:rPr>
              <w:t>0</w:t>
            </w:r>
            <w:r w:rsidR="006C2219">
              <w:rPr>
                <w:color w:val="FF0000"/>
                <w:lang w:eastAsia="nb-NO"/>
              </w:rPr>
              <w:t>1</w:t>
            </w:r>
            <w:r w:rsidR="00AA0915" w:rsidRPr="003A127C">
              <w:rPr>
                <w:color w:val="FF0000"/>
                <w:lang w:eastAsia="nb-NO"/>
              </w:rPr>
              <w:t>.20</w:t>
            </w:r>
            <w:r w:rsidR="006C2219">
              <w:rPr>
                <w:color w:val="FF0000"/>
                <w:lang w:eastAsia="nb-NO"/>
              </w:rPr>
              <w:t>2</w:t>
            </w:r>
            <w:r w:rsidR="00A34A41">
              <w:rPr>
                <w:color w:val="FF0000"/>
                <w:lang w:eastAsia="nb-NO"/>
              </w:rPr>
              <w:t>4</w:t>
            </w:r>
          </w:p>
        </w:tc>
        <w:tc>
          <w:tcPr>
            <w:tcW w:w="5953" w:type="dxa"/>
            <w:shd w:val="clear" w:color="auto" w:fill="F2F2F2" w:themeFill="background1" w:themeFillShade="F2"/>
          </w:tcPr>
          <w:p w14:paraId="4A51D2E1" w14:textId="77777777" w:rsidR="00AA0915" w:rsidRPr="003A127C" w:rsidRDefault="00AA0915" w:rsidP="00AA0915">
            <w:pPr>
              <w:pStyle w:val="STY3Tabellradtekst"/>
              <w:rPr>
                <w:color w:val="FF0000"/>
                <w:lang w:eastAsia="nb-NO"/>
              </w:rPr>
            </w:pPr>
            <w:r w:rsidRPr="003A127C">
              <w:rPr>
                <w:color w:val="FF0000"/>
                <w:lang w:eastAsia="nb-NO"/>
              </w:rPr>
              <w:t>Etablering PSD</w:t>
            </w:r>
          </w:p>
        </w:tc>
      </w:tr>
      <w:tr w:rsidR="00AA0915" w:rsidRPr="00955D6C" w14:paraId="2265ACB0" w14:textId="77777777" w:rsidTr="00E208CB">
        <w:trPr>
          <w:trHeight w:val="283"/>
        </w:trPr>
        <w:tc>
          <w:tcPr>
            <w:tcW w:w="916" w:type="dxa"/>
            <w:shd w:val="clear" w:color="auto" w:fill="F2F2F2" w:themeFill="background1" w:themeFillShade="F2"/>
          </w:tcPr>
          <w:p w14:paraId="5476F2F7" w14:textId="77777777" w:rsidR="00AA0915" w:rsidRPr="00615825" w:rsidRDefault="00AA0915" w:rsidP="00AA0915">
            <w:pPr>
              <w:pStyle w:val="STY3Tabellradtekst"/>
              <w:rPr>
                <w:b/>
                <w:lang w:eastAsia="nb-NO"/>
              </w:rPr>
            </w:pPr>
          </w:p>
        </w:tc>
        <w:tc>
          <w:tcPr>
            <w:tcW w:w="2311" w:type="dxa"/>
            <w:shd w:val="clear" w:color="auto" w:fill="F2F2F2" w:themeFill="background1" w:themeFillShade="F2"/>
          </w:tcPr>
          <w:p w14:paraId="7253BDE7" w14:textId="77777777" w:rsidR="00AA0915" w:rsidRPr="00955D6C" w:rsidRDefault="00AA0915" w:rsidP="00AA0915">
            <w:pPr>
              <w:pStyle w:val="STY3Tabellradtekst"/>
              <w:rPr>
                <w:lang w:eastAsia="nb-NO"/>
              </w:rPr>
            </w:pPr>
          </w:p>
        </w:tc>
        <w:tc>
          <w:tcPr>
            <w:tcW w:w="5953" w:type="dxa"/>
            <w:shd w:val="clear" w:color="auto" w:fill="F2F2F2" w:themeFill="background1" w:themeFillShade="F2"/>
          </w:tcPr>
          <w:p w14:paraId="11A92E66" w14:textId="77777777" w:rsidR="00AA0915" w:rsidRPr="00955D6C" w:rsidRDefault="00AA0915" w:rsidP="00AA0915">
            <w:pPr>
              <w:pStyle w:val="STY3Tabellradtekst"/>
              <w:rPr>
                <w:lang w:eastAsia="nb-NO"/>
              </w:rPr>
            </w:pPr>
          </w:p>
        </w:tc>
      </w:tr>
      <w:tr w:rsidR="00AA0915" w:rsidRPr="00955D6C" w14:paraId="702E28F2" w14:textId="77777777" w:rsidTr="00E208CB">
        <w:trPr>
          <w:trHeight w:val="283"/>
        </w:trPr>
        <w:tc>
          <w:tcPr>
            <w:tcW w:w="916" w:type="dxa"/>
            <w:shd w:val="clear" w:color="auto" w:fill="F2F2F2" w:themeFill="background1" w:themeFillShade="F2"/>
          </w:tcPr>
          <w:p w14:paraId="319EA72B" w14:textId="77777777" w:rsidR="00AA0915" w:rsidRPr="00615825" w:rsidRDefault="00AA0915" w:rsidP="00AA0915">
            <w:pPr>
              <w:pStyle w:val="STY3Tabellradtekst"/>
              <w:rPr>
                <w:b/>
                <w:lang w:eastAsia="nb-NO"/>
              </w:rPr>
            </w:pPr>
          </w:p>
        </w:tc>
        <w:tc>
          <w:tcPr>
            <w:tcW w:w="2311" w:type="dxa"/>
            <w:shd w:val="clear" w:color="auto" w:fill="F2F2F2" w:themeFill="background1" w:themeFillShade="F2"/>
          </w:tcPr>
          <w:p w14:paraId="2E7FDE2F" w14:textId="77777777" w:rsidR="00AA0915" w:rsidRPr="00955D6C" w:rsidRDefault="00AA0915" w:rsidP="00AA0915">
            <w:pPr>
              <w:pStyle w:val="STY3Tabellradtekst"/>
              <w:rPr>
                <w:lang w:eastAsia="nb-NO"/>
              </w:rPr>
            </w:pPr>
          </w:p>
        </w:tc>
        <w:tc>
          <w:tcPr>
            <w:tcW w:w="5953" w:type="dxa"/>
            <w:shd w:val="clear" w:color="auto" w:fill="F2F2F2" w:themeFill="background1" w:themeFillShade="F2"/>
          </w:tcPr>
          <w:p w14:paraId="7A7B8870" w14:textId="77777777" w:rsidR="00AA0915" w:rsidRPr="00955D6C" w:rsidRDefault="00AA0915" w:rsidP="00AA0915">
            <w:pPr>
              <w:pStyle w:val="STY3Tabellradtekst"/>
              <w:rPr>
                <w:lang w:eastAsia="nb-NO"/>
              </w:rPr>
            </w:pPr>
          </w:p>
        </w:tc>
      </w:tr>
    </w:tbl>
    <w:p w14:paraId="6D2F81D1" w14:textId="530D1B3F" w:rsidR="00F42439" w:rsidRDefault="00F42439">
      <w:pPr>
        <w:spacing w:before="0" w:after="160" w:line="259" w:lineRule="auto"/>
      </w:pPr>
    </w:p>
    <w:p w14:paraId="481ACA61" w14:textId="77777777" w:rsidR="00992FD2" w:rsidRDefault="00992FD2">
      <w:pPr>
        <w:spacing w:before="0" w:after="160" w:line="259" w:lineRule="auto"/>
        <w:rPr>
          <w:b/>
          <w:szCs w:val="21"/>
        </w:rPr>
      </w:pPr>
      <w:r>
        <w:br w:type="page"/>
      </w:r>
    </w:p>
    <w:p w14:paraId="2C4A18C4" w14:textId="38DB1754" w:rsidR="00256E58" w:rsidRPr="00B27C9F" w:rsidRDefault="00256E58" w:rsidP="00256E58">
      <w:pPr>
        <w:pStyle w:val="STY3Overskriftlistealfabetisk"/>
      </w:pPr>
      <w:r>
        <w:lastRenderedPageBreak/>
        <w:t xml:space="preserve">Vedlegg 1: </w:t>
      </w:r>
      <w:r w:rsidRPr="00B27C9F">
        <w:t>Sjekkliste for etablering av styrende dokumenter</w:t>
      </w:r>
    </w:p>
    <w:p w14:paraId="31A4E488" w14:textId="77777777" w:rsidR="00256E58" w:rsidRPr="000166A0" w:rsidRDefault="00256E58" w:rsidP="00256E58">
      <w:pPr>
        <w:pStyle w:val="STY3Brdtekst"/>
      </w:pPr>
      <w:r w:rsidRPr="0045774D">
        <w:rPr>
          <w:b/>
        </w:rPr>
        <w:t xml:space="preserve">Prosjektnavn: </w:t>
      </w:r>
      <w:r w:rsidRPr="00EE7DAD">
        <w:rPr>
          <w:bCs/>
          <w:color w:val="FF0000"/>
        </w:rPr>
        <w:t>&lt;Navn</w:t>
      </w:r>
      <w:r w:rsidRPr="00EE7DAD">
        <w:rPr>
          <w:color w:val="FF0000"/>
        </w:rPr>
        <w:t xml:space="preserve"> på prosjektet&gt;</w:t>
      </w:r>
    </w:p>
    <w:p w14:paraId="1DDFFA45" w14:textId="77777777" w:rsidR="00256E58" w:rsidRDefault="00256E58" w:rsidP="00256E58">
      <w:pPr>
        <w:pStyle w:val="STY3Brdtekst"/>
      </w:pPr>
      <w:r w:rsidRPr="000166A0">
        <w:rPr>
          <w:b/>
        </w:rPr>
        <w:t>Prosjektleder:</w:t>
      </w:r>
      <w:r>
        <w:t xml:space="preserve"> </w:t>
      </w:r>
      <w:r w:rsidRPr="00EE7DAD">
        <w:rPr>
          <w:bCs/>
          <w:color w:val="FF0000"/>
        </w:rPr>
        <w:t>&lt;Navn</w:t>
      </w:r>
      <w:r>
        <w:rPr>
          <w:color w:val="FF0000"/>
        </w:rPr>
        <w:t>&gt;</w:t>
      </w:r>
    </w:p>
    <w:p w14:paraId="3490D9C5" w14:textId="77777777" w:rsidR="00256E58" w:rsidRPr="000166A0" w:rsidRDefault="00256E58" w:rsidP="00256E58">
      <w:pPr>
        <w:pStyle w:val="STY3Brdtekst"/>
        <w:rPr>
          <w:b/>
        </w:rPr>
      </w:pPr>
      <w:r w:rsidRPr="000166A0">
        <w:rPr>
          <w:b/>
        </w:rPr>
        <w:t xml:space="preserve">Dato: </w:t>
      </w:r>
      <w:r w:rsidRPr="00EE7DAD">
        <w:rPr>
          <w:bCs/>
          <w:color w:val="FF0000"/>
        </w:rPr>
        <w:t>&lt;Dato</w:t>
      </w:r>
      <w:r>
        <w:rPr>
          <w:color w:val="FF0000"/>
        </w:rPr>
        <w:t>&gt;</w:t>
      </w:r>
    </w:p>
    <w:p w14:paraId="33FF36F4" w14:textId="079F758E" w:rsidR="00256E58" w:rsidRPr="002171DF" w:rsidRDefault="00256E58" w:rsidP="00256E58">
      <w:pPr>
        <w:pStyle w:val="STY3Brdtekst"/>
        <w:rPr>
          <w:color w:val="FF0000"/>
        </w:rPr>
      </w:pPr>
      <w:r w:rsidRPr="00A7713E">
        <w:t xml:space="preserve">Denne sjekklisten tilhører aktivitet </w:t>
      </w:r>
      <w:r w:rsidRPr="000F23E0">
        <w:rPr>
          <w:color w:val="FF0000"/>
        </w:rPr>
        <w:t>T</w:t>
      </w:r>
      <w:r>
        <w:rPr>
          <w:color w:val="FF0000"/>
        </w:rPr>
        <w:t>2</w:t>
      </w:r>
      <w:r w:rsidRPr="000F23E0">
        <w:rPr>
          <w:color w:val="FF0000"/>
        </w:rPr>
        <w:t xml:space="preserve">.10 </w:t>
      </w:r>
      <w:r>
        <w:rPr>
          <w:color w:val="FF0000"/>
        </w:rPr>
        <w:t xml:space="preserve">Oppstart planlegging </w:t>
      </w:r>
    </w:p>
    <w:p w14:paraId="60EC070E" w14:textId="77777777" w:rsidR="00256E58" w:rsidRDefault="00256E58" w:rsidP="00256E58">
      <w:pPr>
        <w:pStyle w:val="STY3Brdtekst"/>
        <w:rPr>
          <w:szCs w:val="21"/>
        </w:rPr>
      </w:pPr>
      <w:r w:rsidRPr="00DE729A">
        <w:rPr>
          <w:noProof/>
          <w:lang w:eastAsia="nb-NO"/>
        </w:rPr>
        <mc:AlternateContent>
          <mc:Choice Requires="wps">
            <w:drawing>
              <wp:anchor distT="0" distB="0" distL="114300" distR="114300" simplePos="0" relativeHeight="251658240" behindDoc="0" locked="0" layoutInCell="1" allowOverlap="1" wp14:anchorId="1339687D" wp14:editId="66A4D4D6">
                <wp:simplePos x="0" y="0"/>
                <wp:positionH relativeFrom="margin">
                  <wp:align>left</wp:align>
                </wp:positionH>
                <wp:positionV relativeFrom="paragraph">
                  <wp:posOffset>85725</wp:posOffset>
                </wp:positionV>
                <wp:extent cx="5773003" cy="771525"/>
                <wp:effectExtent l="0" t="0" r="18415" b="28575"/>
                <wp:wrapNone/>
                <wp:docPr id="19" name="Tekstboks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73003" cy="771525"/>
                        </a:xfrm>
                        <a:prstGeom prst="rect">
                          <a:avLst/>
                        </a:prstGeom>
                        <a:solidFill>
                          <a:schemeClr val="bg1">
                            <a:lumMod val="85000"/>
                          </a:schemeClr>
                        </a:solidFill>
                        <a:ln w="12700">
                          <a:solidFill>
                            <a:srgbClr val="000000"/>
                          </a:solidFill>
                          <a:prstDash val="dash"/>
                          <a:miter lim="800000"/>
                          <a:headEnd/>
                          <a:tailEnd/>
                        </a:ln>
                        <a:effectLst/>
                      </wps:spPr>
                      <wps:txbx>
                        <w:txbxContent>
                          <w:p w14:paraId="31E7A87A" w14:textId="5B5F36E4" w:rsidR="00256E58" w:rsidRDefault="00256E58" w:rsidP="00256E58">
                            <w:pPr>
                              <w:pStyle w:val="STY3Brdtekst"/>
                            </w:pPr>
                            <w:r w:rsidRPr="00F7208A">
                              <w:t xml:space="preserve">Dersom svaret i </w:t>
                            </w:r>
                            <w:proofErr w:type="spellStart"/>
                            <w:r w:rsidRPr="00F7208A">
                              <w:t>svar</w:t>
                            </w:r>
                            <w:proofErr w:type="spellEnd"/>
                            <w:r w:rsidRPr="00F7208A">
                              <w:t xml:space="preserve"> ja/nei-kolonnen blir nei, skal det legges til en kommentar. </w:t>
                            </w:r>
                            <w:r w:rsidRPr="003E52E9">
                              <w:t xml:space="preserve">Sjekklisten fylles ut </w:t>
                            </w:r>
                            <w:r w:rsidR="0032328B" w:rsidRPr="003E52E9">
                              <w:t>ved oppdatering av</w:t>
                            </w:r>
                            <w:r w:rsidR="00726886" w:rsidRPr="003E52E9">
                              <w:t xml:space="preserve"> PSD</w:t>
                            </w:r>
                            <w:r w:rsidRPr="003E52E9">
                              <w:t>.</w:t>
                            </w:r>
                            <w:r w:rsidRPr="00F7208A">
                              <w:t xml:space="preserve"> </w:t>
                            </w:r>
                            <w:r>
                              <w:t>Prosjektleder skal huke</w:t>
                            </w:r>
                            <w:r w:rsidRPr="00F7208A">
                              <w:t xml:space="preserve"> av for utført</w:t>
                            </w:r>
                            <w:r>
                              <w:t xml:space="preserve"> sjekk</w:t>
                            </w:r>
                            <w:r w:rsidRPr="00F7208A">
                              <w:t>.</w:t>
                            </w:r>
                            <w:r>
                              <w:t xml:space="preserve"> </w:t>
                            </w:r>
                          </w:p>
                          <w:p w14:paraId="0702AD3A" w14:textId="00575A56" w:rsidR="00256E58" w:rsidRPr="00A60077" w:rsidRDefault="00256E58" w:rsidP="00256E58">
                            <w:pPr>
                              <w:pStyle w:val="STY3Brdtekst"/>
                              <w:rPr>
                                <w:sz w:val="18"/>
                                <w:szCs w:val="18"/>
                              </w:rPr>
                            </w:pPr>
                            <w:r w:rsidRPr="00A60077">
                              <w:rPr>
                                <w:color w:val="FF0000"/>
                                <w:sz w:val="18"/>
                                <w:szCs w:val="18"/>
                              </w:rPr>
                              <w:t>(Denne grå boksen kan fjernes når sjekklisten er ferdigstilt).</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339687D" id="_x0000_t202" coordsize="21600,21600" o:spt="202" path="m,l,21600r21600,l21600,xe">
                <v:stroke joinstyle="miter"/>
                <v:path gradientshapeok="t" o:connecttype="rect"/>
              </v:shapetype>
              <v:shape id="Tekstboks 19" o:spid="_x0000_s1057" type="#_x0000_t202" style="position:absolute;margin-left:0;margin-top:6.75pt;width:454.55pt;height:60.75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5eisQAIAAH0EAAAOAAAAZHJzL2Uyb0RvYy54bWysVNtu2zAMfR+wfxD0vti5LZkRp+iSdRjQ&#10;XYBuHyDLsi1MEjVJid19fSk5SbP1bdiLQIry4SF56M3NoBU5CuclmJJOJzklwnCopWlL+uP73Zs1&#10;JT4wUzMFRpT0UXh6s339atPbQsygA1ULRxDE+KK3Je1CsEWWed4JzfwErDAYbMBpFtB1bVY71iO6&#10;Vtksz99mPbjaOuDCe7zdj0G6TfhNI3j42jReBKJKitxCOl06q3hm2w0rWsdsJ/mJBvsHFppJg0kv&#10;UHsWGDk4+QJKS+7AQxMmHHQGTSO5SDVgNdP8r2oeOmZFqgWb4+2lTf7/wfIvxwf7zZEwvIcBB5iK&#10;8PYe+E9PDOw6Zlpx6xz0nWA1Jp7GlmW99cXp09hqX/gIUvWfocYhs0OABDQ0TseuYJ0E0XEAj5em&#10;iyEQjpfL1Wqe53NKOMZWq+lytkwpWHH+2jofPgrQJBoldTjUhM6O9z5ENqw4P4nJPChZ30mlkhOF&#10;JHbKkSNDCVTtWKE6aKQ63q2XeZ6EgDhJd/F5Qv0DSRnSY/mzFT5+mca11SUJwl0hXrOJNPfMd2Pi&#10;Gq1RgFoG3AIldUnXl49ZEVv+wdRJo4FJNdpIU5nIQCR9n3pwHsI4jjBUA5F1SedpXjFYQf2IM3Iw&#10;7gDuLBoduN+U9Kj/kvpfB+YEJeqTwTm/my4WcWGSs1iuZui460h1HWGGI1RJAyWjuQvjkh2sk22H&#10;mca+G7hFbTQyje2Z1UlRqPHU99M+xiW69tOr57/G9gkAAP//AwBQSwMEFAAGAAgAAAAhAC6nTZ7f&#10;AAAABwEAAA8AAABkcnMvZG93bnJldi54bWxMj8FOwzAQRO9I/IO1SFxQa7cISkOcCgVFoqqQoPTC&#10;zY2XJCJeh9htAl/PwgWOM7OaeZuuRteKI/ah8aRhNlUgkEpvG6o07F6KyQ2IEA1Z03pCDZ8YYJWd&#10;nqQmsX6gZzxuYyW4hEJiNNQxdomUoazRmTD1HRJnb753JrLsK2l7M3C5a+VcqWvpTEO8UJsO8xrL&#10;9+3BaXhaX6x3eU7F4+Z+8fUwFsPH/LXS+vxsvLsFEXGMf8fwg8/okDHT3h/IBtFq4Eciu5dXIDhd&#10;quUMxP7XUCCzVP7nz74BAAD//wMAUEsBAi0AFAAGAAgAAAAhALaDOJL+AAAA4QEAABMAAAAAAAAA&#10;AAAAAAAAAAAAAFtDb250ZW50X1R5cGVzXS54bWxQSwECLQAUAAYACAAAACEAOP0h/9YAAACUAQAA&#10;CwAAAAAAAAAAAAAAAAAvAQAAX3JlbHMvLnJlbHNQSwECLQAUAAYACAAAACEAquXorEACAAB9BAAA&#10;DgAAAAAAAAAAAAAAAAAuAgAAZHJzL2Uyb0RvYy54bWxQSwECLQAUAAYACAAAACEALqdNnt8AAAAH&#10;AQAADwAAAAAAAAAAAAAAAACaBAAAZHJzL2Rvd25yZXYueG1sUEsFBgAAAAAEAAQA8wAAAKYFAAAA&#10;AA==&#10;" fillcolor="#d8d8d8 [2732]" strokeweight="1pt">
                <v:stroke dashstyle="dash"/>
                <v:textbox>
                  <w:txbxContent>
                    <w:p w14:paraId="31E7A87A" w14:textId="5B5F36E4" w:rsidR="00256E58" w:rsidRDefault="00256E58" w:rsidP="00256E58">
                      <w:pPr>
                        <w:pStyle w:val="STY3Brdtekst"/>
                      </w:pPr>
                      <w:r w:rsidRPr="00F7208A">
                        <w:t xml:space="preserve">Dersom svaret i </w:t>
                      </w:r>
                      <w:proofErr w:type="spellStart"/>
                      <w:r w:rsidRPr="00F7208A">
                        <w:t>svar</w:t>
                      </w:r>
                      <w:proofErr w:type="spellEnd"/>
                      <w:r w:rsidRPr="00F7208A">
                        <w:t xml:space="preserve"> ja/nei-kolonnen blir nei, skal det legges til en kommentar. </w:t>
                      </w:r>
                      <w:r w:rsidRPr="003E52E9">
                        <w:t xml:space="preserve">Sjekklisten fylles ut </w:t>
                      </w:r>
                      <w:r w:rsidR="0032328B" w:rsidRPr="003E52E9">
                        <w:t>ved oppdatering av</w:t>
                      </w:r>
                      <w:r w:rsidR="00726886" w:rsidRPr="003E52E9">
                        <w:t xml:space="preserve"> PSD</w:t>
                      </w:r>
                      <w:r w:rsidRPr="003E52E9">
                        <w:t>.</w:t>
                      </w:r>
                      <w:r w:rsidRPr="00F7208A">
                        <w:t xml:space="preserve"> </w:t>
                      </w:r>
                      <w:r>
                        <w:t>Prosjektleder skal huke</w:t>
                      </w:r>
                      <w:r w:rsidRPr="00F7208A">
                        <w:t xml:space="preserve"> av for utført</w:t>
                      </w:r>
                      <w:r>
                        <w:t xml:space="preserve"> sjekk</w:t>
                      </w:r>
                      <w:r w:rsidRPr="00F7208A">
                        <w:t>.</w:t>
                      </w:r>
                      <w:r>
                        <w:t xml:space="preserve"> </w:t>
                      </w:r>
                    </w:p>
                    <w:p w14:paraId="0702AD3A" w14:textId="00575A56" w:rsidR="00256E58" w:rsidRPr="00A60077" w:rsidRDefault="00256E58" w:rsidP="00256E58">
                      <w:pPr>
                        <w:pStyle w:val="STY3Brdtekst"/>
                        <w:rPr>
                          <w:sz w:val="18"/>
                          <w:szCs w:val="18"/>
                        </w:rPr>
                      </w:pPr>
                      <w:r w:rsidRPr="00A60077">
                        <w:rPr>
                          <w:color w:val="FF0000"/>
                          <w:sz w:val="18"/>
                          <w:szCs w:val="18"/>
                        </w:rPr>
                        <w:t>(Denne grå boksen kan fjernes når sjekklisten er ferdigstilt).</w:t>
                      </w:r>
                    </w:p>
                  </w:txbxContent>
                </v:textbox>
                <w10:wrap anchorx="margin"/>
              </v:shape>
            </w:pict>
          </mc:Fallback>
        </mc:AlternateContent>
      </w:r>
    </w:p>
    <w:p w14:paraId="59D78AD0" w14:textId="77777777" w:rsidR="00256E58" w:rsidRDefault="00256E58" w:rsidP="00256E58">
      <w:pPr>
        <w:pStyle w:val="STY3Brdtekst"/>
      </w:pPr>
    </w:p>
    <w:p w14:paraId="3CF52887" w14:textId="77777777" w:rsidR="00256E58" w:rsidRDefault="00256E58" w:rsidP="00256E58">
      <w:pPr>
        <w:pStyle w:val="STY3Brdtekst"/>
      </w:pPr>
    </w:p>
    <w:p w14:paraId="24208A27" w14:textId="77777777" w:rsidR="00256E58" w:rsidRDefault="00256E58" w:rsidP="00256E58">
      <w:pPr>
        <w:pStyle w:val="STY3Brdtekst"/>
      </w:pPr>
    </w:p>
    <w:p w14:paraId="33208953" w14:textId="77777777" w:rsidR="00256E58" w:rsidRDefault="00256E58" w:rsidP="00256E58">
      <w:pPr>
        <w:pStyle w:val="STY3Brdtekst"/>
      </w:pPr>
    </w:p>
    <w:tbl>
      <w:tblPr>
        <w:tblW w:w="5000" w:type="pct"/>
        <w:tblBorders>
          <w:top w:val="double" w:sz="6" w:space="0" w:color="auto"/>
          <w:left w:val="double" w:sz="6" w:space="0" w:color="auto"/>
          <w:bottom w:val="double" w:sz="6" w:space="0" w:color="auto"/>
          <w:right w:val="double" w:sz="6" w:space="0" w:color="auto"/>
          <w:insideH w:val="single" w:sz="6" w:space="0" w:color="auto"/>
          <w:insideV w:val="single" w:sz="6" w:space="0" w:color="auto"/>
        </w:tblBorders>
        <w:tblCellMar>
          <w:left w:w="70" w:type="dxa"/>
          <w:right w:w="70" w:type="dxa"/>
        </w:tblCellMar>
        <w:tblLook w:val="0000" w:firstRow="0" w:lastRow="0" w:firstColumn="0" w:lastColumn="0" w:noHBand="0" w:noVBand="0"/>
      </w:tblPr>
      <w:tblGrid>
        <w:gridCol w:w="730"/>
        <w:gridCol w:w="4114"/>
        <w:gridCol w:w="722"/>
        <w:gridCol w:w="841"/>
        <w:gridCol w:w="2844"/>
      </w:tblGrid>
      <w:tr w:rsidR="00CC2E77" w:rsidRPr="000C4997" w14:paraId="14D6D0B5" w14:textId="77777777">
        <w:trPr>
          <w:cantSplit/>
          <w:trHeight w:val="567"/>
          <w:tblHeader/>
        </w:trPr>
        <w:tc>
          <w:tcPr>
            <w:tcW w:w="363" w:type="pct"/>
            <w:tcBorders>
              <w:top w:val="double" w:sz="6" w:space="0" w:color="auto"/>
            </w:tcBorders>
            <w:shd w:val="clear" w:color="auto" w:fill="D9D9D9" w:themeFill="background1" w:themeFillShade="D9"/>
            <w:vAlign w:val="center"/>
          </w:tcPr>
          <w:p w14:paraId="0240FEF6" w14:textId="77777777" w:rsidR="00256E58" w:rsidRPr="000C4997" w:rsidRDefault="00256E58">
            <w:pPr>
              <w:pStyle w:val="STY3Tabelltittel"/>
              <w:rPr>
                <w:b/>
                <w:bCs/>
                <w:sz w:val="20"/>
                <w:szCs w:val="22"/>
              </w:rPr>
            </w:pPr>
            <w:r w:rsidRPr="000C4997">
              <w:rPr>
                <w:b/>
                <w:bCs/>
                <w:sz w:val="20"/>
                <w:szCs w:val="22"/>
              </w:rPr>
              <w:t>Sjekk-punkt</w:t>
            </w:r>
          </w:p>
        </w:tc>
        <w:tc>
          <w:tcPr>
            <w:tcW w:w="2247" w:type="pct"/>
            <w:tcBorders>
              <w:top w:val="double" w:sz="6" w:space="0" w:color="auto"/>
            </w:tcBorders>
            <w:shd w:val="clear" w:color="auto" w:fill="D9D9D9" w:themeFill="background1" w:themeFillShade="D9"/>
            <w:vAlign w:val="center"/>
          </w:tcPr>
          <w:p w14:paraId="1281D3A0" w14:textId="77777777" w:rsidR="00256E58" w:rsidRPr="000C4997" w:rsidRDefault="00256E58">
            <w:pPr>
              <w:pStyle w:val="STY3Tabelltittel"/>
              <w:rPr>
                <w:b/>
                <w:bCs/>
                <w:sz w:val="20"/>
                <w:szCs w:val="22"/>
              </w:rPr>
            </w:pPr>
            <w:r w:rsidRPr="000C4997">
              <w:rPr>
                <w:b/>
                <w:bCs/>
                <w:sz w:val="20"/>
                <w:szCs w:val="22"/>
              </w:rPr>
              <w:t>Tema</w:t>
            </w:r>
          </w:p>
        </w:tc>
        <w:tc>
          <w:tcPr>
            <w:tcW w:w="413" w:type="pct"/>
            <w:tcBorders>
              <w:top w:val="double" w:sz="6" w:space="0" w:color="auto"/>
            </w:tcBorders>
            <w:shd w:val="clear" w:color="auto" w:fill="D9D9D9" w:themeFill="background1" w:themeFillShade="D9"/>
            <w:vAlign w:val="center"/>
          </w:tcPr>
          <w:p w14:paraId="19A053B5" w14:textId="77777777" w:rsidR="00256E58" w:rsidRPr="000C4997" w:rsidRDefault="00256E58">
            <w:pPr>
              <w:pStyle w:val="STY3Tabelltittel"/>
              <w:jc w:val="center"/>
              <w:rPr>
                <w:b/>
                <w:bCs/>
                <w:sz w:val="20"/>
                <w:szCs w:val="22"/>
              </w:rPr>
            </w:pPr>
            <w:proofErr w:type="spellStart"/>
            <w:r w:rsidRPr="000C4997">
              <w:rPr>
                <w:b/>
                <w:bCs/>
                <w:sz w:val="20"/>
                <w:szCs w:val="22"/>
              </w:rPr>
              <w:t>Svar</w:t>
            </w:r>
            <w:proofErr w:type="spellEnd"/>
            <w:r w:rsidRPr="000C4997">
              <w:rPr>
                <w:b/>
                <w:bCs/>
                <w:sz w:val="20"/>
                <w:szCs w:val="22"/>
              </w:rPr>
              <w:t xml:space="preserve"> ja/nei</w:t>
            </w:r>
          </w:p>
        </w:tc>
        <w:tc>
          <w:tcPr>
            <w:tcW w:w="417" w:type="pct"/>
            <w:tcBorders>
              <w:top w:val="double" w:sz="6" w:space="0" w:color="auto"/>
            </w:tcBorders>
            <w:shd w:val="clear" w:color="auto" w:fill="D9D9D9" w:themeFill="background1" w:themeFillShade="D9"/>
            <w:vAlign w:val="center"/>
          </w:tcPr>
          <w:p w14:paraId="36B8022C" w14:textId="77777777" w:rsidR="00256E58" w:rsidRPr="000C4997" w:rsidRDefault="00256E58">
            <w:pPr>
              <w:pStyle w:val="STY3Tabelltittel"/>
              <w:jc w:val="center"/>
              <w:rPr>
                <w:b/>
                <w:bCs/>
                <w:sz w:val="20"/>
                <w:szCs w:val="22"/>
              </w:rPr>
            </w:pPr>
          </w:p>
          <w:p w14:paraId="4C382D65" w14:textId="77777777" w:rsidR="00256E58" w:rsidRPr="000C4997" w:rsidRDefault="00256E58">
            <w:pPr>
              <w:pStyle w:val="STY3Tabelltittel"/>
              <w:jc w:val="center"/>
              <w:rPr>
                <w:b/>
                <w:bCs/>
                <w:sz w:val="20"/>
                <w:szCs w:val="22"/>
              </w:rPr>
            </w:pPr>
            <w:r w:rsidRPr="000C4997">
              <w:rPr>
                <w:b/>
                <w:bCs/>
                <w:sz w:val="20"/>
                <w:szCs w:val="22"/>
              </w:rPr>
              <w:t>Sjekket</w:t>
            </w:r>
          </w:p>
          <w:p w14:paraId="22326C9C" w14:textId="77777777" w:rsidR="00256E58" w:rsidRPr="000C4997" w:rsidRDefault="00256E58">
            <w:pPr>
              <w:pStyle w:val="STY3Tabelltittel"/>
              <w:jc w:val="center"/>
              <w:rPr>
                <w:b/>
                <w:bCs/>
                <w:sz w:val="20"/>
                <w:szCs w:val="22"/>
              </w:rPr>
            </w:pPr>
          </w:p>
        </w:tc>
        <w:tc>
          <w:tcPr>
            <w:tcW w:w="1560" w:type="pct"/>
            <w:tcBorders>
              <w:top w:val="double" w:sz="6" w:space="0" w:color="auto"/>
            </w:tcBorders>
            <w:shd w:val="clear" w:color="auto" w:fill="D9D9D9" w:themeFill="background1" w:themeFillShade="D9"/>
            <w:vAlign w:val="center"/>
          </w:tcPr>
          <w:p w14:paraId="037D6C40" w14:textId="77777777" w:rsidR="00256E58" w:rsidRPr="000C4997" w:rsidRDefault="00256E58">
            <w:pPr>
              <w:pStyle w:val="STY3Tabelltittel"/>
              <w:rPr>
                <w:b/>
                <w:bCs/>
                <w:sz w:val="20"/>
                <w:szCs w:val="22"/>
              </w:rPr>
            </w:pPr>
            <w:r w:rsidRPr="000C4997">
              <w:rPr>
                <w:b/>
                <w:bCs/>
                <w:sz w:val="20"/>
                <w:szCs w:val="22"/>
              </w:rPr>
              <w:t>Kommentarer</w:t>
            </w:r>
          </w:p>
        </w:tc>
      </w:tr>
      <w:tr w:rsidR="00CC2E77" w:rsidRPr="000C4997" w14:paraId="28F3D4A8" w14:textId="77777777">
        <w:trPr>
          <w:cantSplit/>
        </w:trPr>
        <w:tc>
          <w:tcPr>
            <w:tcW w:w="363" w:type="pct"/>
            <w:shd w:val="clear" w:color="auto" w:fill="F2F2F2" w:themeFill="background1" w:themeFillShade="F2"/>
          </w:tcPr>
          <w:p w14:paraId="2AE3A5B6"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1.</w:t>
            </w:r>
          </w:p>
        </w:tc>
        <w:tc>
          <w:tcPr>
            <w:tcW w:w="2247" w:type="pct"/>
            <w:shd w:val="clear" w:color="auto" w:fill="F2F2F2" w:themeFill="background1" w:themeFillShade="F2"/>
          </w:tcPr>
          <w:p w14:paraId="7A58F860"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Prosjektbestilling</w:t>
            </w:r>
          </w:p>
        </w:tc>
        <w:tc>
          <w:tcPr>
            <w:tcW w:w="413" w:type="pct"/>
            <w:shd w:val="clear" w:color="auto" w:fill="F2F2F2" w:themeFill="background1" w:themeFillShade="F2"/>
          </w:tcPr>
          <w:p w14:paraId="423D8318" w14:textId="77777777" w:rsidR="00256E58" w:rsidRPr="000C4997" w:rsidRDefault="00256E58">
            <w:pPr>
              <w:pStyle w:val="STY3Tabellradtekst"/>
              <w:jc w:val="center"/>
              <w:rPr>
                <w:sz w:val="20"/>
                <w:szCs w:val="22"/>
              </w:rPr>
            </w:pPr>
          </w:p>
        </w:tc>
        <w:tc>
          <w:tcPr>
            <w:tcW w:w="417" w:type="pct"/>
            <w:shd w:val="clear" w:color="auto" w:fill="F2F2F2" w:themeFill="background1" w:themeFillShade="F2"/>
          </w:tcPr>
          <w:p w14:paraId="4CDB1240" w14:textId="77777777" w:rsidR="00256E58" w:rsidRPr="000C4997" w:rsidRDefault="00256E58">
            <w:pPr>
              <w:pStyle w:val="STY3Tabellradtekst"/>
              <w:jc w:val="center"/>
              <w:rPr>
                <w:sz w:val="20"/>
                <w:szCs w:val="22"/>
              </w:rPr>
            </w:pPr>
          </w:p>
        </w:tc>
        <w:tc>
          <w:tcPr>
            <w:tcW w:w="1560" w:type="pct"/>
            <w:shd w:val="clear" w:color="auto" w:fill="F2F2F2" w:themeFill="background1" w:themeFillShade="F2"/>
          </w:tcPr>
          <w:p w14:paraId="0B57F59F" w14:textId="77777777" w:rsidR="00256E58" w:rsidRPr="000C4997" w:rsidRDefault="00256E58">
            <w:pPr>
              <w:pStyle w:val="STY3Tabellradtekst"/>
              <w:rPr>
                <w:sz w:val="20"/>
                <w:szCs w:val="22"/>
              </w:rPr>
            </w:pPr>
          </w:p>
        </w:tc>
      </w:tr>
      <w:tr w:rsidR="0030287F" w:rsidRPr="000C4997" w14:paraId="34D5F1FF" w14:textId="77777777">
        <w:trPr>
          <w:cantSplit/>
        </w:trPr>
        <w:tc>
          <w:tcPr>
            <w:tcW w:w="363" w:type="pct"/>
          </w:tcPr>
          <w:p w14:paraId="095D7AEB"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1.1</w:t>
            </w:r>
          </w:p>
        </w:tc>
        <w:tc>
          <w:tcPr>
            <w:tcW w:w="2247" w:type="pct"/>
          </w:tcPr>
          <w:p w14:paraId="62413C3F" w14:textId="77777777" w:rsidR="00256E58" w:rsidRPr="000C4997" w:rsidRDefault="00256E58">
            <w:pPr>
              <w:pStyle w:val="STY3Tabellradtekst"/>
              <w:rPr>
                <w:bCs/>
                <w:color w:val="000000" w:themeColor="text1"/>
                <w:sz w:val="20"/>
                <w:szCs w:val="22"/>
                <w:highlight w:val="yellow"/>
              </w:rPr>
            </w:pPr>
            <w:r w:rsidRPr="000C4997">
              <w:rPr>
                <w:bCs/>
                <w:color w:val="000000" w:themeColor="text1"/>
                <w:sz w:val="20"/>
                <w:szCs w:val="22"/>
              </w:rPr>
              <w:t>Er prosjektbestilling mottatt og kontrollert?</w:t>
            </w:r>
          </w:p>
        </w:tc>
        <w:tc>
          <w:tcPr>
            <w:tcW w:w="413" w:type="pct"/>
          </w:tcPr>
          <w:p w14:paraId="7BB12389" w14:textId="77777777" w:rsidR="00256E58" w:rsidRPr="000C4997" w:rsidRDefault="00256E58">
            <w:pPr>
              <w:pStyle w:val="STY3Tabellradtekst"/>
              <w:jc w:val="center"/>
              <w:rPr>
                <w:sz w:val="20"/>
                <w:szCs w:val="22"/>
              </w:rPr>
            </w:pPr>
            <w:r w:rsidRPr="000C4997">
              <w:rPr>
                <w:color w:val="FF0000"/>
                <w:sz w:val="20"/>
                <w:szCs w:val="22"/>
              </w:rPr>
              <w:t>ja</w:t>
            </w:r>
          </w:p>
        </w:tc>
        <w:tc>
          <w:tcPr>
            <w:tcW w:w="417" w:type="pct"/>
          </w:tcPr>
          <w:p w14:paraId="55AD3920" w14:textId="77777777" w:rsidR="00256E58" w:rsidRPr="000C4997" w:rsidRDefault="00256E58">
            <w:pPr>
              <w:pStyle w:val="STY3Tabellradtekst"/>
              <w:jc w:val="center"/>
              <w:rPr>
                <w:color w:val="FF0000"/>
                <w:sz w:val="20"/>
                <w:szCs w:val="22"/>
              </w:rPr>
            </w:pPr>
            <w:r w:rsidRPr="000C4997">
              <w:rPr>
                <w:rFonts w:cs="Arial"/>
                <w:color w:val="FF0000"/>
                <w:sz w:val="20"/>
                <w:szCs w:val="22"/>
              </w:rPr>
              <w:t>ѵ</w:t>
            </w:r>
          </w:p>
        </w:tc>
        <w:tc>
          <w:tcPr>
            <w:tcW w:w="1560" w:type="pct"/>
          </w:tcPr>
          <w:p w14:paraId="7175724A" w14:textId="48824188" w:rsidR="00256E58" w:rsidRPr="000C4997" w:rsidRDefault="00256E58">
            <w:pPr>
              <w:pStyle w:val="STY3Tabellradtekst"/>
              <w:rPr>
                <w:sz w:val="20"/>
                <w:szCs w:val="22"/>
              </w:rPr>
            </w:pPr>
          </w:p>
        </w:tc>
      </w:tr>
      <w:tr w:rsidR="0030287F" w:rsidRPr="000C4997" w14:paraId="76210F0B" w14:textId="77777777">
        <w:trPr>
          <w:cantSplit/>
        </w:trPr>
        <w:tc>
          <w:tcPr>
            <w:tcW w:w="363" w:type="pct"/>
          </w:tcPr>
          <w:p w14:paraId="703DD52C" w14:textId="49370233" w:rsidR="00256E58" w:rsidRPr="000C4997" w:rsidRDefault="00256E58">
            <w:pPr>
              <w:pStyle w:val="STY3Tabellradtekst"/>
              <w:rPr>
                <w:bCs/>
                <w:color w:val="000000" w:themeColor="text1"/>
                <w:sz w:val="20"/>
                <w:szCs w:val="22"/>
              </w:rPr>
            </w:pPr>
            <w:r w:rsidRPr="000C4997">
              <w:rPr>
                <w:bCs/>
                <w:color w:val="000000" w:themeColor="text1"/>
                <w:sz w:val="20"/>
                <w:szCs w:val="22"/>
              </w:rPr>
              <w:t>1.</w:t>
            </w:r>
            <w:r w:rsidR="005D1B85" w:rsidRPr="000C4997">
              <w:rPr>
                <w:bCs/>
                <w:color w:val="000000" w:themeColor="text1"/>
                <w:sz w:val="20"/>
                <w:szCs w:val="22"/>
              </w:rPr>
              <w:t>2</w:t>
            </w:r>
          </w:p>
        </w:tc>
        <w:tc>
          <w:tcPr>
            <w:tcW w:w="2247" w:type="pct"/>
          </w:tcPr>
          <w:p w14:paraId="0F27FF56" w14:textId="71DC74F3" w:rsidR="00256E58" w:rsidRPr="000C4997" w:rsidRDefault="00256E58">
            <w:pPr>
              <w:pStyle w:val="STY3Tabellradtekst"/>
              <w:rPr>
                <w:bCs/>
                <w:color w:val="000000" w:themeColor="text1"/>
                <w:sz w:val="20"/>
                <w:szCs w:val="22"/>
              </w:rPr>
            </w:pPr>
            <w:r w:rsidRPr="000C4997">
              <w:rPr>
                <w:bCs/>
                <w:color w:val="000000" w:themeColor="text1"/>
                <w:sz w:val="20"/>
                <w:szCs w:val="22"/>
              </w:rPr>
              <w:t>Er det gjennomført avklaringsmøte med prosjekteier/tjenesteansvarlig (bestiller)?</w:t>
            </w:r>
          </w:p>
        </w:tc>
        <w:tc>
          <w:tcPr>
            <w:tcW w:w="413" w:type="pct"/>
          </w:tcPr>
          <w:p w14:paraId="0C7B2D95" w14:textId="270A74AB" w:rsidR="00256E58" w:rsidRPr="000C4997" w:rsidRDefault="00A60077">
            <w:pPr>
              <w:pStyle w:val="STY3Tabellradtekst"/>
              <w:jc w:val="center"/>
              <w:rPr>
                <w:sz w:val="20"/>
                <w:szCs w:val="22"/>
              </w:rPr>
            </w:pPr>
            <w:r w:rsidRPr="000C4997">
              <w:rPr>
                <w:color w:val="FF0000"/>
                <w:sz w:val="20"/>
                <w:szCs w:val="22"/>
              </w:rPr>
              <w:t>ja</w:t>
            </w:r>
          </w:p>
        </w:tc>
        <w:tc>
          <w:tcPr>
            <w:tcW w:w="417" w:type="pct"/>
          </w:tcPr>
          <w:p w14:paraId="6C906E77" w14:textId="49D83D89" w:rsidR="00256E58" w:rsidRPr="000C4997" w:rsidRDefault="00657F9F">
            <w:pPr>
              <w:pStyle w:val="STY3Tabellradtekst"/>
              <w:jc w:val="center"/>
              <w:rPr>
                <w:sz w:val="20"/>
                <w:szCs w:val="22"/>
              </w:rPr>
            </w:pPr>
            <w:r w:rsidRPr="000C4997">
              <w:rPr>
                <w:rFonts w:cs="Arial"/>
                <w:color w:val="FF0000"/>
                <w:sz w:val="20"/>
                <w:szCs w:val="22"/>
              </w:rPr>
              <w:t>ѵ</w:t>
            </w:r>
          </w:p>
        </w:tc>
        <w:tc>
          <w:tcPr>
            <w:tcW w:w="1560" w:type="pct"/>
          </w:tcPr>
          <w:p w14:paraId="7BEAB40D" w14:textId="77777777" w:rsidR="00256E58" w:rsidRPr="000C4997" w:rsidRDefault="00256E58">
            <w:pPr>
              <w:pStyle w:val="STY3Tabellradtekst"/>
              <w:rPr>
                <w:sz w:val="20"/>
                <w:szCs w:val="22"/>
              </w:rPr>
            </w:pPr>
          </w:p>
        </w:tc>
      </w:tr>
      <w:tr w:rsidR="0030287F" w:rsidRPr="000C4997" w14:paraId="7C7EC303" w14:textId="77777777">
        <w:trPr>
          <w:cantSplit/>
        </w:trPr>
        <w:tc>
          <w:tcPr>
            <w:tcW w:w="363" w:type="pct"/>
          </w:tcPr>
          <w:p w14:paraId="06620C17" w14:textId="1DE9EFF6" w:rsidR="00256E58" w:rsidRPr="000C4997" w:rsidRDefault="00256E58">
            <w:pPr>
              <w:pStyle w:val="STY3Tabellradtekst"/>
              <w:rPr>
                <w:bCs/>
                <w:color w:val="000000" w:themeColor="text1"/>
                <w:sz w:val="20"/>
                <w:szCs w:val="22"/>
              </w:rPr>
            </w:pPr>
            <w:r w:rsidRPr="000C4997">
              <w:rPr>
                <w:bCs/>
                <w:color w:val="000000" w:themeColor="text1"/>
                <w:sz w:val="20"/>
                <w:szCs w:val="22"/>
              </w:rPr>
              <w:t>1.</w:t>
            </w:r>
            <w:r w:rsidR="005D1B85" w:rsidRPr="000C4997">
              <w:rPr>
                <w:bCs/>
                <w:color w:val="000000" w:themeColor="text1"/>
                <w:sz w:val="20"/>
                <w:szCs w:val="22"/>
              </w:rPr>
              <w:t>3</w:t>
            </w:r>
          </w:p>
        </w:tc>
        <w:tc>
          <w:tcPr>
            <w:tcW w:w="2247" w:type="pct"/>
          </w:tcPr>
          <w:p w14:paraId="7A767757"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Er prosjektbestillingen signert og arkivert?</w:t>
            </w:r>
          </w:p>
        </w:tc>
        <w:tc>
          <w:tcPr>
            <w:tcW w:w="413" w:type="pct"/>
          </w:tcPr>
          <w:p w14:paraId="2DCD2C28" w14:textId="572A7C9E" w:rsidR="00256E58" w:rsidRPr="000C4997" w:rsidRDefault="00A60077">
            <w:pPr>
              <w:pStyle w:val="STY3Tabellradtekst"/>
              <w:jc w:val="center"/>
              <w:rPr>
                <w:sz w:val="20"/>
                <w:szCs w:val="22"/>
              </w:rPr>
            </w:pPr>
            <w:r w:rsidRPr="000C4997">
              <w:rPr>
                <w:color w:val="FF0000"/>
                <w:sz w:val="20"/>
                <w:szCs w:val="22"/>
              </w:rPr>
              <w:t>ja</w:t>
            </w:r>
          </w:p>
        </w:tc>
        <w:tc>
          <w:tcPr>
            <w:tcW w:w="417" w:type="pct"/>
          </w:tcPr>
          <w:p w14:paraId="3323D592" w14:textId="07BD8418" w:rsidR="00256E58" w:rsidRPr="000C4997" w:rsidRDefault="00657F9F">
            <w:pPr>
              <w:pStyle w:val="STY3Tabellradtekst"/>
              <w:jc w:val="center"/>
              <w:rPr>
                <w:sz w:val="20"/>
                <w:szCs w:val="22"/>
              </w:rPr>
            </w:pPr>
            <w:r w:rsidRPr="000C4997">
              <w:rPr>
                <w:rFonts w:cs="Arial"/>
                <w:color w:val="FF0000"/>
                <w:sz w:val="20"/>
                <w:szCs w:val="22"/>
              </w:rPr>
              <w:t>ѵ</w:t>
            </w:r>
          </w:p>
        </w:tc>
        <w:tc>
          <w:tcPr>
            <w:tcW w:w="1560" w:type="pct"/>
          </w:tcPr>
          <w:p w14:paraId="00C5101E" w14:textId="2A4E32F0" w:rsidR="00256E58" w:rsidRPr="000C4997" w:rsidRDefault="00AB0C9C">
            <w:pPr>
              <w:pStyle w:val="STY3Tabellradtekst"/>
              <w:rPr>
                <w:sz w:val="20"/>
                <w:szCs w:val="22"/>
              </w:rPr>
            </w:pPr>
            <w:r w:rsidRPr="000C4997">
              <w:rPr>
                <w:color w:val="FF0000"/>
                <w:sz w:val="20"/>
                <w:szCs w:val="22"/>
              </w:rPr>
              <w:t>Arkiveres i Saksrom</w:t>
            </w:r>
          </w:p>
        </w:tc>
      </w:tr>
      <w:tr w:rsidR="00CC2E77" w:rsidRPr="000C4997" w14:paraId="488DDAA1" w14:textId="77777777">
        <w:trPr>
          <w:cantSplit/>
        </w:trPr>
        <w:tc>
          <w:tcPr>
            <w:tcW w:w="363" w:type="pct"/>
            <w:shd w:val="clear" w:color="auto" w:fill="F2F2F2" w:themeFill="background1" w:themeFillShade="F2"/>
          </w:tcPr>
          <w:p w14:paraId="60722CB4"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2.</w:t>
            </w:r>
          </w:p>
        </w:tc>
        <w:tc>
          <w:tcPr>
            <w:tcW w:w="2247" w:type="pct"/>
            <w:shd w:val="clear" w:color="auto" w:fill="F2F2F2" w:themeFill="background1" w:themeFillShade="F2"/>
          </w:tcPr>
          <w:p w14:paraId="1729EF01"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Prosjektstyringsdokument (PSD)</w:t>
            </w:r>
          </w:p>
        </w:tc>
        <w:tc>
          <w:tcPr>
            <w:tcW w:w="413" w:type="pct"/>
            <w:shd w:val="clear" w:color="auto" w:fill="F2F2F2" w:themeFill="background1" w:themeFillShade="F2"/>
          </w:tcPr>
          <w:p w14:paraId="3EC2A546" w14:textId="77777777" w:rsidR="00256E58" w:rsidRPr="000C4997" w:rsidRDefault="00256E58">
            <w:pPr>
              <w:pStyle w:val="STY3Tabellradtekst"/>
              <w:jc w:val="center"/>
              <w:rPr>
                <w:sz w:val="20"/>
                <w:szCs w:val="22"/>
              </w:rPr>
            </w:pPr>
          </w:p>
        </w:tc>
        <w:tc>
          <w:tcPr>
            <w:tcW w:w="417" w:type="pct"/>
            <w:shd w:val="clear" w:color="auto" w:fill="F2F2F2" w:themeFill="background1" w:themeFillShade="F2"/>
          </w:tcPr>
          <w:p w14:paraId="4C4B32D7" w14:textId="77777777" w:rsidR="00256E58" w:rsidRPr="000C4997" w:rsidRDefault="00256E58">
            <w:pPr>
              <w:pStyle w:val="STY3Tabellradtekst"/>
              <w:jc w:val="center"/>
              <w:rPr>
                <w:sz w:val="20"/>
                <w:szCs w:val="22"/>
              </w:rPr>
            </w:pPr>
          </w:p>
        </w:tc>
        <w:tc>
          <w:tcPr>
            <w:tcW w:w="1560" w:type="pct"/>
            <w:shd w:val="clear" w:color="auto" w:fill="F2F2F2" w:themeFill="background1" w:themeFillShade="F2"/>
          </w:tcPr>
          <w:p w14:paraId="7BEA35B9" w14:textId="77777777" w:rsidR="00256E58" w:rsidRPr="000C4997" w:rsidRDefault="00256E58">
            <w:pPr>
              <w:pStyle w:val="STY3Tabellradtekst"/>
              <w:rPr>
                <w:sz w:val="20"/>
                <w:szCs w:val="22"/>
              </w:rPr>
            </w:pPr>
          </w:p>
        </w:tc>
      </w:tr>
      <w:tr w:rsidR="0030287F" w:rsidRPr="000C4997" w14:paraId="36FC8F9C" w14:textId="77777777">
        <w:trPr>
          <w:cantSplit/>
        </w:trPr>
        <w:tc>
          <w:tcPr>
            <w:tcW w:w="363" w:type="pct"/>
          </w:tcPr>
          <w:p w14:paraId="41B8F308" w14:textId="77777777" w:rsidR="00256E58" w:rsidRPr="000C4997" w:rsidRDefault="00256E58">
            <w:pPr>
              <w:pStyle w:val="STY3Tabellradtekst"/>
              <w:rPr>
                <w:bCs/>
                <w:color w:val="000000" w:themeColor="text1"/>
                <w:sz w:val="20"/>
                <w:szCs w:val="22"/>
              </w:rPr>
            </w:pPr>
            <w:r w:rsidRPr="000C4997">
              <w:rPr>
                <w:bCs/>
                <w:color w:val="000000" w:themeColor="text1"/>
                <w:sz w:val="20"/>
                <w:szCs w:val="22"/>
              </w:rPr>
              <w:t>2.1</w:t>
            </w:r>
          </w:p>
        </w:tc>
        <w:tc>
          <w:tcPr>
            <w:tcW w:w="2247" w:type="pct"/>
          </w:tcPr>
          <w:p w14:paraId="6F50565D" w14:textId="3FDF826A" w:rsidR="00256E58" w:rsidRPr="000C4997" w:rsidRDefault="00256E58">
            <w:pPr>
              <w:pStyle w:val="STY3Tabellradtekst"/>
              <w:rPr>
                <w:bCs/>
                <w:color w:val="000000" w:themeColor="text1"/>
                <w:sz w:val="20"/>
                <w:szCs w:val="22"/>
              </w:rPr>
            </w:pPr>
            <w:r w:rsidRPr="000C4997">
              <w:rPr>
                <w:bCs/>
                <w:color w:val="000000" w:themeColor="text1"/>
                <w:sz w:val="20"/>
                <w:szCs w:val="22"/>
              </w:rPr>
              <w:t xml:space="preserve">Er prosjektstyringsdokumentet (PSD) utarbeidet og oppdatert for fasen? </w:t>
            </w:r>
          </w:p>
        </w:tc>
        <w:tc>
          <w:tcPr>
            <w:tcW w:w="413" w:type="pct"/>
          </w:tcPr>
          <w:p w14:paraId="780E3387" w14:textId="77777777" w:rsidR="00256E58" w:rsidRPr="000C4997" w:rsidRDefault="00256E58">
            <w:pPr>
              <w:pStyle w:val="STY3Tabellradtekst"/>
              <w:jc w:val="center"/>
              <w:rPr>
                <w:sz w:val="20"/>
                <w:szCs w:val="22"/>
              </w:rPr>
            </w:pPr>
          </w:p>
        </w:tc>
        <w:tc>
          <w:tcPr>
            <w:tcW w:w="417" w:type="pct"/>
          </w:tcPr>
          <w:p w14:paraId="53DBCB16" w14:textId="77777777" w:rsidR="00256E58" w:rsidRPr="000C4997" w:rsidRDefault="00256E58">
            <w:pPr>
              <w:pStyle w:val="STY3Tabellradtekst"/>
              <w:jc w:val="center"/>
              <w:rPr>
                <w:sz w:val="20"/>
                <w:szCs w:val="22"/>
              </w:rPr>
            </w:pPr>
          </w:p>
        </w:tc>
        <w:tc>
          <w:tcPr>
            <w:tcW w:w="1560" w:type="pct"/>
          </w:tcPr>
          <w:p w14:paraId="320AED60" w14:textId="77777777" w:rsidR="00256E58" w:rsidRPr="000C4997" w:rsidRDefault="00256E58">
            <w:pPr>
              <w:pStyle w:val="STY3Tabellradtekst"/>
              <w:rPr>
                <w:sz w:val="20"/>
                <w:szCs w:val="22"/>
              </w:rPr>
            </w:pPr>
          </w:p>
        </w:tc>
      </w:tr>
      <w:tr w:rsidR="0030287F" w:rsidRPr="000C4997" w14:paraId="165D5E0F" w14:textId="77777777">
        <w:trPr>
          <w:cantSplit/>
        </w:trPr>
        <w:tc>
          <w:tcPr>
            <w:tcW w:w="363" w:type="pct"/>
          </w:tcPr>
          <w:p w14:paraId="0CD6FD82" w14:textId="56470ABB" w:rsidR="00754341" w:rsidRPr="000C4997" w:rsidRDefault="00DD2F81" w:rsidP="00CB55CF">
            <w:pPr>
              <w:pStyle w:val="STY3Tabellradtekst"/>
              <w:rPr>
                <w:bCs/>
                <w:color w:val="000000" w:themeColor="text1"/>
                <w:sz w:val="20"/>
                <w:szCs w:val="22"/>
              </w:rPr>
            </w:pPr>
            <w:r w:rsidRPr="000C4997">
              <w:rPr>
                <w:bCs/>
                <w:color w:val="000000" w:themeColor="text1"/>
                <w:sz w:val="20"/>
                <w:szCs w:val="22"/>
              </w:rPr>
              <w:t>2.</w:t>
            </w:r>
            <w:r w:rsidR="00D36344" w:rsidRPr="000C4997">
              <w:rPr>
                <w:bCs/>
                <w:color w:val="000000" w:themeColor="text1"/>
                <w:sz w:val="20"/>
                <w:szCs w:val="22"/>
              </w:rPr>
              <w:t>2</w:t>
            </w:r>
          </w:p>
        </w:tc>
        <w:tc>
          <w:tcPr>
            <w:tcW w:w="2247" w:type="pct"/>
          </w:tcPr>
          <w:p w14:paraId="2EC82929" w14:textId="7B4DC0CA" w:rsidR="00754341" w:rsidRPr="000C4997" w:rsidRDefault="00DD2F81" w:rsidP="00CB55CF">
            <w:pPr>
              <w:pStyle w:val="STY3Tabellradtekst"/>
              <w:rPr>
                <w:color w:val="000000" w:themeColor="text1"/>
                <w:sz w:val="20"/>
                <w:szCs w:val="22"/>
              </w:rPr>
            </w:pPr>
            <w:r w:rsidRPr="000C4997">
              <w:rPr>
                <w:bCs/>
                <w:color w:val="000000" w:themeColor="text1"/>
                <w:sz w:val="20"/>
                <w:szCs w:val="22"/>
              </w:rPr>
              <w:t>Er budsjettdisponeringsmyndighet (BDM) tildelt?</w:t>
            </w:r>
          </w:p>
        </w:tc>
        <w:tc>
          <w:tcPr>
            <w:tcW w:w="413" w:type="pct"/>
          </w:tcPr>
          <w:p w14:paraId="4FDFE7EE" w14:textId="77777777" w:rsidR="00754341" w:rsidRPr="000C4997" w:rsidRDefault="00754341" w:rsidP="00CB55CF">
            <w:pPr>
              <w:pStyle w:val="STY3Tabellradtekst"/>
              <w:jc w:val="center"/>
              <w:rPr>
                <w:sz w:val="20"/>
                <w:szCs w:val="22"/>
              </w:rPr>
            </w:pPr>
          </w:p>
        </w:tc>
        <w:tc>
          <w:tcPr>
            <w:tcW w:w="417" w:type="pct"/>
          </w:tcPr>
          <w:p w14:paraId="5BD16DBA" w14:textId="77777777" w:rsidR="00754341" w:rsidRPr="000C4997" w:rsidRDefault="00754341" w:rsidP="00CB55CF">
            <w:pPr>
              <w:pStyle w:val="STY3Tabellradtekst"/>
              <w:jc w:val="center"/>
              <w:rPr>
                <w:sz w:val="20"/>
                <w:szCs w:val="22"/>
              </w:rPr>
            </w:pPr>
          </w:p>
        </w:tc>
        <w:tc>
          <w:tcPr>
            <w:tcW w:w="1560" w:type="pct"/>
          </w:tcPr>
          <w:p w14:paraId="0C6B515D" w14:textId="77777777" w:rsidR="00754341" w:rsidRPr="000C4997" w:rsidRDefault="00754341" w:rsidP="00CB55CF">
            <w:pPr>
              <w:pStyle w:val="STY3Tabellradtekst"/>
              <w:rPr>
                <w:sz w:val="20"/>
                <w:szCs w:val="22"/>
              </w:rPr>
            </w:pPr>
          </w:p>
        </w:tc>
      </w:tr>
      <w:tr w:rsidR="0030287F" w:rsidRPr="000C4997" w14:paraId="5A7F3CC1" w14:textId="77777777">
        <w:trPr>
          <w:cantSplit/>
        </w:trPr>
        <w:tc>
          <w:tcPr>
            <w:tcW w:w="363" w:type="pct"/>
          </w:tcPr>
          <w:p w14:paraId="5DFD2AFF" w14:textId="33CA1220"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2.</w:t>
            </w:r>
            <w:r w:rsidR="00D36344" w:rsidRPr="000C4997">
              <w:rPr>
                <w:bCs/>
                <w:color w:val="000000" w:themeColor="text1"/>
                <w:sz w:val="20"/>
                <w:szCs w:val="22"/>
              </w:rPr>
              <w:t>3</w:t>
            </w:r>
          </w:p>
        </w:tc>
        <w:tc>
          <w:tcPr>
            <w:tcW w:w="2247" w:type="pct"/>
          </w:tcPr>
          <w:p w14:paraId="54675001" w14:textId="329F20DC" w:rsidR="00CB55CF" w:rsidRPr="000C4997" w:rsidRDefault="00CB55CF" w:rsidP="00CB55CF">
            <w:pPr>
              <w:pStyle w:val="STY3Tabellradtekst"/>
              <w:rPr>
                <w:bCs/>
                <w:color w:val="000000" w:themeColor="text1"/>
                <w:sz w:val="20"/>
                <w:szCs w:val="22"/>
              </w:rPr>
            </w:pPr>
            <w:r w:rsidRPr="000C4997">
              <w:rPr>
                <w:color w:val="000000" w:themeColor="text1"/>
                <w:sz w:val="20"/>
                <w:szCs w:val="22"/>
              </w:rPr>
              <w:t>Er det krav om spesielle godkjenninger, sertifiseringer eller kompetanse som må beskrives?</w:t>
            </w:r>
          </w:p>
        </w:tc>
        <w:tc>
          <w:tcPr>
            <w:tcW w:w="413" w:type="pct"/>
          </w:tcPr>
          <w:p w14:paraId="1A750843" w14:textId="77777777" w:rsidR="00CB55CF" w:rsidRPr="000C4997" w:rsidRDefault="00CB55CF" w:rsidP="00CB55CF">
            <w:pPr>
              <w:pStyle w:val="STY3Tabellradtekst"/>
              <w:jc w:val="center"/>
              <w:rPr>
                <w:sz w:val="20"/>
                <w:szCs w:val="22"/>
              </w:rPr>
            </w:pPr>
          </w:p>
        </w:tc>
        <w:tc>
          <w:tcPr>
            <w:tcW w:w="417" w:type="pct"/>
          </w:tcPr>
          <w:p w14:paraId="16CABA46" w14:textId="77777777" w:rsidR="00CB55CF" w:rsidRPr="000C4997" w:rsidRDefault="00CB55CF" w:rsidP="00CB55CF">
            <w:pPr>
              <w:pStyle w:val="STY3Tabellradtekst"/>
              <w:jc w:val="center"/>
              <w:rPr>
                <w:sz w:val="20"/>
                <w:szCs w:val="22"/>
              </w:rPr>
            </w:pPr>
          </w:p>
        </w:tc>
        <w:tc>
          <w:tcPr>
            <w:tcW w:w="1560" w:type="pct"/>
          </w:tcPr>
          <w:p w14:paraId="7A58D14A" w14:textId="77777777" w:rsidR="00CB55CF" w:rsidRPr="000C4997" w:rsidRDefault="00CB55CF" w:rsidP="00CB55CF">
            <w:pPr>
              <w:pStyle w:val="STY3Tabellradtekst"/>
              <w:rPr>
                <w:sz w:val="20"/>
                <w:szCs w:val="22"/>
              </w:rPr>
            </w:pPr>
          </w:p>
        </w:tc>
      </w:tr>
      <w:tr w:rsidR="0030287F" w:rsidRPr="000C4997" w14:paraId="5427A192" w14:textId="77777777">
        <w:trPr>
          <w:cantSplit/>
        </w:trPr>
        <w:tc>
          <w:tcPr>
            <w:tcW w:w="363" w:type="pct"/>
          </w:tcPr>
          <w:p w14:paraId="4A63BB55" w14:textId="3A098894"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2.</w:t>
            </w:r>
            <w:r w:rsidR="003F5935" w:rsidRPr="000C4997">
              <w:rPr>
                <w:bCs/>
                <w:color w:val="000000" w:themeColor="text1"/>
                <w:sz w:val="20"/>
                <w:szCs w:val="22"/>
              </w:rPr>
              <w:t>4</w:t>
            </w:r>
          </w:p>
        </w:tc>
        <w:tc>
          <w:tcPr>
            <w:tcW w:w="2247" w:type="pct"/>
          </w:tcPr>
          <w:p w14:paraId="6F1696E0"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 xml:space="preserve">Er </w:t>
            </w:r>
            <w:proofErr w:type="spellStart"/>
            <w:r w:rsidRPr="000C4997">
              <w:rPr>
                <w:bCs/>
                <w:color w:val="000000" w:themeColor="text1"/>
                <w:sz w:val="20"/>
                <w:szCs w:val="22"/>
              </w:rPr>
              <w:t>hovedmilepæler</w:t>
            </w:r>
            <w:proofErr w:type="spellEnd"/>
            <w:r w:rsidRPr="000C4997">
              <w:rPr>
                <w:bCs/>
                <w:color w:val="000000" w:themeColor="text1"/>
                <w:sz w:val="20"/>
                <w:szCs w:val="22"/>
              </w:rPr>
              <w:t xml:space="preserve"> </w:t>
            </w:r>
            <w:r w:rsidRPr="00657F9F">
              <w:rPr>
                <w:bCs/>
                <w:color w:val="000000" w:themeColor="text1"/>
                <w:sz w:val="20"/>
                <w:szCs w:val="22"/>
              </w:rPr>
              <w:t>etablert?</w:t>
            </w:r>
          </w:p>
        </w:tc>
        <w:tc>
          <w:tcPr>
            <w:tcW w:w="413" w:type="pct"/>
          </w:tcPr>
          <w:p w14:paraId="50A6F7E6" w14:textId="77777777" w:rsidR="00CB55CF" w:rsidRPr="000C4997" w:rsidRDefault="00CB55CF" w:rsidP="00CB55CF">
            <w:pPr>
              <w:pStyle w:val="STY3Tabellradtekst"/>
              <w:jc w:val="center"/>
              <w:rPr>
                <w:sz w:val="20"/>
                <w:szCs w:val="22"/>
              </w:rPr>
            </w:pPr>
          </w:p>
        </w:tc>
        <w:tc>
          <w:tcPr>
            <w:tcW w:w="417" w:type="pct"/>
          </w:tcPr>
          <w:p w14:paraId="30811B61" w14:textId="77777777" w:rsidR="00CB55CF" w:rsidRPr="000C4997" w:rsidRDefault="00CB55CF" w:rsidP="00CB55CF">
            <w:pPr>
              <w:pStyle w:val="STY3Tabellradtekst"/>
              <w:jc w:val="center"/>
              <w:rPr>
                <w:sz w:val="20"/>
                <w:szCs w:val="22"/>
              </w:rPr>
            </w:pPr>
          </w:p>
        </w:tc>
        <w:tc>
          <w:tcPr>
            <w:tcW w:w="1560" w:type="pct"/>
          </w:tcPr>
          <w:p w14:paraId="6404367F" w14:textId="77777777" w:rsidR="00CB55CF" w:rsidRPr="000C4997" w:rsidRDefault="00CB55CF" w:rsidP="00CB55CF">
            <w:pPr>
              <w:pStyle w:val="STY3Tabellradtekst"/>
              <w:rPr>
                <w:sz w:val="20"/>
                <w:szCs w:val="22"/>
              </w:rPr>
            </w:pPr>
          </w:p>
        </w:tc>
      </w:tr>
      <w:tr w:rsidR="0030287F" w:rsidRPr="000C4997" w14:paraId="54F5F7EE" w14:textId="77777777">
        <w:trPr>
          <w:cantSplit/>
        </w:trPr>
        <w:tc>
          <w:tcPr>
            <w:tcW w:w="363" w:type="pct"/>
          </w:tcPr>
          <w:p w14:paraId="213F0A21" w14:textId="3CD11EB9"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2.</w:t>
            </w:r>
            <w:r w:rsidR="003F5935" w:rsidRPr="000C4997">
              <w:rPr>
                <w:bCs/>
                <w:color w:val="000000" w:themeColor="text1"/>
                <w:sz w:val="20"/>
                <w:szCs w:val="22"/>
              </w:rPr>
              <w:t>5</w:t>
            </w:r>
          </w:p>
        </w:tc>
        <w:tc>
          <w:tcPr>
            <w:tcW w:w="2247" w:type="pct"/>
          </w:tcPr>
          <w:p w14:paraId="0A7451F5"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Er kostnadsestimat/budsjett etablert?</w:t>
            </w:r>
          </w:p>
        </w:tc>
        <w:tc>
          <w:tcPr>
            <w:tcW w:w="413" w:type="pct"/>
          </w:tcPr>
          <w:p w14:paraId="2B78DFCC" w14:textId="77777777" w:rsidR="00CB55CF" w:rsidRPr="000C4997" w:rsidRDefault="00CB55CF" w:rsidP="00CB55CF">
            <w:pPr>
              <w:pStyle w:val="STY3Tabellradtekst"/>
              <w:jc w:val="center"/>
              <w:rPr>
                <w:sz w:val="20"/>
                <w:szCs w:val="22"/>
              </w:rPr>
            </w:pPr>
          </w:p>
        </w:tc>
        <w:tc>
          <w:tcPr>
            <w:tcW w:w="417" w:type="pct"/>
          </w:tcPr>
          <w:p w14:paraId="572E6D00" w14:textId="77777777" w:rsidR="00CB55CF" w:rsidRPr="000C4997" w:rsidRDefault="00CB55CF" w:rsidP="00CB55CF">
            <w:pPr>
              <w:pStyle w:val="STY3Tabellradtekst"/>
              <w:jc w:val="center"/>
              <w:rPr>
                <w:sz w:val="20"/>
                <w:szCs w:val="22"/>
              </w:rPr>
            </w:pPr>
          </w:p>
        </w:tc>
        <w:tc>
          <w:tcPr>
            <w:tcW w:w="1560" w:type="pct"/>
          </w:tcPr>
          <w:p w14:paraId="2B187550" w14:textId="77777777" w:rsidR="00CB55CF" w:rsidRPr="000C4997" w:rsidRDefault="00CB55CF" w:rsidP="00CB55CF">
            <w:pPr>
              <w:pStyle w:val="STY3Tabellradtekst"/>
              <w:rPr>
                <w:sz w:val="20"/>
                <w:szCs w:val="22"/>
              </w:rPr>
            </w:pPr>
          </w:p>
        </w:tc>
      </w:tr>
      <w:tr w:rsidR="00CC2E77" w:rsidRPr="000C4997" w14:paraId="02297690" w14:textId="77777777">
        <w:trPr>
          <w:cantSplit/>
        </w:trPr>
        <w:tc>
          <w:tcPr>
            <w:tcW w:w="363" w:type="pct"/>
            <w:shd w:val="clear" w:color="auto" w:fill="F2F2F2" w:themeFill="background1" w:themeFillShade="F2"/>
          </w:tcPr>
          <w:p w14:paraId="514C1913"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3.</w:t>
            </w:r>
          </w:p>
        </w:tc>
        <w:tc>
          <w:tcPr>
            <w:tcW w:w="2247" w:type="pct"/>
            <w:shd w:val="clear" w:color="auto" w:fill="F2F2F2" w:themeFill="background1" w:themeFillShade="F2"/>
          </w:tcPr>
          <w:p w14:paraId="6F6AC87D"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Prosessimplementeringsplan (PIP)</w:t>
            </w:r>
          </w:p>
        </w:tc>
        <w:tc>
          <w:tcPr>
            <w:tcW w:w="413" w:type="pct"/>
            <w:shd w:val="clear" w:color="auto" w:fill="F2F2F2" w:themeFill="background1" w:themeFillShade="F2"/>
          </w:tcPr>
          <w:p w14:paraId="6E9A5466" w14:textId="77777777" w:rsidR="00CB55CF" w:rsidRPr="000C4997" w:rsidRDefault="00CB55CF" w:rsidP="00CB55CF">
            <w:pPr>
              <w:pStyle w:val="STY3Tabellradtekst"/>
              <w:jc w:val="center"/>
              <w:rPr>
                <w:sz w:val="20"/>
                <w:szCs w:val="22"/>
              </w:rPr>
            </w:pPr>
          </w:p>
        </w:tc>
        <w:tc>
          <w:tcPr>
            <w:tcW w:w="417" w:type="pct"/>
            <w:shd w:val="clear" w:color="auto" w:fill="F2F2F2" w:themeFill="background1" w:themeFillShade="F2"/>
          </w:tcPr>
          <w:p w14:paraId="31A4C9F6" w14:textId="77777777" w:rsidR="00CB55CF" w:rsidRPr="000C4997" w:rsidRDefault="00CB55CF" w:rsidP="00CB55CF">
            <w:pPr>
              <w:pStyle w:val="STY3Tabellradtekst"/>
              <w:jc w:val="center"/>
              <w:rPr>
                <w:sz w:val="20"/>
                <w:szCs w:val="22"/>
              </w:rPr>
            </w:pPr>
          </w:p>
        </w:tc>
        <w:tc>
          <w:tcPr>
            <w:tcW w:w="1560" w:type="pct"/>
            <w:shd w:val="clear" w:color="auto" w:fill="F2F2F2" w:themeFill="background1" w:themeFillShade="F2"/>
          </w:tcPr>
          <w:p w14:paraId="19E4B46B" w14:textId="77777777" w:rsidR="00CB55CF" w:rsidRPr="000C4997" w:rsidRDefault="00CB55CF" w:rsidP="00CB55CF">
            <w:pPr>
              <w:pStyle w:val="STY3Tabellradtekst"/>
              <w:rPr>
                <w:sz w:val="20"/>
                <w:szCs w:val="22"/>
              </w:rPr>
            </w:pPr>
          </w:p>
        </w:tc>
      </w:tr>
      <w:tr w:rsidR="0030287F" w:rsidRPr="000C4997" w14:paraId="094A279B" w14:textId="77777777">
        <w:trPr>
          <w:cantSplit/>
        </w:trPr>
        <w:tc>
          <w:tcPr>
            <w:tcW w:w="363" w:type="pct"/>
          </w:tcPr>
          <w:p w14:paraId="314F6EDC"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3.1</w:t>
            </w:r>
          </w:p>
        </w:tc>
        <w:tc>
          <w:tcPr>
            <w:tcW w:w="2247" w:type="pct"/>
          </w:tcPr>
          <w:p w14:paraId="4F5CBB9F"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 xml:space="preserve">Er det utarbeidet en Prosessimplementeringsplan (PIP) for teleprosjektet? </w:t>
            </w:r>
          </w:p>
        </w:tc>
        <w:tc>
          <w:tcPr>
            <w:tcW w:w="413" w:type="pct"/>
          </w:tcPr>
          <w:p w14:paraId="3396AA77" w14:textId="77777777" w:rsidR="00CB55CF" w:rsidRPr="000C4997" w:rsidRDefault="00CB55CF" w:rsidP="00CB55CF">
            <w:pPr>
              <w:pStyle w:val="STY3Tabellradtekst"/>
              <w:jc w:val="center"/>
              <w:rPr>
                <w:sz w:val="20"/>
                <w:szCs w:val="22"/>
              </w:rPr>
            </w:pPr>
          </w:p>
        </w:tc>
        <w:tc>
          <w:tcPr>
            <w:tcW w:w="417" w:type="pct"/>
          </w:tcPr>
          <w:p w14:paraId="361659B1" w14:textId="77777777" w:rsidR="00CB55CF" w:rsidRPr="000C4997" w:rsidRDefault="00CB55CF" w:rsidP="00CB55CF">
            <w:pPr>
              <w:pStyle w:val="STY3Tabellradtekst"/>
              <w:jc w:val="center"/>
              <w:rPr>
                <w:sz w:val="20"/>
                <w:szCs w:val="22"/>
              </w:rPr>
            </w:pPr>
          </w:p>
        </w:tc>
        <w:tc>
          <w:tcPr>
            <w:tcW w:w="1560" w:type="pct"/>
          </w:tcPr>
          <w:p w14:paraId="127BB990" w14:textId="77777777" w:rsidR="00CB55CF" w:rsidRPr="000C4997" w:rsidRDefault="00CB55CF" w:rsidP="00CB55CF">
            <w:pPr>
              <w:pStyle w:val="STY3Tabellradtekst"/>
              <w:rPr>
                <w:sz w:val="20"/>
                <w:szCs w:val="22"/>
              </w:rPr>
            </w:pPr>
          </w:p>
        </w:tc>
      </w:tr>
      <w:tr w:rsidR="0030287F" w:rsidRPr="000C4997" w14:paraId="3FAC5341" w14:textId="77777777">
        <w:trPr>
          <w:cantSplit/>
        </w:trPr>
        <w:tc>
          <w:tcPr>
            <w:tcW w:w="363" w:type="pct"/>
          </w:tcPr>
          <w:p w14:paraId="71C7C1B0"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3.2</w:t>
            </w:r>
          </w:p>
        </w:tc>
        <w:tc>
          <w:tcPr>
            <w:tcW w:w="2247" w:type="pct"/>
          </w:tcPr>
          <w:p w14:paraId="175E6145" w14:textId="0964E0FC"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Er evt. fjerning av aktiviteter eller oppgaver som inngår i generisk arbeidsprosess for gjennomføring tilstrekkelig begrunnet?</w:t>
            </w:r>
          </w:p>
        </w:tc>
        <w:tc>
          <w:tcPr>
            <w:tcW w:w="413" w:type="pct"/>
          </w:tcPr>
          <w:p w14:paraId="1AC64FF0" w14:textId="77777777" w:rsidR="00CB55CF" w:rsidRPr="000C4997" w:rsidRDefault="00CB55CF" w:rsidP="00CB55CF">
            <w:pPr>
              <w:pStyle w:val="STY3Tabellradtekst"/>
              <w:jc w:val="center"/>
              <w:rPr>
                <w:sz w:val="20"/>
                <w:szCs w:val="22"/>
              </w:rPr>
            </w:pPr>
          </w:p>
        </w:tc>
        <w:tc>
          <w:tcPr>
            <w:tcW w:w="417" w:type="pct"/>
          </w:tcPr>
          <w:p w14:paraId="44F562AF" w14:textId="77777777" w:rsidR="00CB55CF" w:rsidRPr="000C4997" w:rsidRDefault="00CB55CF" w:rsidP="00CB55CF">
            <w:pPr>
              <w:pStyle w:val="STY3Tabellradtekst"/>
              <w:jc w:val="center"/>
              <w:rPr>
                <w:sz w:val="20"/>
                <w:szCs w:val="22"/>
              </w:rPr>
            </w:pPr>
          </w:p>
        </w:tc>
        <w:tc>
          <w:tcPr>
            <w:tcW w:w="1560" w:type="pct"/>
          </w:tcPr>
          <w:p w14:paraId="14D7ABC5" w14:textId="77777777" w:rsidR="00CB55CF" w:rsidRPr="000C4997" w:rsidRDefault="00CB55CF" w:rsidP="00CB55CF">
            <w:pPr>
              <w:pStyle w:val="STY3Tabellradtekst"/>
              <w:rPr>
                <w:sz w:val="20"/>
                <w:szCs w:val="22"/>
              </w:rPr>
            </w:pPr>
          </w:p>
        </w:tc>
      </w:tr>
      <w:tr w:rsidR="0030287F" w:rsidRPr="000C4997" w14:paraId="72F2BB95" w14:textId="77777777">
        <w:trPr>
          <w:cantSplit/>
        </w:trPr>
        <w:tc>
          <w:tcPr>
            <w:tcW w:w="363" w:type="pct"/>
          </w:tcPr>
          <w:p w14:paraId="683BDD81"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3.3</w:t>
            </w:r>
          </w:p>
        </w:tc>
        <w:tc>
          <w:tcPr>
            <w:tcW w:w="2247" w:type="pct"/>
          </w:tcPr>
          <w:p w14:paraId="5BAD8A35" w14:textId="01D45409"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Er evt. aktiviteter eller oppgaver som er lagt til i forhold til den generiske prosessen tilstrekkelig beskrevet (ved behov)?</w:t>
            </w:r>
          </w:p>
        </w:tc>
        <w:tc>
          <w:tcPr>
            <w:tcW w:w="413" w:type="pct"/>
          </w:tcPr>
          <w:p w14:paraId="2B9C061F" w14:textId="77777777" w:rsidR="00CB55CF" w:rsidRPr="000C4997" w:rsidRDefault="00CB55CF" w:rsidP="00CB55CF">
            <w:pPr>
              <w:pStyle w:val="STY3Tabellradtekst"/>
              <w:jc w:val="center"/>
              <w:rPr>
                <w:sz w:val="20"/>
                <w:szCs w:val="22"/>
              </w:rPr>
            </w:pPr>
          </w:p>
        </w:tc>
        <w:tc>
          <w:tcPr>
            <w:tcW w:w="417" w:type="pct"/>
          </w:tcPr>
          <w:p w14:paraId="1BA39833" w14:textId="77777777" w:rsidR="00CB55CF" w:rsidRPr="000C4997" w:rsidRDefault="00CB55CF" w:rsidP="00CB55CF">
            <w:pPr>
              <w:pStyle w:val="STY3Tabellradtekst"/>
              <w:jc w:val="center"/>
              <w:rPr>
                <w:sz w:val="20"/>
                <w:szCs w:val="22"/>
              </w:rPr>
            </w:pPr>
          </w:p>
        </w:tc>
        <w:tc>
          <w:tcPr>
            <w:tcW w:w="1560" w:type="pct"/>
          </w:tcPr>
          <w:p w14:paraId="6E129432" w14:textId="77777777" w:rsidR="00CB55CF" w:rsidRPr="000C4997" w:rsidRDefault="00CB55CF" w:rsidP="00CB55CF">
            <w:pPr>
              <w:pStyle w:val="STY3Tabellradtekst"/>
              <w:rPr>
                <w:sz w:val="20"/>
                <w:szCs w:val="22"/>
              </w:rPr>
            </w:pPr>
          </w:p>
        </w:tc>
      </w:tr>
      <w:tr w:rsidR="00CC2E77" w:rsidRPr="000C4997" w14:paraId="092BF1FB" w14:textId="77777777">
        <w:trPr>
          <w:cantSplit/>
        </w:trPr>
        <w:tc>
          <w:tcPr>
            <w:tcW w:w="363" w:type="pct"/>
            <w:shd w:val="clear" w:color="auto" w:fill="F2F2F2" w:themeFill="background1" w:themeFillShade="F2"/>
          </w:tcPr>
          <w:p w14:paraId="4EE07494" w14:textId="044504B6"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t>4</w:t>
            </w:r>
            <w:r w:rsidR="00CB55CF" w:rsidRPr="000C4997">
              <w:rPr>
                <w:bCs/>
                <w:color w:val="000000" w:themeColor="text1"/>
                <w:sz w:val="20"/>
                <w:szCs w:val="22"/>
              </w:rPr>
              <w:t>.</w:t>
            </w:r>
          </w:p>
        </w:tc>
        <w:tc>
          <w:tcPr>
            <w:tcW w:w="2247" w:type="pct"/>
            <w:shd w:val="clear" w:color="auto" w:fill="F2F2F2" w:themeFill="background1" w:themeFillShade="F2"/>
          </w:tcPr>
          <w:p w14:paraId="13E52397"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Dokumenthåndteringsprosedyre (PDP)</w:t>
            </w:r>
          </w:p>
        </w:tc>
        <w:tc>
          <w:tcPr>
            <w:tcW w:w="413" w:type="pct"/>
            <w:shd w:val="clear" w:color="auto" w:fill="F2F2F2" w:themeFill="background1" w:themeFillShade="F2"/>
          </w:tcPr>
          <w:p w14:paraId="589318D1" w14:textId="77777777" w:rsidR="00CB55CF" w:rsidRPr="000C4997" w:rsidRDefault="00CB55CF" w:rsidP="00CB55CF">
            <w:pPr>
              <w:pStyle w:val="STY3Tabellradtekst"/>
              <w:jc w:val="center"/>
              <w:rPr>
                <w:sz w:val="20"/>
                <w:szCs w:val="22"/>
              </w:rPr>
            </w:pPr>
          </w:p>
        </w:tc>
        <w:tc>
          <w:tcPr>
            <w:tcW w:w="417" w:type="pct"/>
            <w:shd w:val="clear" w:color="auto" w:fill="F2F2F2" w:themeFill="background1" w:themeFillShade="F2"/>
          </w:tcPr>
          <w:p w14:paraId="1E2BF646" w14:textId="77777777" w:rsidR="00CB55CF" w:rsidRPr="000C4997" w:rsidRDefault="00CB55CF" w:rsidP="00CB55CF">
            <w:pPr>
              <w:pStyle w:val="STY3Tabellradtekst"/>
              <w:jc w:val="center"/>
              <w:rPr>
                <w:sz w:val="20"/>
                <w:szCs w:val="22"/>
              </w:rPr>
            </w:pPr>
          </w:p>
        </w:tc>
        <w:tc>
          <w:tcPr>
            <w:tcW w:w="1560" w:type="pct"/>
            <w:shd w:val="clear" w:color="auto" w:fill="F2F2F2" w:themeFill="background1" w:themeFillShade="F2"/>
          </w:tcPr>
          <w:p w14:paraId="1793A7EF" w14:textId="77777777" w:rsidR="00CB55CF" w:rsidRPr="000C4997" w:rsidRDefault="00CB55CF" w:rsidP="00CB55CF">
            <w:pPr>
              <w:pStyle w:val="STY3Tabellradtekst"/>
              <w:rPr>
                <w:sz w:val="20"/>
                <w:szCs w:val="22"/>
              </w:rPr>
            </w:pPr>
          </w:p>
        </w:tc>
      </w:tr>
      <w:tr w:rsidR="0030287F" w:rsidRPr="000C4997" w14:paraId="2EDE3408" w14:textId="77777777">
        <w:trPr>
          <w:cantSplit/>
        </w:trPr>
        <w:tc>
          <w:tcPr>
            <w:tcW w:w="363" w:type="pct"/>
          </w:tcPr>
          <w:p w14:paraId="50273083" w14:textId="75832655" w:rsidR="00CB55CF" w:rsidRPr="000C4997" w:rsidRDefault="00C54EE8" w:rsidP="00CB55CF">
            <w:pPr>
              <w:pStyle w:val="STY3Tabellradtekst"/>
              <w:rPr>
                <w:color w:val="000000" w:themeColor="text1"/>
                <w:sz w:val="20"/>
                <w:szCs w:val="22"/>
              </w:rPr>
            </w:pPr>
            <w:r w:rsidRPr="000C4997">
              <w:rPr>
                <w:color w:val="000000" w:themeColor="text1"/>
                <w:sz w:val="20"/>
                <w:szCs w:val="22"/>
              </w:rPr>
              <w:t>4</w:t>
            </w:r>
            <w:r w:rsidR="00CB55CF" w:rsidRPr="000C4997">
              <w:rPr>
                <w:color w:val="000000" w:themeColor="text1"/>
                <w:sz w:val="20"/>
                <w:szCs w:val="22"/>
              </w:rPr>
              <w:t>.1</w:t>
            </w:r>
          </w:p>
        </w:tc>
        <w:tc>
          <w:tcPr>
            <w:tcW w:w="2247" w:type="pct"/>
          </w:tcPr>
          <w:p w14:paraId="0A7CE9DC" w14:textId="5FFCE122" w:rsidR="00CB55CF" w:rsidRPr="000C4997" w:rsidRDefault="00CB55CF" w:rsidP="00CB55CF">
            <w:pPr>
              <w:pStyle w:val="STY3Tabellradtekst"/>
              <w:rPr>
                <w:color w:val="000000" w:themeColor="text1"/>
                <w:sz w:val="20"/>
                <w:szCs w:val="22"/>
              </w:rPr>
            </w:pPr>
            <w:r w:rsidRPr="000C4997">
              <w:rPr>
                <w:color w:val="000000" w:themeColor="text1"/>
                <w:sz w:val="20"/>
                <w:szCs w:val="22"/>
              </w:rPr>
              <w:t xml:space="preserve">Er det utarbeidet en dokumenthåndteringsprosedyre (PDP)? </w:t>
            </w:r>
          </w:p>
        </w:tc>
        <w:tc>
          <w:tcPr>
            <w:tcW w:w="413" w:type="pct"/>
          </w:tcPr>
          <w:p w14:paraId="75244F58" w14:textId="77777777" w:rsidR="00CB55CF" w:rsidRPr="000C4997" w:rsidRDefault="00CB55CF" w:rsidP="00CB55CF">
            <w:pPr>
              <w:pStyle w:val="STY3Tabellradtekst"/>
              <w:jc w:val="center"/>
              <w:rPr>
                <w:sz w:val="20"/>
                <w:szCs w:val="22"/>
              </w:rPr>
            </w:pPr>
          </w:p>
        </w:tc>
        <w:tc>
          <w:tcPr>
            <w:tcW w:w="417" w:type="pct"/>
          </w:tcPr>
          <w:p w14:paraId="0D04EC8A" w14:textId="77777777" w:rsidR="00CB55CF" w:rsidRPr="000C4997" w:rsidRDefault="00CB55CF" w:rsidP="00CB55CF">
            <w:pPr>
              <w:pStyle w:val="STY3Tabellradtekst"/>
              <w:jc w:val="center"/>
              <w:rPr>
                <w:sz w:val="20"/>
                <w:szCs w:val="22"/>
              </w:rPr>
            </w:pPr>
          </w:p>
        </w:tc>
        <w:tc>
          <w:tcPr>
            <w:tcW w:w="1560" w:type="pct"/>
          </w:tcPr>
          <w:p w14:paraId="10F3307E" w14:textId="43206670" w:rsidR="00CB55CF" w:rsidRPr="000C4997" w:rsidRDefault="00B35F18" w:rsidP="00CB55CF">
            <w:pPr>
              <w:pStyle w:val="STY3Tabellradtekst"/>
              <w:rPr>
                <w:sz w:val="20"/>
                <w:szCs w:val="22"/>
              </w:rPr>
            </w:pPr>
            <w:r>
              <w:rPr>
                <w:color w:val="FF0000"/>
                <w:sz w:val="20"/>
                <w:szCs w:val="22"/>
              </w:rPr>
              <w:t>Utarbeides v</w:t>
            </w:r>
            <w:r w:rsidR="00CB55CF" w:rsidRPr="000C4997">
              <w:rPr>
                <w:color w:val="FF0000"/>
                <w:sz w:val="20"/>
                <w:szCs w:val="22"/>
              </w:rPr>
              <w:t>ed behov</w:t>
            </w:r>
          </w:p>
        </w:tc>
      </w:tr>
      <w:tr w:rsidR="0030287F" w:rsidRPr="000C4997" w14:paraId="14D3DA79" w14:textId="77777777">
        <w:trPr>
          <w:cantSplit/>
        </w:trPr>
        <w:tc>
          <w:tcPr>
            <w:tcW w:w="363" w:type="pct"/>
          </w:tcPr>
          <w:p w14:paraId="524734CE" w14:textId="509F2F1A" w:rsidR="00CB55CF" w:rsidRPr="000C4997" w:rsidRDefault="00C54EE8" w:rsidP="00CB55CF">
            <w:pPr>
              <w:pStyle w:val="STY3Tabellradtekst"/>
              <w:rPr>
                <w:color w:val="000000" w:themeColor="text1"/>
                <w:sz w:val="20"/>
                <w:szCs w:val="22"/>
              </w:rPr>
            </w:pPr>
            <w:r w:rsidRPr="000C4997">
              <w:rPr>
                <w:color w:val="000000" w:themeColor="text1"/>
                <w:sz w:val="20"/>
                <w:szCs w:val="22"/>
              </w:rPr>
              <w:t>4</w:t>
            </w:r>
            <w:r w:rsidR="00CB55CF" w:rsidRPr="000C4997">
              <w:rPr>
                <w:color w:val="000000" w:themeColor="text1"/>
                <w:sz w:val="20"/>
                <w:szCs w:val="22"/>
              </w:rPr>
              <w:t>.2</w:t>
            </w:r>
          </w:p>
        </w:tc>
        <w:tc>
          <w:tcPr>
            <w:tcW w:w="2247" w:type="pct"/>
          </w:tcPr>
          <w:p w14:paraId="10C1A2BF" w14:textId="0A7F0D58" w:rsidR="00CB55CF" w:rsidRPr="000C4997" w:rsidRDefault="00CB55CF" w:rsidP="00CB55CF">
            <w:pPr>
              <w:pStyle w:val="STY3Tabellradtekst"/>
              <w:rPr>
                <w:color w:val="000000" w:themeColor="text1"/>
                <w:sz w:val="20"/>
                <w:szCs w:val="22"/>
              </w:rPr>
            </w:pPr>
            <w:r w:rsidRPr="000C4997">
              <w:rPr>
                <w:color w:val="000000" w:themeColor="text1"/>
                <w:sz w:val="20"/>
                <w:szCs w:val="22"/>
              </w:rPr>
              <w:t>Er det tatt ut dokumentnummer for prosjektets styrende dokumenter?</w:t>
            </w:r>
          </w:p>
        </w:tc>
        <w:tc>
          <w:tcPr>
            <w:tcW w:w="413" w:type="pct"/>
          </w:tcPr>
          <w:p w14:paraId="6F8D400B" w14:textId="77777777" w:rsidR="00CB55CF" w:rsidRPr="000C4997" w:rsidRDefault="00CB55CF" w:rsidP="00CB55CF">
            <w:pPr>
              <w:pStyle w:val="STY3Tabellradtekst"/>
              <w:jc w:val="center"/>
              <w:rPr>
                <w:sz w:val="20"/>
                <w:szCs w:val="22"/>
              </w:rPr>
            </w:pPr>
          </w:p>
        </w:tc>
        <w:tc>
          <w:tcPr>
            <w:tcW w:w="417" w:type="pct"/>
          </w:tcPr>
          <w:p w14:paraId="18DECADA" w14:textId="77777777" w:rsidR="00CB55CF" w:rsidRPr="000C4997" w:rsidRDefault="00CB55CF" w:rsidP="00CB55CF">
            <w:pPr>
              <w:pStyle w:val="STY3Tabellradtekst"/>
              <w:jc w:val="center"/>
              <w:rPr>
                <w:sz w:val="20"/>
                <w:szCs w:val="22"/>
              </w:rPr>
            </w:pPr>
          </w:p>
        </w:tc>
        <w:tc>
          <w:tcPr>
            <w:tcW w:w="1560" w:type="pct"/>
          </w:tcPr>
          <w:p w14:paraId="3618D38E" w14:textId="77777777" w:rsidR="00CB55CF" w:rsidRPr="000C4997" w:rsidRDefault="00CB55CF" w:rsidP="00CB55CF">
            <w:pPr>
              <w:pStyle w:val="STY3Tabellradtekst"/>
              <w:rPr>
                <w:sz w:val="20"/>
                <w:szCs w:val="22"/>
              </w:rPr>
            </w:pPr>
          </w:p>
        </w:tc>
      </w:tr>
      <w:tr w:rsidR="0030287F" w:rsidRPr="000C4997" w14:paraId="6346E711" w14:textId="77777777">
        <w:trPr>
          <w:cantSplit/>
        </w:trPr>
        <w:tc>
          <w:tcPr>
            <w:tcW w:w="363" w:type="pct"/>
          </w:tcPr>
          <w:p w14:paraId="3F270C5E" w14:textId="255ECCF2" w:rsidR="00CB55CF" w:rsidRPr="000C4997" w:rsidRDefault="00C54EE8" w:rsidP="00CB55CF">
            <w:pPr>
              <w:pStyle w:val="STY3Tabellradtekst"/>
              <w:rPr>
                <w:color w:val="000000" w:themeColor="text1"/>
                <w:sz w:val="20"/>
                <w:szCs w:val="22"/>
              </w:rPr>
            </w:pPr>
            <w:r w:rsidRPr="000C4997">
              <w:rPr>
                <w:color w:val="000000" w:themeColor="text1"/>
                <w:sz w:val="20"/>
                <w:szCs w:val="22"/>
              </w:rPr>
              <w:t>4</w:t>
            </w:r>
            <w:r w:rsidR="00CB55CF" w:rsidRPr="000C4997">
              <w:rPr>
                <w:color w:val="000000" w:themeColor="text1"/>
                <w:sz w:val="20"/>
                <w:szCs w:val="22"/>
              </w:rPr>
              <w:t>.3</w:t>
            </w:r>
          </w:p>
        </w:tc>
        <w:tc>
          <w:tcPr>
            <w:tcW w:w="2247" w:type="pct"/>
          </w:tcPr>
          <w:p w14:paraId="58125221" w14:textId="77777777" w:rsidR="00CB55CF" w:rsidRPr="000C4997" w:rsidRDefault="00CB55CF" w:rsidP="00CB55CF">
            <w:pPr>
              <w:pStyle w:val="STY3Tabellradtekst"/>
              <w:rPr>
                <w:color w:val="000000" w:themeColor="text1"/>
                <w:sz w:val="20"/>
                <w:szCs w:val="22"/>
              </w:rPr>
            </w:pPr>
            <w:r w:rsidRPr="000C4997">
              <w:rPr>
                <w:color w:val="000000" w:themeColor="text1"/>
                <w:sz w:val="20"/>
                <w:szCs w:val="22"/>
              </w:rPr>
              <w:t>Er alle styrende dokumenter arkivert i enten ProArc eller Saksrom?</w:t>
            </w:r>
          </w:p>
        </w:tc>
        <w:tc>
          <w:tcPr>
            <w:tcW w:w="413" w:type="pct"/>
          </w:tcPr>
          <w:p w14:paraId="51E5AFFA" w14:textId="77777777" w:rsidR="00CB55CF" w:rsidRPr="000C4997" w:rsidRDefault="00CB55CF" w:rsidP="00CB55CF">
            <w:pPr>
              <w:pStyle w:val="STY3Tabellradtekst"/>
              <w:jc w:val="center"/>
              <w:rPr>
                <w:sz w:val="20"/>
                <w:szCs w:val="22"/>
              </w:rPr>
            </w:pPr>
          </w:p>
        </w:tc>
        <w:tc>
          <w:tcPr>
            <w:tcW w:w="417" w:type="pct"/>
          </w:tcPr>
          <w:p w14:paraId="739CEA8D" w14:textId="77777777" w:rsidR="00CB55CF" w:rsidRPr="000C4997" w:rsidRDefault="00CB55CF" w:rsidP="00CB55CF">
            <w:pPr>
              <w:pStyle w:val="STY3Tabellradtekst"/>
              <w:jc w:val="center"/>
              <w:rPr>
                <w:sz w:val="20"/>
                <w:szCs w:val="22"/>
              </w:rPr>
            </w:pPr>
          </w:p>
        </w:tc>
        <w:tc>
          <w:tcPr>
            <w:tcW w:w="1560" w:type="pct"/>
          </w:tcPr>
          <w:p w14:paraId="65DF102B" w14:textId="77777777" w:rsidR="00CB55CF" w:rsidRPr="000C4997" w:rsidRDefault="00CB55CF" w:rsidP="00CB55CF">
            <w:pPr>
              <w:pStyle w:val="STY3Tabellradtekst"/>
              <w:rPr>
                <w:sz w:val="20"/>
                <w:szCs w:val="22"/>
              </w:rPr>
            </w:pPr>
          </w:p>
        </w:tc>
      </w:tr>
      <w:tr w:rsidR="00CC2E77" w:rsidRPr="000C4997" w14:paraId="662C0CA4" w14:textId="77777777" w:rsidTr="003E52E9">
        <w:trPr>
          <w:cantSplit/>
        </w:trPr>
        <w:tc>
          <w:tcPr>
            <w:tcW w:w="363" w:type="pct"/>
            <w:shd w:val="clear" w:color="auto" w:fill="F2F2F2" w:themeFill="background1" w:themeFillShade="F2"/>
          </w:tcPr>
          <w:p w14:paraId="69D7484B" w14:textId="6CD18E46"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t>5</w:t>
            </w:r>
            <w:r w:rsidR="00CB55CF" w:rsidRPr="000C4997">
              <w:rPr>
                <w:bCs/>
                <w:color w:val="000000" w:themeColor="text1"/>
                <w:sz w:val="20"/>
                <w:szCs w:val="22"/>
              </w:rPr>
              <w:t>.</w:t>
            </w:r>
          </w:p>
        </w:tc>
        <w:tc>
          <w:tcPr>
            <w:tcW w:w="2247" w:type="pct"/>
          </w:tcPr>
          <w:p w14:paraId="02FD6467"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 xml:space="preserve">Er det utarbeidet en fremdriftsplan for teleprosjektet? </w:t>
            </w:r>
          </w:p>
        </w:tc>
        <w:tc>
          <w:tcPr>
            <w:tcW w:w="413" w:type="pct"/>
          </w:tcPr>
          <w:p w14:paraId="4E018042" w14:textId="77777777" w:rsidR="00CB55CF" w:rsidRPr="000C4997" w:rsidRDefault="00CB55CF" w:rsidP="00CB55CF">
            <w:pPr>
              <w:pStyle w:val="STY3Tabellradtekst"/>
              <w:jc w:val="center"/>
              <w:rPr>
                <w:sz w:val="20"/>
                <w:szCs w:val="22"/>
              </w:rPr>
            </w:pPr>
          </w:p>
        </w:tc>
        <w:tc>
          <w:tcPr>
            <w:tcW w:w="417" w:type="pct"/>
          </w:tcPr>
          <w:p w14:paraId="2AA250B4" w14:textId="77777777" w:rsidR="00CB55CF" w:rsidRPr="000C4997" w:rsidRDefault="00CB55CF" w:rsidP="00CB55CF">
            <w:pPr>
              <w:pStyle w:val="STY3Tabellradtekst"/>
              <w:jc w:val="center"/>
              <w:rPr>
                <w:sz w:val="20"/>
                <w:szCs w:val="22"/>
              </w:rPr>
            </w:pPr>
          </w:p>
        </w:tc>
        <w:tc>
          <w:tcPr>
            <w:tcW w:w="1560" w:type="pct"/>
          </w:tcPr>
          <w:p w14:paraId="2FFEC303" w14:textId="77777777" w:rsidR="00CB55CF" w:rsidRPr="000C4997" w:rsidRDefault="00CB55CF" w:rsidP="00CB55CF">
            <w:pPr>
              <w:pStyle w:val="STY3Tabellradtekst"/>
              <w:rPr>
                <w:sz w:val="20"/>
                <w:szCs w:val="22"/>
              </w:rPr>
            </w:pPr>
          </w:p>
        </w:tc>
      </w:tr>
      <w:tr w:rsidR="00CC2E77" w:rsidRPr="000C4997" w14:paraId="543634CC" w14:textId="77777777" w:rsidTr="003E52E9">
        <w:trPr>
          <w:cantSplit/>
          <w:trHeight w:val="381"/>
        </w:trPr>
        <w:tc>
          <w:tcPr>
            <w:tcW w:w="363" w:type="pct"/>
            <w:shd w:val="clear" w:color="auto" w:fill="F2F2F2" w:themeFill="background1" w:themeFillShade="F2"/>
          </w:tcPr>
          <w:p w14:paraId="2876A837" w14:textId="2E9E89A6"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t>6</w:t>
            </w:r>
            <w:r w:rsidR="00CB55CF" w:rsidRPr="000C4997">
              <w:rPr>
                <w:bCs/>
                <w:color w:val="000000" w:themeColor="text1"/>
                <w:sz w:val="20"/>
                <w:szCs w:val="22"/>
              </w:rPr>
              <w:t>.</w:t>
            </w:r>
          </w:p>
        </w:tc>
        <w:tc>
          <w:tcPr>
            <w:tcW w:w="2247" w:type="pct"/>
          </w:tcPr>
          <w:p w14:paraId="6B200C90"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 xml:space="preserve">Er det utarbeidet en dokumentplan for egne dokumenter i teleprosjektet? </w:t>
            </w:r>
          </w:p>
        </w:tc>
        <w:tc>
          <w:tcPr>
            <w:tcW w:w="413" w:type="pct"/>
          </w:tcPr>
          <w:p w14:paraId="478ECE33" w14:textId="77777777" w:rsidR="00CB55CF" w:rsidRPr="000C4997" w:rsidRDefault="00CB55CF" w:rsidP="00CB55CF">
            <w:pPr>
              <w:pStyle w:val="STY3Tabellradtekst"/>
              <w:jc w:val="center"/>
              <w:rPr>
                <w:sz w:val="20"/>
                <w:szCs w:val="22"/>
              </w:rPr>
            </w:pPr>
          </w:p>
        </w:tc>
        <w:tc>
          <w:tcPr>
            <w:tcW w:w="417" w:type="pct"/>
          </w:tcPr>
          <w:p w14:paraId="4C8944EE" w14:textId="77777777" w:rsidR="00CB55CF" w:rsidRPr="000C4997" w:rsidRDefault="00CB55CF" w:rsidP="00CB55CF">
            <w:pPr>
              <w:pStyle w:val="STY3Tabellradtekst"/>
              <w:jc w:val="center"/>
              <w:rPr>
                <w:sz w:val="20"/>
                <w:szCs w:val="22"/>
              </w:rPr>
            </w:pPr>
          </w:p>
        </w:tc>
        <w:tc>
          <w:tcPr>
            <w:tcW w:w="1560" w:type="pct"/>
          </w:tcPr>
          <w:p w14:paraId="49264676" w14:textId="77777777" w:rsidR="00CB55CF" w:rsidRPr="000C4997" w:rsidRDefault="00CB55CF" w:rsidP="00CB55CF">
            <w:pPr>
              <w:pStyle w:val="STY3Tabellradtekst"/>
              <w:rPr>
                <w:sz w:val="20"/>
                <w:szCs w:val="22"/>
              </w:rPr>
            </w:pPr>
          </w:p>
        </w:tc>
      </w:tr>
      <w:tr w:rsidR="00C873B6" w:rsidRPr="000C4997" w14:paraId="22CD4BAD" w14:textId="77777777" w:rsidTr="005758B6">
        <w:trPr>
          <w:cantSplit/>
          <w:trHeight w:val="381"/>
        </w:trPr>
        <w:tc>
          <w:tcPr>
            <w:tcW w:w="363" w:type="pct"/>
            <w:shd w:val="clear" w:color="auto" w:fill="F2F2F2" w:themeFill="background1" w:themeFillShade="F2"/>
          </w:tcPr>
          <w:p w14:paraId="68D6C7AA" w14:textId="1A33E758"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lastRenderedPageBreak/>
              <w:t>7</w:t>
            </w:r>
            <w:r w:rsidR="00CB55CF" w:rsidRPr="000C4997">
              <w:rPr>
                <w:bCs/>
                <w:color w:val="000000" w:themeColor="text1"/>
                <w:sz w:val="20"/>
                <w:szCs w:val="22"/>
              </w:rPr>
              <w:t>.</w:t>
            </w:r>
          </w:p>
        </w:tc>
        <w:tc>
          <w:tcPr>
            <w:tcW w:w="2247" w:type="pct"/>
            <w:shd w:val="clear" w:color="auto" w:fill="F2F2F2" w:themeFill="background1" w:themeFillShade="F2"/>
          </w:tcPr>
          <w:p w14:paraId="12B6B36E"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SK dokumenter</w:t>
            </w:r>
          </w:p>
        </w:tc>
        <w:tc>
          <w:tcPr>
            <w:tcW w:w="413" w:type="pct"/>
            <w:shd w:val="clear" w:color="auto" w:fill="F2F2F2" w:themeFill="background1" w:themeFillShade="F2"/>
          </w:tcPr>
          <w:p w14:paraId="060E414E" w14:textId="77777777" w:rsidR="00CB55CF" w:rsidRPr="000C4997" w:rsidRDefault="00CB55CF" w:rsidP="00CB55CF">
            <w:pPr>
              <w:pStyle w:val="STY3Tabellradtekst"/>
              <w:jc w:val="center"/>
              <w:rPr>
                <w:sz w:val="20"/>
                <w:szCs w:val="22"/>
              </w:rPr>
            </w:pPr>
          </w:p>
        </w:tc>
        <w:tc>
          <w:tcPr>
            <w:tcW w:w="417" w:type="pct"/>
            <w:shd w:val="clear" w:color="auto" w:fill="F2F2F2" w:themeFill="background1" w:themeFillShade="F2"/>
          </w:tcPr>
          <w:p w14:paraId="6BEC059B" w14:textId="77777777" w:rsidR="00CB55CF" w:rsidRPr="000C4997" w:rsidRDefault="00CB55CF" w:rsidP="00CB55CF">
            <w:pPr>
              <w:pStyle w:val="STY3Tabellradtekst"/>
              <w:jc w:val="center"/>
              <w:rPr>
                <w:sz w:val="20"/>
                <w:szCs w:val="22"/>
              </w:rPr>
            </w:pPr>
          </w:p>
        </w:tc>
        <w:tc>
          <w:tcPr>
            <w:tcW w:w="1560" w:type="pct"/>
            <w:shd w:val="clear" w:color="auto" w:fill="F2F2F2" w:themeFill="background1" w:themeFillShade="F2"/>
          </w:tcPr>
          <w:p w14:paraId="589FF4F5" w14:textId="77777777" w:rsidR="00CB55CF" w:rsidRPr="000C4997" w:rsidRDefault="00CB55CF" w:rsidP="00CB55CF">
            <w:pPr>
              <w:pStyle w:val="STY3Tabellradtekst"/>
              <w:rPr>
                <w:sz w:val="20"/>
                <w:szCs w:val="22"/>
              </w:rPr>
            </w:pPr>
          </w:p>
        </w:tc>
      </w:tr>
      <w:tr w:rsidR="0030287F" w:rsidRPr="000C4997" w14:paraId="2E29457B" w14:textId="77777777">
        <w:trPr>
          <w:cantSplit/>
          <w:trHeight w:val="381"/>
        </w:trPr>
        <w:tc>
          <w:tcPr>
            <w:tcW w:w="363" w:type="pct"/>
          </w:tcPr>
          <w:p w14:paraId="10F58C62" w14:textId="52B3B59D"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t>7</w:t>
            </w:r>
            <w:r w:rsidR="00CB55CF" w:rsidRPr="000C4997">
              <w:rPr>
                <w:bCs/>
                <w:color w:val="000000" w:themeColor="text1"/>
                <w:sz w:val="20"/>
                <w:szCs w:val="22"/>
              </w:rPr>
              <w:t>.1</w:t>
            </w:r>
          </w:p>
        </w:tc>
        <w:tc>
          <w:tcPr>
            <w:tcW w:w="2247" w:type="pct"/>
          </w:tcPr>
          <w:p w14:paraId="371753E9"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Er SHA plan utarbeidet og oppdatert for den aktuelle fasen?</w:t>
            </w:r>
          </w:p>
        </w:tc>
        <w:tc>
          <w:tcPr>
            <w:tcW w:w="413" w:type="pct"/>
          </w:tcPr>
          <w:p w14:paraId="14FACFFD" w14:textId="77777777" w:rsidR="00CB55CF" w:rsidRPr="000C4997" w:rsidRDefault="00CB55CF" w:rsidP="00CB55CF">
            <w:pPr>
              <w:pStyle w:val="STY3Tabellradtekst"/>
              <w:jc w:val="center"/>
              <w:rPr>
                <w:sz w:val="20"/>
                <w:szCs w:val="22"/>
              </w:rPr>
            </w:pPr>
          </w:p>
        </w:tc>
        <w:tc>
          <w:tcPr>
            <w:tcW w:w="417" w:type="pct"/>
          </w:tcPr>
          <w:p w14:paraId="7509D52E" w14:textId="77777777" w:rsidR="00CB55CF" w:rsidRPr="000C4997" w:rsidRDefault="00CB55CF" w:rsidP="00CB55CF">
            <w:pPr>
              <w:pStyle w:val="STY3Tabellradtekst"/>
              <w:jc w:val="center"/>
              <w:rPr>
                <w:sz w:val="20"/>
                <w:szCs w:val="22"/>
              </w:rPr>
            </w:pPr>
          </w:p>
        </w:tc>
        <w:tc>
          <w:tcPr>
            <w:tcW w:w="1560" w:type="pct"/>
          </w:tcPr>
          <w:p w14:paraId="15442F5D" w14:textId="77777777" w:rsidR="00CB55CF" w:rsidRPr="000C4997" w:rsidRDefault="00CB55CF" w:rsidP="00CB55CF">
            <w:pPr>
              <w:pStyle w:val="STY3Tabellradtekst"/>
              <w:rPr>
                <w:sz w:val="20"/>
                <w:szCs w:val="22"/>
              </w:rPr>
            </w:pPr>
          </w:p>
        </w:tc>
      </w:tr>
      <w:tr w:rsidR="0030287F" w:rsidRPr="000C4997" w14:paraId="799B8C17" w14:textId="77777777">
        <w:trPr>
          <w:cantSplit/>
          <w:trHeight w:val="381"/>
        </w:trPr>
        <w:tc>
          <w:tcPr>
            <w:tcW w:w="363" w:type="pct"/>
          </w:tcPr>
          <w:p w14:paraId="02DE7242" w14:textId="652BCD77"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t>7</w:t>
            </w:r>
            <w:r w:rsidR="00CB55CF" w:rsidRPr="000C4997">
              <w:rPr>
                <w:bCs/>
                <w:color w:val="000000" w:themeColor="text1"/>
                <w:sz w:val="20"/>
                <w:szCs w:val="22"/>
              </w:rPr>
              <w:t>.2</w:t>
            </w:r>
          </w:p>
        </w:tc>
        <w:tc>
          <w:tcPr>
            <w:tcW w:w="2247" w:type="pct"/>
          </w:tcPr>
          <w:p w14:paraId="2AD1F012"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Er risikovurdering HMS og YM utarbeidet og oppdatert for den aktuelle fasen?</w:t>
            </w:r>
          </w:p>
        </w:tc>
        <w:tc>
          <w:tcPr>
            <w:tcW w:w="413" w:type="pct"/>
          </w:tcPr>
          <w:p w14:paraId="52F3AED1" w14:textId="77777777" w:rsidR="00CB55CF" w:rsidRPr="000C4997" w:rsidRDefault="00CB55CF" w:rsidP="00CB55CF">
            <w:pPr>
              <w:pStyle w:val="STY3Tabellradtekst"/>
              <w:jc w:val="center"/>
              <w:rPr>
                <w:sz w:val="20"/>
                <w:szCs w:val="22"/>
              </w:rPr>
            </w:pPr>
          </w:p>
        </w:tc>
        <w:tc>
          <w:tcPr>
            <w:tcW w:w="417" w:type="pct"/>
          </w:tcPr>
          <w:p w14:paraId="69867552" w14:textId="77777777" w:rsidR="00CB55CF" w:rsidRPr="000C4997" w:rsidRDefault="00CB55CF" w:rsidP="00CB55CF">
            <w:pPr>
              <w:pStyle w:val="STY3Tabellradtekst"/>
              <w:jc w:val="center"/>
              <w:rPr>
                <w:sz w:val="20"/>
                <w:szCs w:val="22"/>
              </w:rPr>
            </w:pPr>
          </w:p>
        </w:tc>
        <w:tc>
          <w:tcPr>
            <w:tcW w:w="1560" w:type="pct"/>
          </w:tcPr>
          <w:p w14:paraId="664FAC1E" w14:textId="77777777" w:rsidR="00CB55CF" w:rsidRPr="000C4997" w:rsidRDefault="00CB55CF" w:rsidP="00CB55CF">
            <w:pPr>
              <w:pStyle w:val="STY3Tabellradtekst"/>
              <w:rPr>
                <w:sz w:val="20"/>
                <w:szCs w:val="22"/>
              </w:rPr>
            </w:pPr>
          </w:p>
        </w:tc>
      </w:tr>
      <w:tr w:rsidR="0030287F" w:rsidRPr="000C4997" w14:paraId="32F95402" w14:textId="77777777">
        <w:trPr>
          <w:cantSplit/>
          <w:trHeight w:val="381"/>
        </w:trPr>
        <w:tc>
          <w:tcPr>
            <w:tcW w:w="363" w:type="pct"/>
          </w:tcPr>
          <w:p w14:paraId="0388095B" w14:textId="439F2874" w:rsidR="00CB55CF" w:rsidRPr="000C4997" w:rsidRDefault="00C54EE8" w:rsidP="00CB55CF">
            <w:pPr>
              <w:pStyle w:val="STY3Tabellradtekst"/>
              <w:rPr>
                <w:bCs/>
                <w:color w:val="000000" w:themeColor="text1"/>
                <w:sz w:val="20"/>
                <w:szCs w:val="22"/>
              </w:rPr>
            </w:pPr>
            <w:r w:rsidRPr="000C4997">
              <w:rPr>
                <w:bCs/>
                <w:color w:val="000000" w:themeColor="text1"/>
                <w:sz w:val="20"/>
                <w:szCs w:val="22"/>
              </w:rPr>
              <w:t>7</w:t>
            </w:r>
            <w:r w:rsidR="00CB55CF" w:rsidRPr="000C4997">
              <w:rPr>
                <w:bCs/>
                <w:color w:val="000000" w:themeColor="text1"/>
                <w:sz w:val="20"/>
                <w:szCs w:val="22"/>
              </w:rPr>
              <w:t>.3</w:t>
            </w:r>
          </w:p>
        </w:tc>
        <w:tc>
          <w:tcPr>
            <w:tcW w:w="2247" w:type="pct"/>
          </w:tcPr>
          <w:p w14:paraId="14DB8F06" w14:textId="77777777" w:rsidR="00CB55CF" w:rsidRPr="000C4997" w:rsidRDefault="00CB55CF" w:rsidP="00CB55CF">
            <w:pPr>
              <w:pStyle w:val="STY3Tabellradtekst"/>
              <w:rPr>
                <w:bCs/>
                <w:color w:val="000000" w:themeColor="text1"/>
                <w:sz w:val="20"/>
                <w:szCs w:val="22"/>
              </w:rPr>
            </w:pPr>
            <w:r w:rsidRPr="000C4997">
              <w:rPr>
                <w:bCs/>
                <w:color w:val="000000" w:themeColor="text1"/>
                <w:sz w:val="20"/>
                <w:szCs w:val="22"/>
              </w:rPr>
              <w:t>Er miljøoppfølgingsplan (YM/MOP) utarbeidet og oppdatert for den aktuelle fasen?</w:t>
            </w:r>
          </w:p>
        </w:tc>
        <w:tc>
          <w:tcPr>
            <w:tcW w:w="413" w:type="pct"/>
          </w:tcPr>
          <w:p w14:paraId="460A9E0A" w14:textId="77777777" w:rsidR="00CB55CF" w:rsidRPr="000C4997" w:rsidRDefault="00CB55CF" w:rsidP="00CB55CF">
            <w:pPr>
              <w:pStyle w:val="STY3Tabellradtekst"/>
              <w:jc w:val="center"/>
              <w:rPr>
                <w:sz w:val="20"/>
                <w:szCs w:val="22"/>
              </w:rPr>
            </w:pPr>
          </w:p>
        </w:tc>
        <w:tc>
          <w:tcPr>
            <w:tcW w:w="417" w:type="pct"/>
          </w:tcPr>
          <w:p w14:paraId="205DBCB4" w14:textId="77777777" w:rsidR="00CB55CF" w:rsidRPr="000C4997" w:rsidRDefault="00CB55CF" w:rsidP="00CB55CF">
            <w:pPr>
              <w:pStyle w:val="STY3Tabellradtekst"/>
              <w:jc w:val="center"/>
              <w:rPr>
                <w:sz w:val="20"/>
                <w:szCs w:val="22"/>
              </w:rPr>
            </w:pPr>
          </w:p>
        </w:tc>
        <w:tc>
          <w:tcPr>
            <w:tcW w:w="1560" w:type="pct"/>
          </w:tcPr>
          <w:p w14:paraId="471CFB6A" w14:textId="77777777" w:rsidR="00CB55CF" w:rsidRPr="000C4997" w:rsidRDefault="00CB55CF" w:rsidP="00CB55CF">
            <w:pPr>
              <w:pStyle w:val="STY3Tabellradtekst"/>
              <w:rPr>
                <w:sz w:val="20"/>
                <w:szCs w:val="22"/>
              </w:rPr>
            </w:pPr>
          </w:p>
        </w:tc>
      </w:tr>
    </w:tbl>
    <w:p w14:paraId="53482ED4" w14:textId="77777777" w:rsidR="00256E58" w:rsidRDefault="00256E58" w:rsidP="00256E58">
      <w:pPr>
        <w:pStyle w:val="STY3Brdtekst"/>
      </w:pPr>
    </w:p>
    <w:p w14:paraId="77BFC97A" w14:textId="77777777" w:rsidR="00614CB2" w:rsidRDefault="00614CB2" w:rsidP="00614CB2">
      <w:pPr>
        <w:pStyle w:val="STY3Brdtekst"/>
      </w:pPr>
    </w:p>
    <w:sectPr w:rsidR="00614CB2" w:rsidSect="00D90F59">
      <w:headerReference w:type="even" r:id="rId21"/>
      <w:headerReference w:type="default" r:id="rId22"/>
      <w:footerReference w:type="even" r:id="rId23"/>
      <w:footerReference w:type="default" r:id="rId24"/>
      <w:headerReference w:type="first" r:id="rId25"/>
      <w:footerReference w:type="first" r:id="rId26"/>
      <w:pgSz w:w="11906" w:h="16838"/>
      <w:pgMar w:top="2438" w:right="1191" w:bottom="1418" w:left="1418" w:header="567" w:footer="68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1F88E06" w14:textId="77777777" w:rsidR="005902F2" w:rsidRDefault="005902F2" w:rsidP="00636642">
      <w:pPr>
        <w:spacing w:before="0" w:line="240" w:lineRule="auto"/>
      </w:pPr>
      <w:r>
        <w:separator/>
      </w:r>
    </w:p>
  </w:endnote>
  <w:endnote w:type="continuationSeparator" w:id="0">
    <w:p w14:paraId="6B6C8E40" w14:textId="77777777" w:rsidR="005902F2" w:rsidRDefault="005902F2" w:rsidP="00636642">
      <w:pPr>
        <w:spacing w:before="0" w:line="240" w:lineRule="auto"/>
      </w:pPr>
      <w:r>
        <w:continuationSeparator/>
      </w:r>
    </w:p>
  </w:endnote>
  <w:endnote w:type="continuationNotice" w:id="1">
    <w:p w14:paraId="383F55F6" w14:textId="77777777" w:rsidR="005902F2" w:rsidRDefault="005902F2">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E17D9B" w14:textId="77777777" w:rsidR="008F4121" w:rsidRDefault="008F4121">
    <w:pPr>
      <w:pStyle w:val="Bunn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223A17" w14:textId="77777777" w:rsidR="00D04F17" w:rsidRDefault="008F4121" w:rsidP="00D04F17">
    <w:pPr>
      <w:pStyle w:val="Bunntekst"/>
      <w:tabs>
        <w:tab w:val="left" w:pos="7144"/>
      </w:tabs>
      <w:rPr>
        <w:b/>
      </w:rPr>
    </w:pPr>
    <w:sdt>
      <w:sdtPr>
        <w:id w:val="-2106339371"/>
        <w:placeholder>
          <w:docPart w:val="DB269F8F72434CE480B91A682222C746"/>
        </w:placeholder>
        <w:dataBinding w:prefixMappings="xmlns:ns0='http://software-innovation/documentproduction' " w:xpath="/ns0:customXmlPart[1]/ns0:view[1]/ns0:fields[1]/ns0:field[8]" w:storeItemID="{B14DAF76-0EE4-4179-A559-67E2A02BAAB1}"/>
        <w:text/>
      </w:sdtPr>
      <w:sdtEndPr/>
      <w:sdtContent>
        <w:r w:rsidR="00D04F17">
          <w:t>Mal</w:t>
        </w:r>
      </w:sdtContent>
    </w:sdt>
    <w:r w:rsidR="00D04F17">
      <w:tab/>
    </w:r>
    <w:r w:rsidR="00D04F17">
      <w:tab/>
      <w:t xml:space="preserve">Side: </w:t>
    </w:r>
    <w:r w:rsidR="00D04F17">
      <w:fldChar w:fldCharType="begin"/>
    </w:r>
    <w:r w:rsidR="00D04F17">
      <w:instrText xml:space="preserve"> PAGE   \* MERGEFORMAT </w:instrText>
    </w:r>
    <w:r w:rsidR="00D04F17">
      <w:fldChar w:fldCharType="separate"/>
    </w:r>
    <w:r w:rsidR="00D04F17">
      <w:t>1</w:t>
    </w:r>
    <w:r w:rsidR="00D04F17">
      <w:fldChar w:fldCharType="end"/>
    </w:r>
    <w:r w:rsidR="00D04F17">
      <w:t xml:space="preserve"> av </w:t>
    </w:r>
    <w:r w:rsidR="00D04F17">
      <w:rPr>
        <w:noProof/>
      </w:rPr>
      <w:fldChar w:fldCharType="begin"/>
    </w:r>
    <w:r w:rsidR="00D04F17">
      <w:rPr>
        <w:noProof/>
      </w:rPr>
      <w:instrText xml:space="preserve"> NUMPAGES   \* MERGEFORMAT </w:instrText>
    </w:r>
    <w:r w:rsidR="00D04F17">
      <w:rPr>
        <w:noProof/>
      </w:rPr>
      <w:fldChar w:fldCharType="separate"/>
    </w:r>
    <w:r w:rsidR="00D04F17">
      <w:rPr>
        <w:noProof/>
      </w:rPr>
      <w:t>1</w:t>
    </w:r>
    <w:r w:rsidR="00D04F17">
      <w:rPr>
        <w:noProof/>
      </w:rPr>
      <w:fldChar w:fldCharType="end"/>
    </w:r>
  </w:p>
  <w:p w14:paraId="7ABAAD98" w14:textId="35AA6A87" w:rsidR="001725C9" w:rsidRPr="00D04F17" w:rsidRDefault="00D04F17" w:rsidP="00D04F17">
    <w:pPr>
      <w:pStyle w:val="Bunntekst"/>
      <w:tabs>
        <w:tab w:val="left" w:pos="7144"/>
      </w:tabs>
      <w:rPr>
        <w:i/>
      </w:rPr>
    </w:pPr>
    <w:r w:rsidRPr="006C73E2">
      <w:rPr>
        <w:noProof/>
        <w:lang w:eastAsia="nb-NO"/>
      </w:rPr>
      <mc:AlternateContent>
        <mc:Choice Requires="wps">
          <w:drawing>
            <wp:anchor distT="0" distB="0" distL="114300" distR="114300" simplePos="0" relativeHeight="251660290" behindDoc="1" locked="0" layoutInCell="1" allowOverlap="1" wp14:anchorId="2AEDF65B" wp14:editId="0610C4B9">
              <wp:simplePos x="0" y="0"/>
              <wp:positionH relativeFrom="margin">
                <wp:align>left</wp:align>
              </wp:positionH>
              <wp:positionV relativeFrom="page">
                <wp:posOffset>9881343</wp:posOffset>
              </wp:positionV>
              <wp:extent cx="5904000" cy="0"/>
              <wp:effectExtent l="0" t="0" r="0" b="0"/>
              <wp:wrapNone/>
              <wp:docPr id="2" name="Rett linje 2"/>
              <wp:cNvGraphicFramePr/>
              <a:graphic xmlns:a="http://schemas.openxmlformats.org/drawingml/2006/main">
                <a:graphicData uri="http://schemas.microsoft.com/office/word/2010/wordprocessingShape">
                  <wps:wsp>
                    <wps:cNvCnPr/>
                    <wps:spPr>
                      <a:xfrm>
                        <a:off x="0" y="0"/>
                        <a:ext cx="5904000" cy="0"/>
                      </a:xfrm>
                      <a:prstGeom prst="line">
                        <a:avLst/>
                      </a:prstGeom>
                      <a:noFill/>
                      <a:ln w="6350" cap="flat" cmpd="sng" algn="ctr">
                        <a:solidFill>
                          <a:srgbClr val="787E9C"/>
                        </a:solidFill>
                        <a:prstDash val="solid"/>
                        <a:miter lim="800000"/>
                      </a:ln>
                      <a:effectLst/>
                    </wps:spPr>
                    <wps:bodyPr/>
                  </wps:wsp>
                </a:graphicData>
              </a:graphic>
              <wp14:sizeRelH relativeFrom="margin">
                <wp14:pctWidth>0</wp14:pctWidth>
              </wp14:sizeRelH>
            </wp:anchor>
          </w:drawing>
        </mc:Choice>
        <mc:Fallback>
          <w:pict>
            <v:line w14:anchorId="1A13F3A0" id="Rett linje 2" o:spid="_x0000_s1026" style="position:absolute;z-index:-251656190;visibility:visible;mso-wrap-style:square;mso-width-percent:0;mso-wrap-distance-left:9pt;mso-wrap-distance-top:0;mso-wrap-distance-right:9pt;mso-wrap-distance-bottom:0;mso-position-horizontal:left;mso-position-horizontal-relative:margin;mso-position-vertical:absolute;mso-position-vertical-relative:page;mso-width-percent:0;mso-width-relative:margin" from="0,778.05pt" to="464.9pt,778.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e534qwEAAEUDAAAOAAAAZHJzL2Uyb0RvYy54bWysUk1vEzEQvSPxHyzfibeFtukqTg8J5YKg&#10;EvADJl5715K/5DHZ5N8zdtK0wA1x8deM38x781YPB+/YXme0MUh+teg400HFwYZR8h/fH98tOcMC&#10;YQAXg5b8qJE/rN++Wc2p19dxim7QmRFIwH5Okk+lpF4IVJP2gIuYdKCgidlDoWsexZBhJnTvxHXX&#10;3Yo55iHlqDQivW5PQb5u+MZoVb4ag7owJzn1Vtqa27qrq1ivoB8zpMmqcxvwD114sIGKXqC2UID9&#10;zPYvKG9VjhhNWajoRTTGKt04EJur7g823yZIunEhcTBdZML/B6u+7DfhKZMMc8Ie01OuLA4m+7pT&#10;f+zQxDpexNKHwhQ93tx3H7qONFXPMfHyMWUsn3T0rB4kdzZUHtDD/jMWKkapzyn1OcRH61ybhQts&#10;lvz2/U1FBnKEcVDo6NMgOYaRM3AjWU2V3BAxOjvU3xUH87jbuMz2QOO+W959vN/UCVO139Jq6S3g&#10;dMproZMRvC3kRme95EviRuxOv12o6Lr56UzgRa562sXh2FQU9UazakXPvqpmeH2n82v3r38BAAD/&#10;/wMAUEsDBBQABgAIAAAAIQB9+F7g3QAAAAoBAAAPAAAAZHJzL2Rvd25yZXYueG1sTI/BTsMwEETv&#10;SPyDtUhcEHVa2giHOBVCQoIblF64OfGSBOJ1GjtN+vcsBwTHnVnNvMm3s+vEEYfQetKwXCQgkCpv&#10;W6o17N8er29BhGjIms4TajhhgG1xfpabzPqJXvG4i7XgEAqZ0dDE2GdShqpBZ8LC90jsffjBmcjn&#10;UEs7mInDXSdXSZJKZ1rihsb0+NBg9bUbHfeO6mV9erpZP+9TVU7v6vA5Xh20vryY7+9ARJzj3zP8&#10;4DM6FMxU+pFsEJ0GHhJZ3WzSJQj21UrxlPJXkkUu/08ovgEAAP//AwBQSwECLQAUAAYACAAAACEA&#10;toM4kv4AAADhAQAAEwAAAAAAAAAAAAAAAAAAAAAAW0NvbnRlbnRfVHlwZXNdLnhtbFBLAQItABQA&#10;BgAIAAAAIQA4/SH/1gAAAJQBAAALAAAAAAAAAAAAAAAAAC8BAABfcmVscy8ucmVsc1BLAQItABQA&#10;BgAIAAAAIQDhe534qwEAAEUDAAAOAAAAAAAAAAAAAAAAAC4CAABkcnMvZTJvRG9jLnhtbFBLAQIt&#10;ABQABgAIAAAAIQB9+F7g3QAAAAoBAAAPAAAAAAAAAAAAAAAAAAUEAABkcnMvZG93bnJldi54bWxQ&#10;SwUGAAAAAAQABADzAAAADwUAAAAA&#10;" strokecolor="#787e9c" strokeweight=".5pt">
              <v:stroke joinstyle="miter"/>
              <w10:wrap anchorx="margin" anchory="page"/>
            </v:line>
          </w:pict>
        </mc:Fallback>
      </mc:AlternateContent>
    </w:r>
    <w:r>
      <w:t>Dette dokumentet er basert på</w:t>
    </w:r>
    <w:r w:rsidRPr="00311CB9">
      <w:t xml:space="preserve"> </w:t>
    </w:r>
    <w:sdt>
      <w:sdtPr>
        <w:id w:val="190195130"/>
        <w:placeholder>
          <w:docPart w:val="CBD82A322D30486CBEFE8BC3EFDFEB59"/>
        </w:placeholder>
        <w:dataBinding w:prefixMappings="xmlns:ns0='http://software-innovation/documentproduction' " w:xpath="/ns0:customXmlPart[1]/ns0:view[1]/ns0:fields[1]/ns0:field[3]" w:storeItemID="{B14DAF76-0EE4-4179-A559-67E2A02BAAB1}"/>
        <w:text/>
      </w:sdtPr>
      <w:sdtEndPr/>
      <w:sdtContent>
        <w:r>
          <w:t>ARB-804305</w:t>
        </w:r>
      </w:sdtContent>
    </w:sdt>
    <w:r>
      <w:t>, rev.</w:t>
    </w:r>
    <w:r w:rsidRPr="00311CB9">
      <w:t xml:space="preserve"> </w:t>
    </w:r>
    <w:sdt>
      <w:sdtPr>
        <w:id w:val="-634408630"/>
        <w:placeholder>
          <w:docPart w:val="42A66CFCD3BF4656A079C0305E3FCF58"/>
        </w:placeholder>
        <w:dataBinding w:prefixMappings="xmlns:ns0='http://software-innovation/documentproduction' " w:xpath="/ns0:customXmlPart[1]/ns0:view[1]/ns0:fields[1]/ns0:field[5]" w:storeItemID="{B14DAF76-0EE4-4179-A559-67E2A02BAAB1}"/>
        <w:text/>
      </w:sdtPr>
      <w:sdtEndPr/>
      <w:sdtContent>
        <w:r>
          <w:t>00</w:t>
        </w:r>
        <w:r w:rsidR="008F4121">
          <w:t>6</w:t>
        </w:r>
      </w:sdtContent>
    </w:sdt>
    <w:r>
      <w:tab/>
    </w:r>
    <w:r>
      <w:tab/>
    </w:r>
    <w:r w:rsidRPr="00C07FB8">
      <w:t xml:space="preserve">Utskriftsdato: </w:t>
    </w:r>
    <w:r w:rsidRPr="00C07FB8">
      <w:fldChar w:fldCharType="begin"/>
    </w:r>
    <w:r w:rsidRPr="00C07FB8">
      <w:instrText xml:space="preserve"> PRINTDATE  \@ "dd.MM.yyyy"  \* MERGEFORMAT </w:instrText>
    </w:r>
    <w:r w:rsidRPr="00C07FB8">
      <w:fldChar w:fldCharType="separate"/>
    </w:r>
    <w:r>
      <w:rPr>
        <w:noProof/>
      </w:rPr>
      <w:t>00.00.0000</w:t>
    </w:r>
    <w:r w:rsidRPr="00C07FB8">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F9AEA" w14:textId="77777777" w:rsidR="008F4121" w:rsidRDefault="008F4121">
    <w:pPr>
      <w:pStyle w:val="Bunn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BB7BC13" w14:textId="77777777" w:rsidR="005902F2" w:rsidRDefault="005902F2" w:rsidP="00636642">
      <w:pPr>
        <w:spacing w:before="0" w:line="240" w:lineRule="auto"/>
      </w:pPr>
      <w:r>
        <w:separator/>
      </w:r>
    </w:p>
  </w:footnote>
  <w:footnote w:type="continuationSeparator" w:id="0">
    <w:p w14:paraId="7F523EF9" w14:textId="77777777" w:rsidR="005902F2" w:rsidRDefault="005902F2" w:rsidP="00636642">
      <w:pPr>
        <w:spacing w:before="0" w:line="240" w:lineRule="auto"/>
      </w:pPr>
      <w:r>
        <w:continuationSeparator/>
      </w:r>
    </w:p>
  </w:footnote>
  <w:footnote w:type="continuationNotice" w:id="1">
    <w:p w14:paraId="66273D3F" w14:textId="77777777" w:rsidR="005902F2" w:rsidRDefault="005902F2">
      <w:pPr>
        <w:spacing w:before="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4316E" w14:textId="77777777" w:rsidR="008F4121" w:rsidRDefault="008F4121">
    <w:pPr>
      <w:pStyle w:val="Top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ellrutenet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2408"/>
    </w:tblGrid>
    <w:tr w:rsidR="001725C9" w14:paraId="6492C994" w14:textId="77777777" w:rsidTr="00D90F59">
      <w:trPr>
        <w:trHeight w:val="184"/>
      </w:trPr>
      <w:tc>
        <w:tcPr>
          <w:tcW w:w="2408" w:type="dxa"/>
          <w:vMerge w:val="restart"/>
        </w:tcPr>
        <w:p w14:paraId="3C6AB447" w14:textId="4A8E4ECE" w:rsidR="001725C9" w:rsidRDefault="00EB650F">
          <w:pPr>
            <w:pStyle w:val="Topptekst"/>
          </w:pPr>
          <w:r>
            <w:rPr>
              <w:noProof/>
              <w:lang w:eastAsia="nb-NO"/>
            </w:rPr>
            <mc:AlternateContent>
              <mc:Choice Requires="wps">
                <w:drawing>
                  <wp:anchor distT="0" distB="0" distL="114300" distR="114300" simplePos="0" relativeHeight="251658242" behindDoc="0" locked="0" layoutInCell="0" allowOverlap="1" wp14:anchorId="507202B0" wp14:editId="771D173F">
                    <wp:simplePos x="0" y="0"/>
                    <wp:positionH relativeFrom="page">
                      <wp:posOffset>0</wp:posOffset>
                    </wp:positionH>
                    <wp:positionV relativeFrom="page">
                      <wp:posOffset>190500</wp:posOffset>
                    </wp:positionV>
                    <wp:extent cx="7560310" cy="252095"/>
                    <wp:effectExtent l="0" t="0" r="0" b="14605"/>
                    <wp:wrapNone/>
                    <wp:docPr id="30" name="Tekstboks 30" descr="{&quot;HashCode&quot;:-1017872526,&quot;Height&quot;:841.0,&quot;Width&quot;:595.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C38C8A" w14:textId="0E3B948D" w:rsidR="00EB650F" w:rsidRPr="00EB650F" w:rsidRDefault="00EB650F" w:rsidP="00EB650F">
                                <w:pPr>
                                  <w:spacing w:before="0"/>
                                  <w:jc w:val="right"/>
                                  <w:rPr>
                                    <w:rFonts w:cs="Arial"/>
                                    <w:color w:val="FF8C00"/>
                                  </w:rPr>
                                </w:pPr>
                                <w:r w:rsidRPr="00EB650F">
                                  <w:rPr>
                                    <w:rFonts w:cs="Arial"/>
                                    <w:color w:val="FF8C00"/>
                                  </w:rPr>
                                  <w:t>I N T E R N</w:t>
                                </w:r>
                              </w:p>
                            </w:txbxContent>
                          </wps:txbx>
                          <wps:bodyPr rot="0" spcFirstLastPara="0" vertOverflow="overflow" horzOverflow="overflow" vert="horz" wrap="square" lIns="91440" tIns="0" rIns="254000" bIns="0" numCol="1" spcCol="0" rtlCol="0" fromWordArt="0" anchor="t" anchorCtr="0" forceAA="0" compatLnSpc="1">
                            <a:prstTxWarp prst="textNoShape">
                              <a:avLst/>
                            </a:prstTxWarp>
                            <a:noAutofit/>
                          </wps:bodyPr>
                        </wps:wsp>
                      </a:graphicData>
                    </a:graphic>
                  </wp:anchor>
                </w:drawing>
              </mc:Choice>
              <mc:Fallback>
                <w:pict>
                  <v:shapetype w14:anchorId="507202B0" id="_x0000_t202" coordsize="21600,21600" o:spt="202" path="m,l,21600r21600,l21600,xe">
                    <v:stroke joinstyle="miter"/>
                    <v:path gradientshapeok="t" o:connecttype="rect"/>
                  </v:shapetype>
                  <v:shape id="Tekstboks 30" o:spid="_x0000_s1058" type="#_x0000_t202" alt="{&quot;HashCode&quot;:-1017872526,&quot;Height&quot;:841.0,&quot;Width&quot;:595.0,&quot;Placement&quot;:&quot;Header&quot;,&quot;Index&quot;:&quot;Primary&quot;,&quot;Section&quot;:1,&quot;Top&quot;:0.0,&quot;Left&quot;:0.0}" style="position:absolute;margin-left:0;margin-top:15pt;width:595.3pt;height:19.85pt;z-index:251658242;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NDwGAIAACUEAAAOAAAAZHJzL2Uyb0RvYy54bWysU99v2jAQfp+0/8Hy+0igwNqIULFWTJNQ&#10;W4lOfTaOTSLZPs82JOyv39kJMHV7mvbinO8u9+P7Pi/uO63IUTjfgCnpeJRTIgyHqjH7kn5/XX+6&#10;pcQHZiqmwIiSnoSn98uPHxatLcQEalCVcASLGF+0tqR1CLbIMs9roZkfgRUGgxKcZgGvbp9VjrVY&#10;XatskufzrAVXWQdceI/exz5Il6m+lIKHZym9CESVFGcL6XTp3MUzWy5YsXfM1g0fxmD/MIVmjcGm&#10;l1KPLDBycM0fpXTDHXiQYcRBZyBlw0XaAbcZ5++22dbMirQLguPtBSb//8ryp+PWvjgSui/QIYER&#10;kNb6wqMz7tNJp+MXJyUYRwhPF9hEFwhH5+fZPL8ZY4hjbDKb5HezWCa7/m2dD18FaBKNkjqkJaHF&#10;jhsf+tRzSmxmYN0olahRhrQlnd/M8vTDJYLFlcEe11mjFbpdNyywg+qEeznoKfeWrxtsvmE+vDCH&#10;HOO8qNvwjIdUgE1gsCipwf38mz/mI/QYpaRFzZTU/zgwJyhR3wyScjeeTqPI0gUNl4zJbJrneNud&#10;3eagHwD1OManYXkyY3JQZ1M60G+o61VshyFmODYtaTibD6GXML4LLlarlIR6sixszNbyWDriGDF9&#10;7d6YswPwASl7grOsWPEO/z63Z2B1CCCbRE5EtodzABy1mOgd3k0U++/3lHV93ctfAAAA//8DAFBL&#10;AwQUAAYACAAAACEAmjfs3d0AAAAHAQAADwAAAGRycy9kb3ducmV2LnhtbEyPQU+DQBCF7yb+h82Y&#10;eLNLq0GLDE1rws3EUDW9LuwIRHaWsAuFf+/2ZE+Tl/fy3jfpbjadmGhwrWWE9SoCQVxZ3XKN8PWZ&#10;P7yAcF6xVp1lQljIwS67vUlVou2ZC5qOvhahhF2iEBrv+0RKVzVklFvZnjh4P3Ywygc51FIP6hzK&#10;TSc3URRLo1oOC43q6a2h6vc4GoTxaX8oF7uZ3j8Op+9iznkp8hPi/d28fwXhafb/YbjgB3TIAlNp&#10;R9ZOdAjhEY/wGIV7cdfbKAZRIsTbZ5BZKq/5sz8AAAD//wMAUEsBAi0AFAAGAAgAAAAhALaDOJL+&#10;AAAA4QEAABMAAAAAAAAAAAAAAAAAAAAAAFtDb250ZW50X1R5cGVzXS54bWxQSwECLQAUAAYACAAA&#10;ACEAOP0h/9YAAACUAQAACwAAAAAAAAAAAAAAAAAvAQAAX3JlbHMvLnJlbHNQSwECLQAUAAYACAAA&#10;ACEAnDjQ8BgCAAAlBAAADgAAAAAAAAAAAAAAAAAuAgAAZHJzL2Uyb0RvYy54bWxQSwECLQAUAAYA&#10;CAAAACEAmjfs3d0AAAAHAQAADwAAAAAAAAAAAAAAAAByBAAAZHJzL2Rvd25yZXYueG1sUEsFBgAA&#10;AAAEAAQA8wAAAHwFAAAAAA==&#10;" o:allowincell="f" filled="f" stroked="f" strokeweight=".5pt">
                    <v:textbox inset=",0,20pt,0">
                      <w:txbxContent>
                        <w:p w14:paraId="28C38C8A" w14:textId="0E3B948D" w:rsidR="00EB650F" w:rsidRPr="00EB650F" w:rsidRDefault="00EB650F" w:rsidP="00EB650F">
                          <w:pPr>
                            <w:spacing w:before="0"/>
                            <w:jc w:val="right"/>
                            <w:rPr>
                              <w:rFonts w:cs="Arial"/>
                              <w:color w:val="FF8C00"/>
                            </w:rPr>
                          </w:pPr>
                          <w:r w:rsidRPr="00EB650F">
                            <w:rPr>
                              <w:rFonts w:cs="Arial"/>
                              <w:color w:val="FF8C00"/>
                            </w:rPr>
                            <w:t>I N T E R N</w:t>
                          </w:r>
                        </w:p>
                      </w:txbxContent>
                    </v:textbox>
                    <w10:wrap anchorx="page" anchory="page"/>
                  </v:shape>
                </w:pict>
              </mc:Fallback>
            </mc:AlternateContent>
          </w:r>
          <w:r w:rsidR="001725C9">
            <w:rPr>
              <w:noProof/>
              <w:lang w:eastAsia="nb-NO"/>
            </w:rPr>
            <w:drawing>
              <wp:inline distT="0" distB="0" distL="0" distR="0" wp14:anchorId="234D4A7F" wp14:editId="672FB9A2">
                <wp:extent cx="1190246" cy="196596"/>
                <wp:effectExtent l="0" t="0" r="0" b="0"/>
                <wp:docPr id="1" name="Bil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TY_grid_layout-2.png"/>
                        <pic:cNvPicPr/>
                      </pic:nvPicPr>
                      <pic:blipFill>
                        <a:blip r:embed="rId1">
                          <a:extLst>
                            <a:ext uri="{28A0092B-C50C-407E-A947-70E740481C1C}">
                              <a14:useLocalDpi xmlns:a14="http://schemas.microsoft.com/office/drawing/2010/main" val="0"/>
                            </a:ext>
                          </a:extLst>
                        </a:blip>
                        <a:stretch>
                          <a:fillRect/>
                        </a:stretch>
                      </pic:blipFill>
                      <pic:spPr>
                        <a:xfrm>
                          <a:off x="0" y="0"/>
                          <a:ext cx="1190246" cy="196596"/>
                        </a:xfrm>
                        <a:prstGeom prst="rect">
                          <a:avLst/>
                        </a:prstGeom>
                      </pic:spPr>
                    </pic:pic>
                  </a:graphicData>
                </a:graphic>
              </wp:inline>
            </w:drawing>
          </w:r>
        </w:p>
      </w:tc>
    </w:tr>
    <w:tr w:rsidR="001725C9" w14:paraId="794F882A" w14:textId="77777777" w:rsidTr="00D90F59">
      <w:trPr>
        <w:trHeight w:val="184"/>
      </w:trPr>
      <w:tc>
        <w:tcPr>
          <w:tcW w:w="2408" w:type="dxa"/>
          <w:vMerge/>
        </w:tcPr>
        <w:p w14:paraId="6E4C1F09" w14:textId="77777777" w:rsidR="001725C9" w:rsidRDefault="001725C9">
          <w:pPr>
            <w:pStyle w:val="Topptekst"/>
          </w:pPr>
        </w:p>
      </w:tc>
    </w:tr>
    <w:tr w:rsidR="001725C9" w14:paraId="3A98A495" w14:textId="77777777" w:rsidTr="00D90F59">
      <w:tc>
        <w:tcPr>
          <w:tcW w:w="2408" w:type="dxa"/>
        </w:tcPr>
        <w:p w14:paraId="7B27A2AC" w14:textId="77777777" w:rsidR="001725C9" w:rsidRDefault="001725C9">
          <w:pPr>
            <w:pStyle w:val="Topptekst"/>
          </w:pPr>
        </w:p>
      </w:tc>
    </w:tr>
    <w:tr w:rsidR="001725C9" w14:paraId="3FED093F" w14:textId="77777777" w:rsidTr="00D90F59">
      <w:tc>
        <w:tcPr>
          <w:tcW w:w="2408" w:type="dxa"/>
        </w:tcPr>
        <w:p w14:paraId="0CEECAF6" w14:textId="77777777" w:rsidR="001725C9" w:rsidRPr="00357E07" w:rsidRDefault="001725C9">
          <w:pPr>
            <w:pStyle w:val="Topptekst"/>
            <w:rPr>
              <w:b/>
            </w:rPr>
          </w:pPr>
          <w:r w:rsidRPr="00357E07">
            <w:rPr>
              <w:b/>
            </w:rPr>
            <w:t>Styringssystem</w:t>
          </w:r>
        </w:p>
      </w:tc>
    </w:tr>
    <w:tr w:rsidR="001725C9" w14:paraId="298E5DC7" w14:textId="77777777" w:rsidTr="00D90F59">
      <w:tc>
        <w:tcPr>
          <w:tcW w:w="2408" w:type="dxa"/>
        </w:tcPr>
        <w:p w14:paraId="0388937A" w14:textId="77777777" w:rsidR="001725C9" w:rsidRDefault="001725C9">
          <w:pPr>
            <w:pStyle w:val="Topptekst"/>
          </w:pPr>
        </w:p>
      </w:tc>
    </w:tr>
  </w:tbl>
  <w:p w14:paraId="55B06672" w14:textId="77777777" w:rsidR="001725C9" w:rsidRDefault="001725C9">
    <w:pPr>
      <w:pStyle w:val="Top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576E07" w14:textId="77777777" w:rsidR="008F4121" w:rsidRDefault="008F4121">
    <w:pPr>
      <w:pStyle w:val="Top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F"/>
    <w:multiLevelType w:val="singleLevel"/>
    <w:tmpl w:val="9D80D298"/>
    <w:lvl w:ilvl="0">
      <w:start w:val="1"/>
      <w:numFmt w:val="decimal"/>
      <w:lvlText w:val="%1."/>
      <w:lvlJc w:val="left"/>
      <w:pPr>
        <w:tabs>
          <w:tab w:val="num" w:pos="643"/>
        </w:tabs>
        <w:ind w:left="643" w:hanging="360"/>
      </w:pPr>
    </w:lvl>
  </w:abstractNum>
  <w:abstractNum w:abstractNumId="1" w15:restartNumberingAfterBreak="0">
    <w:nsid w:val="FFFFFF88"/>
    <w:multiLevelType w:val="singleLevel"/>
    <w:tmpl w:val="B98A9AF6"/>
    <w:lvl w:ilvl="0">
      <w:start w:val="1"/>
      <w:numFmt w:val="decimal"/>
      <w:lvlText w:val="%1."/>
      <w:lvlJc w:val="left"/>
      <w:pPr>
        <w:tabs>
          <w:tab w:val="num" w:pos="360"/>
        </w:tabs>
        <w:ind w:left="360" w:hanging="360"/>
      </w:pPr>
    </w:lvl>
  </w:abstractNum>
  <w:abstractNum w:abstractNumId="2" w15:restartNumberingAfterBreak="0">
    <w:nsid w:val="FFFFFF89"/>
    <w:multiLevelType w:val="singleLevel"/>
    <w:tmpl w:val="C44C381E"/>
    <w:lvl w:ilvl="0">
      <w:start w:val="1"/>
      <w:numFmt w:val="bullet"/>
      <w:lvlText w:val=""/>
      <w:lvlJc w:val="left"/>
      <w:pPr>
        <w:tabs>
          <w:tab w:val="num" w:pos="360"/>
        </w:tabs>
        <w:ind w:left="360" w:hanging="360"/>
      </w:pPr>
      <w:rPr>
        <w:rFonts w:ascii="Symbol" w:hAnsi="Symbol" w:hint="default"/>
      </w:rPr>
    </w:lvl>
  </w:abstractNum>
  <w:abstractNum w:abstractNumId="3" w15:restartNumberingAfterBreak="0">
    <w:nsid w:val="042E0B4A"/>
    <w:multiLevelType w:val="hybridMultilevel"/>
    <w:tmpl w:val="D2443492"/>
    <w:lvl w:ilvl="0" w:tplc="0414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 w15:restartNumberingAfterBreak="0">
    <w:nsid w:val="09B63C53"/>
    <w:multiLevelType w:val="hybridMultilevel"/>
    <w:tmpl w:val="D89A3A5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5" w15:restartNumberingAfterBreak="0">
    <w:nsid w:val="0C670315"/>
    <w:multiLevelType w:val="multilevel"/>
    <w:tmpl w:val="6E5E8A52"/>
    <w:styleLink w:val="STY2LISTESTILpunkter"/>
    <w:lvl w:ilvl="0">
      <w:start w:val="1"/>
      <w:numFmt w:val="bullet"/>
      <w:lvlText w:val=""/>
      <w:lvlJc w:val="left"/>
      <w:pPr>
        <w:tabs>
          <w:tab w:val="num" w:pos="227"/>
        </w:tabs>
        <w:ind w:left="227" w:hanging="227"/>
      </w:pPr>
      <w:rPr>
        <w:rFonts w:ascii="Symbol" w:hAnsi="Symbol"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16A61517"/>
    <w:multiLevelType w:val="hybridMultilevel"/>
    <w:tmpl w:val="AC941988"/>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7" w15:restartNumberingAfterBreak="0">
    <w:nsid w:val="1ADF1C68"/>
    <w:multiLevelType w:val="hybridMultilevel"/>
    <w:tmpl w:val="878C88C4"/>
    <w:lvl w:ilvl="0" w:tplc="3E2695BC">
      <w:start w:val="1"/>
      <w:numFmt w:val="lowerLetter"/>
      <w:pStyle w:val="Nummerertliste2"/>
      <w:lvlText w:val="%1)"/>
      <w:lvlJc w:val="left"/>
      <w:pPr>
        <w:ind w:left="720" w:hanging="360"/>
      </w:pPr>
      <w:rPr>
        <w:rFonts w:hint="default"/>
        <w:b/>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8" w15:restartNumberingAfterBreak="0">
    <w:nsid w:val="1E4C6F53"/>
    <w:multiLevelType w:val="multilevel"/>
    <w:tmpl w:val="04140025"/>
    <w:lvl w:ilvl="0">
      <w:start w:val="1"/>
      <w:numFmt w:val="decimal"/>
      <w:pStyle w:val="Overskrift1"/>
      <w:lvlText w:val="%1"/>
      <w:lvlJc w:val="left"/>
      <w:pPr>
        <w:ind w:left="432" w:hanging="432"/>
      </w:pPr>
    </w:lvl>
    <w:lvl w:ilvl="1">
      <w:start w:val="1"/>
      <w:numFmt w:val="decimal"/>
      <w:pStyle w:val="Overskrift2"/>
      <w:lvlText w:val="%1.%2"/>
      <w:lvlJc w:val="left"/>
      <w:pPr>
        <w:ind w:left="576" w:hanging="576"/>
      </w:pPr>
    </w:lvl>
    <w:lvl w:ilvl="2">
      <w:start w:val="1"/>
      <w:numFmt w:val="decimal"/>
      <w:pStyle w:val="Overskrift3"/>
      <w:lvlText w:val="%1.%2.%3"/>
      <w:lvlJc w:val="left"/>
      <w:pPr>
        <w:ind w:left="720" w:hanging="720"/>
      </w:pPr>
    </w:lvl>
    <w:lvl w:ilvl="3">
      <w:start w:val="1"/>
      <w:numFmt w:val="decimal"/>
      <w:pStyle w:val="Overskrift4"/>
      <w:lvlText w:val="%1.%2.%3.%4"/>
      <w:lvlJc w:val="left"/>
      <w:pPr>
        <w:ind w:left="864" w:hanging="864"/>
      </w:pPr>
    </w:lvl>
    <w:lvl w:ilvl="4">
      <w:start w:val="1"/>
      <w:numFmt w:val="decimal"/>
      <w:pStyle w:val="Overskrift5"/>
      <w:lvlText w:val="%1.%2.%3.%4.%5"/>
      <w:lvlJc w:val="left"/>
      <w:pPr>
        <w:ind w:left="1008" w:hanging="1008"/>
      </w:pPr>
    </w:lvl>
    <w:lvl w:ilvl="5">
      <w:start w:val="1"/>
      <w:numFmt w:val="decimal"/>
      <w:pStyle w:val="Overskrift6"/>
      <w:lvlText w:val="%1.%2.%3.%4.%5.%6"/>
      <w:lvlJc w:val="left"/>
      <w:pPr>
        <w:ind w:left="1152" w:hanging="1152"/>
      </w:pPr>
    </w:lvl>
    <w:lvl w:ilvl="6">
      <w:start w:val="1"/>
      <w:numFmt w:val="decimal"/>
      <w:pStyle w:val="Overskrift7"/>
      <w:lvlText w:val="%1.%2.%3.%4.%5.%6.%7"/>
      <w:lvlJc w:val="left"/>
      <w:pPr>
        <w:ind w:left="1296" w:hanging="1296"/>
      </w:pPr>
    </w:lvl>
    <w:lvl w:ilvl="7">
      <w:start w:val="1"/>
      <w:numFmt w:val="decimal"/>
      <w:pStyle w:val="Overskrift8"/>
      <w:lvlText w:val="%1.%2.%3.%4.%5.%6.%7.%8"/>
      <w:lvlJc w:val="left"/>
      <w:pPr>
        <w:ind w:left="1440" w:hanging="1440"/>
      </w:pPr>
    </w:lvl>
    <w:lvl w:ilvl="8">
      <w:start w:val="1"/>
      <w:numFmt w:val="decimal"/>
      <w:pStyle w:val="Overskrift9"/>
      <w:lvlText w:val="%1.%2.%3.%4.%5.%6.%7.%8.%9"/>
      <w:lvlJc w:val="left"/>
      <w:pPr>
        <w:ind w:left="1584" w:hanging="1584"/>
      </w:pPr>
    </w:lvl>
  </w:abstractNum>
  <w:abstractNum w:abstractNumId="9" w15:restartNumberingAfterBreak="0">
    <w:nsid w:val="1EB7121B"/>
    <w:multiLevelType w:val="hybridMultilevel"/>
    <w:tmpl w:val="B89CC81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0" w15:restartNumberingAfterBreak="0">
    <w:nsid w:val="2240280B"/>
    <w:multiLevelType w:val="hybridMultilevel"/>
    <w:tmpl w:val="08F01B1E"/>
    <w:lvl w:ilvl="0" w:tplc="94028396">
      <w:start w:val="1"/>
      <w:numFmt w:val="bullet"/>
      <w:pStyle w:val="Punktliste"/>
      <w:lvlText w:val=""/>
      <w:lvlJc w:val="left"/>
      <w:pPr>
        <w:ind w:left="1418" w:hanging="360"/>
      </w:pPr>
      <w:rPr>
        <w:rFonts w:ascii="Symbol" w:hAnsi="Symbol" w:hint="default"/>
      </w:rPr>
    </w:lvl>
    <w:lvl w:ilvl="1" w:tplc="7C7AE4A6">
      <w:numFmt w:val="bullet"/>
      <w:lvlText w:val="-"/>
      <w:lvlJc w:val="left"/>
      <w:pPr>
        <w:ind w:left="2138" w:hanging="360"/>
      </w:pPr>
      <w:rPr>
        <w:rFonts w:ascii="Arial" w:eastAsiaTheme="minorHAnsi" w:hAnsi="Arial" w:cs="Arial" w:hint="default"/>
      </w:rPr>
    </w:lvl>
    <w:lvl w:ilvl="2" w:tplc="04140005" w:tentative="1">
      <w:start w:val="1"/>
      <w:numFmt w:val="bullet"/>
      <w:lvlText w:val=""/>
      <w:lvlJc w:val="left"/>
      <w:pPr>
        <w:ind w:left="2858" w:hanging="360"/>
      </w:pPr>
      <w:rPr>
        <w:rFonts w:ascii="Wingdings" w:hAnsi="Wingdings" w:hint="default"/>
      </w:rPr>
    </w:lvl>
    <w:lvl w:ilvl="3" w:tplc="04140001" w:tentative="1">
      <w:start w:val="1"/>
      <w:numFmt w:val="bullet"/>
      <w:lvlText w:val=""/>
      <w:lvlJc w:val="left"/>
      <w:pPr>
        <w:ind w:left="3578" w:hanging="360"/>
      </w:pPr>
      <w:rPr>
        <w:rFonts w:ascii="Symbol" w:hAnsi="Symbol" w:hint="default"/>
      </w:rPr>
    </w:lvl>
    <w:lvl w:ilvl="4" w:tplc="04140003" w:tentative="1">
      <w:start w:val="1"/>
      <w:numFmt w:val="bullet"/>
      <w:lvlText w:val="o"/>
      <w:lvlJc w:val="left"/>
      <w:pPr>
        <w:ind w:left="4298" w:hanging="360"/>
      </w:pPr>
      <w:rPr>
        <w:rFonts w:ascii="Courier New" w:hAnsi="Courier New" w:cs="Courier New" w:hint="default"/>
      </w:rPr>
    </w:lvl>
    <w:lvl w:ilvl="5" w:tplc="04140005" w:tentative="1">
      <w:start w:val="1"/>
      <w:numFmt w:val="bullet"/>
      <w:lvlText w:val=""/>
      <w:lvlJc w:val="left"/>
      <w:pPr>
        <w:ind w:left="5018" w:hanging="360"/>
      </w:pPr>
      <w:rPr>
        <w:rFonts w:ascii="Wingdings" w:hAnsi="Wingdings" w:hint="default"/>
      </w:rPr>
    </w:lvl>
    <w:lvl w:ilvl="6" w:tplc="04140001" w:tentative="1">
      <w:start w:val="1"/>
      <w:numFmt w:val="bullet"/>
      <w:lvlText w:val=""/>
      <w:lvlJc w:val="left"/>
      <w:pPr>
        <w:ind w:left="5738" w:hanging="360"/>
      </w:pPr>
      <w:rPr>
        <w:rFonts w:ascii="Symbol" w:hAnsi="Symbol" w:hint="default"/>
      </w:rPr>
    </w:lvl>
    <w:lvl w:ilvl="7" w:tplc="04140003" w:tentative="1">
      <w:start w:val="1"/>
      <w:numFmt w:val="bullet"/>
      <w:lvlText w:val="o"/>
      <w:lvlJc w:val="left"/>
      <w:pPr>
        <w:ind w:left="6458" w:hanging="360"/>
      </w:pPr>
      <w:rPr>
        <w:rFonts w:ascii="Courier New" w:hAnsi="Courier New" w:cs="Courier New" w:hint="default"/>
      </w:rPr>
    </w:lvl>
    <w:lvl w:ilvl="8" w:tplc="04140005" w:tentative="1">
      <w:start w:val="1"/>
      <w:numFmt w:val="bullet"/>
      <w:lvlText w:val=""/>
      <w:lvlJc w:val="left"/>
      <w:pPr>
        <w:ind w:left="7178" w:hanging="360"/>
      </w:pPr>
      <w:rPr>
        <w:rFonts w:ascii="Wingdings" w:hAnsi="Wingdings" w:hint="default"/>
      </w:rPr>
    </w:lvl>
  </w:abstractNum>
  <w:abstractNum w:abstractNumId="11" w15:restartNumberingAfterBreak="0">
    <w:nsid w:val="23FB042F"/>
    <w:multiLevelType w:val="hybridMultilevel"/>
    <w:tmpl w:val="79809FF4"/>
    <w:lvl w:ilvl="0" w:tplc="E22C451A">
      <w:start w:val="1"/>
      <w:numFmt w:val="decimal"/>
      <w:pStyle w:val="STY3Overskifttabell"/>
      <w:lvlText w:val="Tabell %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12" w15:restartNumberingAfterBreak="0">
    <w:nsid w:val="257A7C00"/>
    <w:multiLevelType w:val="hybridMultilevel"/>
    <w:tmpl w:val="B3F66EC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3" w15:restartNumberingAfterBreak="0">
    <w:nsid w:val="38E736A4"/>
    <w:multiLevelType w:val="multilevel"/>
    <w:tmpl w:val="DD78FA9C"/>
    <w:lvl w:ilvl="0">
      <w:start w:val="1"/>
      <w:numFmt w:val="decimal"/>
      <w:pStyle w:val="Nummerertliste"/>
      <w:suff w:val="space"/>
      <w:lvlText w:val="%1."/>
      <w:lvlJc w:val="left"/>
      <w:pPr>
        <w:ind w:left="227" w:hanging="227"/>
      </w:pPr>
      <w:rPr>
        <w:rFonts w:hint="default"/>
        <w:b/>
      </w:rPr>
    </w:lvl>
    <w:lvl w:ilvl="1">
      <w:start w:val="1"/>
      <w:numFmt w:val="decimal"/>
      <w:suff w:val="space"/>
      <w:lvlText w:val="%1.%2."/>
      <w:lvlJc w:val="left"/>
      <w:pPr>
        <w:ind w:left="227" w:firstLine="0"/>
      </w:pPr>
      <w:rPr>
        <w:rFonts w:hint="default"/>
        <w:b/>
      </w:rPr>
    </w:lvl>
    <w:lvl w:ilvl="2">
      <w:start w:val="1"/>
      <w:numFmt w:val="decimal"/>
      <w:suff w:val="space"/>
      <w:lvlText w:val="%1.%2.%3."/>
      <w:lvlJc w:val="left"/>
      <w:pPr>
        <w:ind w:left="227" w:firstLine="0"/>
      </w:pPr>
      <w:rPr>
        <w:rFonts w:hint="default"/>
        <w:b/>
      </w:rPr>
    </w:lvl>
    <w:lvl w:ilvl="3">
      <w:start w:val="1"/>
      <w:numFmt w:val="decimal"/>
      <w:suff w:val="space"/>
      <w:lvlText w:val="%1.%2.%3.%4."/>
      <w:lvlJc w:val="left"/>
      <w:pPr>
        <w:ind w:left="227" w:firstLine="0"/>
      </w:pPr>
      <w:rPr>
        <w:rFonts w:hint="default"/>
        <w:b/>
        <w:i w:val="0"/>
      </w:rPr>
    </w:lvl>
    <w:lvl w:ilvl="4">
      <w:start w:val="1"/>
      <w:numFmt w:val="decimal"/>
      <w:suff w:val="space"/>
      <w:lvlText w:val="%1.%2.%3.%4.%5."/>
      <w:lvlJc w:val="left"/>
      <w:pPr>
        <w:ind w:left="227" w:firstLine="0"/>
      </w:pPr>
      <w:rPr>
        <w:rFonts w:hint="default"/>
        <w:b/>
        <w:i w:val="0"/>
      </w:rPr>
    </w:lvl>
    <w:lvl w:ilvl="5">
      <w:start w:val="1"/>
      <w:numFmt w:val="decimal"/>
      <w:lvlText w:val="%1.%2.%3.%4.%5.%6."/>
      <w:lvlJc w:val="left"/>
      <w:pPr>
        <w:ind w:left="1362" w:hanging="227"/>
      </w:pPr>
      <w:rPr>
        <w:rFonts w:hint="default"/>
      </w:rPr>
    </w:lvl>
    <w:lvl w:ilvl="6">
      <w:start w:val="1"/>
      <w:numFmt w:val="decimal"/>
      <w:lvlText w:val="%1.%2.%3.%4.%5.%6.%7."/>
      <w:lvlJc w:val="left"/>
      <w:pPr>
        <w:ind w:left="1589" w:hanging="227"/>
      </w:pPr>
      <w:rPr>
        <w:rFonts w:hint="default"/>
      </w:rPr>
    </w:lvl>
    <w:lvl w:ilvl="7">
      <w:start w:val="1"/>
      <w:numFmt w:val="decimal"/>
      <w:lvlText w:val="%1.%2.%3.%4.%5.%6.%7.%8."/>
      <w:lvlJc w:val="left"/>
      <w:pPr>
        <w:ind w:left="1816" w:hanging="227"/>
      </w:pPr>
      <w:rPr>
        <w:rFonts w:hint="default"/>
      </w:rPr>
    </w:lvl>
    <w:lvl w:ilvl="8">
      <w:start w:val="1"/>
      <w:numFmt w:val="decimal"/>
      <w:lvlText w:val="%1.%2.%3.%4.%5.%6.%7.%8.%9."/>
      <w:lvlJc w:val="left"/>
      <w:pPr>
        <w:ind w:left="2043" w:hanging="227"/>
      </w:pPr>
      <w:rPr>
        <w:rFonts w:hint="default"/>
      </w:rPr>
    </w:lvl>
  </w:abstractNum>
  <w:abstractNum w:abstractNumId="14" w15:restartNumberingAfterBreak="0">
    <w:nsid w:val="43DA4397"/>
    <w:multiLevelType w:val="hybridMultilevel"/>
    <w:tmpl w:val="8040BD3A"/>
    <w:lvl w:ilvl="0" w:tplc="2B641EFC">
      <w:numFmt w:val="bullet"/>
      <w:lvlText w:val="•"/>
      <w:lvlJc w:val="left"/>
      <w:pPr>
        <w:ind w:left="1065" w:hanging="705"/>
      </w:pPr>
      <w:rPr>
        <w:rFonts w:ascii="Arial" w:eastAsiaTheme="minorHAnsi" w:hAnsi="Arial" w:cs="Aria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5" w15:restartNumberingAfterBreak="0">
    <w:nsid w:val="465905BB"/>
    <w:multiLevelType w:val="hybridMultilevel"/>
    <w:tmpl w:val="01EC27EA"/>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6" w15:restartNumberingAfterBreak="0">
    <w:nsid w:val="47CA5335"/>
    <w:multiLevelType w:val="hybridMultilevel"/>
    <w:tmpl w:val="7B749A18"/>
    <w:lvl w:ilvl="0" w:tplc="7C7AE4A6">
      <w:numFmt w:val="bullet"/>
      <w:lvlText w:val="-"/>
      <w:lvlJc w:val="left"/>
      <w:pPr>
        <w:ind w:left="720" w:hanging="360"/>
      </w:pPr>
      <w:rPr>
        <w:rFonts w:ascii="Arial" w:eastAsiaTheme="minorHAnsi" w:hAnsi="Arial" w:cs="Aria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7" w15:restartNumberingAfterBreak="0">
    <w:nsid w:val="52E67830"/>
    <w:multiLevelType w:val="multilevel"/>
    <w:tmpl w:val="8074618A"/>
    <w:lvl w:ilvl="0">
      <w:start w:val="1"/>
      <w:numFmt w:val="decimal"/>
      <w:pStyle w:val="STY3Overskrift1"/>
      <w:suff w:val="space"/>
      <w:lvlText w:val="%1."/>
      <w:lvlJc w:val="left"/>
      <w:pPr>
        <w:ind w:left="0" w:firstLine="0"/>
      </w:pPr>
      <w:rPr>
        <w:rFonts w:hint="default"/>
      </w:rPr>
    </w:lvl>
    <w:lvl w:ilvl="1">
      <w:start w:val="1"/>
      <w:numFmt w:val="decimal"/>
      <w:pStyle w:val="STY3Overskrift11"/>
      <w:suff w:val="space"/>
      <w:lvlText w:val="%1.%2."/>
      <w:lvlJc w:val="left"/>
      <w:pPr>
        <w:ind w:left="0" w:firstLine="0"/>
      </w:pPr>
      <w:rPr>
        <w:rFonts w:hint="default"/>
      </w:rPr>
    </w:lvl>
    <w:lvl w:ilvl="2">
      <w:start w:val="1"/>
      <w:numFmt w:val="decimal"/>
      <w:pStyle w:val="STY3Overskrift111"/>
      <w:suff w:val="space"/>
      <w:lvlText w:val="%1.%2.%3."/>
      <w:lvlJc w:val="left"/>
      <w:pPr>
        <w:ind w:left="0" w:firstLine="0"/>
      </w:pPr>
      <w:rPr>
        <w:rFonts w:hint="default"/>
      </w:rPr>
    </w:lvl>
    <w:lvl w:ilvl="3">
      <w:start w:val="1"/>
      <w:numFmt w:val="decimal"/>
      <w:pStyle w:val="STY3Overskrift1111"/>
      <w:suff w:val="space"/>
      <w:lvlText w:val="%1.%2.%3.%4."/>
      <w:lvlJc w:val="left"/>
      <w:pPr>
        <w:ind w:left="0" w:firstLine="0"/>
      </w:pPr>
      <w:rPr>
        <w:rFonts w:hint="default"/>
      </w:rPr>
    </w:lvl>
    <w:lvl w:ilvl="4">
      <w:start w:val="1"/>
      <w:numFmt w:val="decimal"/>
      <w:lvlText w:val="%1.%2.%3.%4.%5"/>
      <w:lvlJc w:val="left"/>
      <w:pPr>
        <w:ind w:left="0" w:firstLine="0"/>
      </w:pPr>
      <w:rPr>
        <w:rFonts w:hint="default"/>
      </w:rPr>
    </w:lvl>
    <w:lvl w:ilvl="5">
      <w:start w:val="1"/>
      <w:numFmt w:val="decimal"/>
      <w:lvlText w:val="%1.%2.%3.%4.%5.%6"/>
      <w:lvlJc w:val="left"/>
      <w:pPr>
        <w:ind w:left="0" w:firstLine="0"/>
      </w:pPr>
      <w:rPr>
        <w:rFonts w:hint="default"/>
      </w:rPr>
    </w:lvl>
    <w:lvl w:ilvl="6">
      <w:start w:val="1"/>
      <w:numFmt w:val="decimal"/>
      <w:lvlText w:val="%1.%2.%3.%4.%5.%6.%7"/>
      <w:lvlJc w:val="left"/>
      <w:pPr>
        <w:ind w:left="0" w:firstLine="0"/>
      </w:pPr>
      <w:rPr>
        <w:rFonts w:hint="default"/>
      </w:rPr>
    </w:lvl>
    <w:lvl w:ilvl="7">
      <w:start w:val="1"/>
      <w:numFmt w:val="decimal"/>
      <w:lvlText w:val="%1.%2.%3.%4.%5.%6.%7.%8"/>
      <w:lvlJc w:val="left"/>
      <w:pPr>
        <w:ind w:left="0" w:firstLine="0"/>
      </w:pPr>
      <w:rPr>
        <w:rFonts w:hint="default"/>
      </w:rPr>
    </w:lvl>
    <w:lvl w:ilvl="8">
      <w:start w:val="1"/>
      <w:numFmt w:val="decimal"/>
      <w:lvlText w:val="%1.%2.%3.%4.%5.%6.%7.%8.%9"/>
      <w:lvlJc w:val="left"/>
      <w:pPr>
        <w:ind w:left="0" w:firstLine="0"/>
      </w:pPr>
      <w:rPr>
        <w:rFonts w:hint="default"/>
      </w:rPr>
    </w:lvl>
  </w:abstractNum>
  <w:abstractNum w:abstractNumId="18" w15:restartNumberingAfterBreak="0">
    <w:nsid w:val="54143F41"/>
    <w:multiLevelType w:val="hybridMultilevel"/>
    <w:tmpl w:val="A3487CC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19" w15:restartNumberingAfterBreak="0">
    <w:nsid w:val="541F5F2A"/>
    <w:multiLevelType w:val="hybridMultilevel"/>
    <w:tmpl w:val="195400B6"/>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0" w15:restartNumberingAfterBreak="0">
    <w:nsid w:val="54D37175"/>
    <w:multiLevelType w:val="hybridMultilevel"/>
    <w:tmpl w:val="A69EA1AC"/>
    <w:lvl w:ilvl="0" w:tplc="04140001">
      <w:start w:val="1"/>
      <w:numFmt w:val="bullet"/>
      <w:lvlText w:val=""/>
      <w:lvlJc w:val="left"/>
      <w:pPr>
        <w:ind w:left="360" w:hanging="360"/>
      </w:pPr>
      <w:rPr>
        <w:rFonts w:ascii="Symbol" w:hAnsi="Symbol" w:hint="default"/>
      </w:rPr>
    </w:lvl>
    <w:lvl w:ilvl="1" w:tplc="04140003">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21" w15:restartNumberingAfterBreak="0">
    <w:nsid w:val="56402E45"/>
    <w:multiLevelType w:val="multilevel"/>
    <w:tmpl w:val="EE6A0AF0"/>
    <w:styleLink w:val="STY2LISTESTILOverskrifternummerert"/>
    <w:lvl w:ilvl="0">
      <w:start w:val="1"/>
      <w:numFmt w:val="ordinal"/>
      <w:suff w:val="space"/>
      <w:lvlText w:val="%1"/>
      <w:lvlJc w:val="left"/>
      <w:pPr>
        <w:ind w:left="0" w:firstLine="0"/>
      </w:pPr>
      <w:rPr>
        <w:rFonts w:hint="default"/>
      </w:rPr>
    </w:lvl>
    <w:lvl w:ilvl="1">
      <w:start w:val="1"/>
      <w:numFmt w:val="ordinal"/>
      <w:suff w:val="space"/>
      <w:lvlText w:val="%1%2"/>
      <w:lvlJc w:val="left"/>
      <w:pPr>
        <w:ind w:left="0" w:firstLine="0"/>
      </w:pPr>
      <w:rPr>
        <w:rFonts w:hint="default"/>
      </w:rPr>
    </w:lvl>
    <w:lvl w:ilvl="2">
      <w:start w:val="1"/>
      <w:numFmt w:val="ordinal"/>
      <w:suff w:val="space"/>
      <w:lvlText w:val="%1%2%3"/>
      <w:lvlJc w:val="left"/>
      <w:pPr>
        <w:ind w:left="0" w:firstLine="0"/>
      </w:pPr>
      <w:rPr>
        <w:rFonts w:hint="default"/>
      </w:rPr>
    </w:lvl>
    <w:lvl w:ilvl="3">
      <w:start w:val="1"/>
      <w:numFmt w:val="ordinal"/>
      <w:suff w:val="space"/>
      <w:lvlText w:val="%1%2%3%4"/>
      <w:lvlJc w:val="left"/>
      <w:pPr>
        <w:ind w:left="0" w:firstLine="0"/>
      </w:pPr>
      <w:rPr>
        <w:rFonts w:hint="default"/>
      </w:rPr>
    </w:lvl>
    <w:lvl w:ilvl="4">
      <w:start w:val="1"/>
      <w:numFmt w:val="lowerLetter"/>
      <w:suff w:val="space"/>
      <w:lvlText w:val="(%5)"/>
      <w:lvlJc w:val="left"/>
      <w:pPr>
        <w:ind w:left="2155" w:hanging="397"/>
      </w:pPr>
      <w:rPr>
        <w:rFonts w:hint="default"/>
      </w:rPr>
    </w:lvl>
    <w:lvl w:ilvl="5">
      <w:start w:val="1"/>
      <w:numFmt w:val="lowerRoman"/>
      <w:lvlText w:val="(%6)"/>
      <w:lvlJc w:val="left"/>
      <w:pPr>
        <w:ind w:left="2637" w:hanging="227"/>
      </w:pPr>
      <w:rPr>
        <w:rFonts w:hint="default"/>
      </w:rPr>
    </w:lvl>
    <w:lvl w:ilvl="6">
      <w:start w:val="1"/>
      <w:numFmt w:val="decimal"/>
      <w:lvlText w:val="%7."/>
      <w:lvlJc w:val="left"/>
      <w:pPr>
        <w:ind w:left="3119" w:hanging="227"/>
      </w:pPr>
      <w:rPr>
        <w:rFonts w:hint="default"/>
      </w:rPr>
    </w:lvl>
    <w:lvl w:ilvl="7">
      <w:start w:val="1"/>
      <w:numFmt w:val="lowerLetter"/>
      <w:lvlText w:val="%8."/>
      <w:lvlJc w:val="left"/>
      <w:pPr>
        <w:ind w:left="3601" w:hanging="227"/>
      </w:pPr>
      <w:rPr>
        <w:rFonts w:hint="default"/>
      </w:rPr>
    </w:lvl>
    <w:lvl w:ilvl="8">
      <w:start w:val="1"/>
      <w:numFmt w:val="lowerRoman"/>
      <w:lvlText w:val="%9."/>
      <w:lvlJc w:val="left"/>
      <w:pPr>
        <w:ind w:left="4083" w:hanging="227"/>
      </w:pPr>
      <w:rPr>
        <w:rFonts w:hint="default"/>
      </w:rPr>
    </w:lvl>
  </w:abstractNum>
  <w:abstractNum w:abstractNumId="22" w15:restartNumberingAfterBreak="0">
    <w:nsid w:val="58DA5E51"/>
    <w:multiLevelType w:val="hybridMultilevel"/>
    <w:tmpl w:val="37F2C70E"/>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23" w15:restartNumberingAfterBreak="0">
    <w:nsid w:val="590F529E"/>
    <w:multiLevelType w:val="hybridMultilevel"/>
    <w:tmpl w:val="9A88E13E"/>
    <w:lvl w:ilvl="0" w:tplc="B7246DB2">
      <w:start w:val="1"/>
      <w:numFmt w:val="decimal"/>
      <w:pStyle w:val="STY3Overskriftfigur"/>
      <w:lvlText w:val="Figur %1:"/>
      <w:lvlJc w:val="left"/>
      <w:pPr>
        <w:ind w:left="720" w:hanging="360"/>
      </w:pPr>
      <w:rPr>
        <w:rFonts w:hint="default"/>
      </w:rPr>
    </w:lvl>
    <w:lvl w:ilvl="1" w:tplc="04140019" w:tentative="1">
      <w:start w:val="1"/>
      <w:numFmt w:val="lowerLetter"/>
      <w:lvlText w:val="%2."/>
      <w:lvlJc w:val="left"/>
      <w:pPr>
        <w:ind w:left="1440" w:hanging="360"/>
      </w:pPr>
    </w:lvl>
    <w:lvl w:ilvl="2" w:tplc="0414001B" w:tentative="1">
      <w:start w:val="1"/>
      <w:numFmt w:val="lowerRoman"/>
      <w:lvlText w:val="%3."/>
      <w:lvlJc w:val="right"/>
      <w:pPr>
        <w:ind w:left="2160" w:hanging="180"/>
      </w:pPr>
    </w:lvl>
    <w:lvl w:ilvl="3" w:tplc="0414000F" w:tentative="1">
      <w:start w:val="1"/>
      <w:numFmt w:val="decimal"/>
      <w:lvlText w:val="%4."/>
      <w:lvlJc w:val="left"/>
      <w:pPr>
        <w:ind w:left="2880" w:hanging="360"/>
      </w:pPr>
    </w:lvl>
    <w:lvl w:ilvl="4" w:tplc="04140019" w:tentative="1">
      <w:start w:val="1"/>
      <w:numFmt w:val="lowerLetter"/>
      <w:lvlText w:val="%5."/>
      <w:lvlJc w:val="left"/>
      <w:pPr>
        <w:ind w:left="3600" w:hanging="360"/>
      </w:pPr>
    </w:lvl>
    <w:lvl w:ilvl="5" w:tplc="0414001B" w:tentative="1">
      <w:start w:val="1"/>
      <w:numFmt w:val="lowerRoman"/>
      <w:lvlText w:val="%6."/>
      <w:lvlJc w:val="right"/>
      <w:pPr>
        <w:ind w:left="4320" w:hanging="180"/>
      </w:pPr>
    </w:lvl>
    <w:lvl w:ilvl="6" w:tplc="0414000F" w:tentative="1">
      <w:start w:val="1"/>
      <w:numFmt w:val="decimal"/>
      <w:lvlText w:val="%7."/>
      <w:lvlJc w:val="left"/>
      <w:pPr>
        <w:ind w:left="5040" w:hanging="360"/>
      </w:pPr>
    </w:lvl>
    <w:lvl w:ilvl="7" w:tplc="04140019" w:tentative="1">
      <w:start w:val="1"/>
      <w:numFmt w:val="lowerLetter"/>
      <w:lvlText w:val="%8."/>
      <w:lvlJc w:val="left"/>
      <w:pPr>
        <w:ind w:left="5760" w:hanging="360"/>
      </w:pPr>
    </w:lvl>
    <w:lvl w:ilvl="8" w:tplc="0414001B" w:tentative="1">
      <w:start w:val="1"/>
      <w:numFmt w:val="lowerRoman"/>
      <w:lvlText w:val="%9."/>
      <w:lvlJc w:val="right"/>
      <w:pPr>
        <w:ind w:left="6480" w:hanging="180"/>
      </w:pPr>
    </w:lvl>
  </w:abstractNum>
  <w:abstractNum w:abstractNumId="24" w15:restartNumberingAfterBreak="0">
    <w:nsid w:val="5DAB2694"/>
    <w:multiLevelType w:val="hybridMultilevel"/>
    <w:tmpl w:val="A14A46D6"/>
    <w:lvl w:ilvl="0" w:tplc="948674C4">
      <w:start w:val="1"/>
      <w:numFmt w:val="decimal"/>
      <w:lvlText w:val="[%1]"/>
      <w:lvlJc w:val="center"/>
      <w:pPr>
        <w:tabs>
          <w:tab w:val="num" w:pos="454"/>
        </w:tabs>
        <w:ind w:left="454" w:hanging="166"/>
      </w:pPr>
      <w:rPr>
        <w:rFonts w:cs="Times New Roman" w:hint="default"/>
      </w:rPr>
    </w:lvl>
    <w:lvl w:ilvl="1" w:tplc="04140003" w:tentative="1">
      <w:start w:val="1"/>
      <w:numFmt w:val="bullet"/>
      <w:lvlText w:val="o"/>
      <w:lvlJc w:val="left"/>
      <w:pPr>
        <w:tabs>
          <w:tab w:val="num" w:pos="1503"/>
        </w:tabs>
        <w:ind w:left="1503" w:hanging="360"/>
      </w:pPr>
      <w:rPr>
        <w:rFonts w:ascii="Courier New" w:hAnsi="Courier New" w:hint="default"/>
      </w:rPr>
    </w:lvl>
    <w:lvl w:ilvl="2" w:tplc="04140005" w:tentative="1">
      <w:start w:val="1"/>
      <w:numFmt w:val="bullet"/>
      <w:lvlText w:val=""/>
      <w:lvlJc w:val="left"/>
      <w:pPr>
        <w:tabs>
          <w:tab w:val="num" w:pos="2223"/>
        </w:tabs>
        <w:ind w:left="2223" w:hanging="360"/>
      </w:pPr>
      <w:rPr>
        <w:rFonts w:ascii="Wingdings" w:hAnsi="Wingdings" w:hint="default"/>
      </w:rPr>
    </w:lvl>
    <w:lvl w:ilvl="3" w:tplc="04140001" w:tentative="1">
      <w:start w:val="1"/>
      <w:numFmt w:val="bullet"/>
      <w:lvlText w:val=""/>
      <w:lvlJc w:val="left"/>
      <w:pPr>
        <w:tabs>
          <w:tab w:val="num" w:pos="2943"/>
        </w:tabs>
        <w:ind w:left="2943" w:hanging="360"/>
      </w:pPr>
      <w:rPr>
        <w:rFonts w:ascii="Symbol" w:hAnsi="Symbol" w:hint="default"/>
      </w:rPr>
    </w:lvl>
    <w:lvl w:ilvl="4" w:tplc="04140003" w:tentative="1">
      <w:start w:val="1"/>
      <w:numFmt w:val="bullet"/>
      <w:lvlText w:val="o"/>
      <w:lvlJc w:val="left"/>
      <w:pPr>
        <w:tabs>
          <w:tab w:val="num" w:pos="3663"/>
        </w:tabs>
        <w:ind w:left="3663" w:hanging="360"/>
      </w:pPr>
      <w:rPr>
        <w:rFonts w:ascii="Courier New" w:hAnsi="Courier New" w:hint="default"/>
      </w:rPr>
    </w:lvl>
    <w:lvl w:ilvl="5" w:tplc="04140005" w:tentative="1">
      <w:start w:val="1"/>
      <w:numFmt w:val="bullet"/>
      <w:lvlText w:val=""/>
      <w:lvlJc w:val="left"/>
      <w:pPr>
        <w:tabs>
          <w:tab w:val="num" w:pos="4383"/>
        </w:tabs>
        <w:ind w:left="4383" w:hanging="360"/>
      </w:pPr>
      <w:rPr>
        <w:rFonts w:ascii="Wingdings" w:hAnsi="Wingdings" w:hint="default"/>
      </w:rPr>
    </w:lvl>
    <w:lvl w:ilvl="6" w:tplc="04140001" w:tentative="1">
      <w:start w:val="1"/>
      <w:numFmt w:val="bullet"/>
      <w:lvlText w:val=""/>
      <w:lvlJc w:val="left"/>
      <w:pPr>
        <w:tabs>
          <w:tab w:val="num" w:pos="5103"/>
        </w:tabs>
        <w:ind w:left="5103" w:hanging="360"/>
      </w:pPr>
      <w:rPr>
        <w:rFonts w:ascii="Symbol" w:hAnsi="Symbol" w:hint="default"/>
      </w:rPr>
    </w:lvl>
    <w:lvl w:ilvl="7" w:tplc="04140003" w:tentative="1">
      <w:start w:val="1"/>
      <w:numFmt w:val="bullet"/>
      <w:lvlText w:val="o"/>
      <w:lvlJc w:val="left"/>
      <w:pPr>
        <w:tabs>
          <w:tab w:val="num" w:pos="5823"/>
        </w:tabs>
        <w:ind w:left="5823" w:hanging="360"/>
      </w:pPr>
      <w:rPr>
        <w:rFonts w:ascii="Courier New" w:hAnsi="Courier New" w:hint="default"/>
      </w:rPr>
    </w:lvl>
    <w:lvl w:ilvl="8" w:tplc="04140005" w:tentative="1">
      <w:start w:val="1"/>
      <w:numFmt w:val="bullet"/>
      <w:lvlText w:val=""/>
      <w:lvlJc w:val="left"/>
      <w:pPr>
        <w:tabs>
          <w:tab w:val="num" w:pos="6543"/>
        </w:tabs>
        <w:ind w:left="6543" w:hanging="360"/>
      </w:pPr>
      <w:rPr>
        <w:rFonts w:ascii="Wingdings" w:hAnsi="Wingdings" w:hint="default"/>
      </w:rPr>
    </w:lvl>
  </w:abstractNum>
  <w:abstractNum w:abstractNumId="25" w15:restartNumberingAfterBreak="0">
    <w:nsid w:val="62B04E67"/>
    <w:multiLevelType w:val="hybridMultilevel"/>
    <w:tmpl w:val="8712590A"/>
    <w:lvl w:ilvl="0" w:tplc="0414000F">
      <w:start w:val="1"/>
      <w:numFmt w:val="decimal"/>
      <w:lvlText w:val="%1."/>
      <w:lvlJc w:val="left"/>
      <w:pPr>
        <w:ind w:left="720" w:hanging="360"/>
      </w:pPr>
      <w:rPr>
        <w:rFonts w:cs="Times New Roman" w:hint="default"/>
      </w:rPr>
    </w:lvl>
    <w:lvl w:ilvl="1" w:tplc="04140019" w:tentative="1">
      <w:start w:val="1"/>
      <w:numFmt w:val="lowerLetter"/>
      <w:lvlText w:val="%2."/>
      <w:lvlJc w:val="left"/>
      <w:pPr>
        <w:ind w:left="1440" w:hanging="360"/>
      </w:pPr>
      <w:rPr>
        <w:rFonts w:cs="Times New Roman"/>
      </w:rPr>
    </w:lvl>
    <w:lvl w:ilvl="2" w:tplc="0414001B" w:tentative="1">
      <w:start w:val="1"/>
      <w:numFmt w:val="lowerRoman"/>
      <w:lvlText w:val="%3."/>
      <w:lvlJc w:val="right"/>
      <w:pPr>
        <w:ind w:left="2160" w:hanging="180"/>
      </w:pPr>
      <w:rPr>
        <w:rFonts w:cs="Times New Roman"/>
      </w:rPr>
    </w:lvl>
    <w:lvl w:ilvl="3" w:tplc="0414000F" w:tentative="1">
      <w:start w:val="1"/>
      <w:numFmt w:val="decimal"/>
      <w:lvlText w:val="%4."/>
      <w:lvlJc w:val="left"/>
      <w:pPr>
        <w:ind w:left="2880" w:hanging="360"/>
      </w:pPr>
      <w:rPr>
        <w:rFonts w:cs="Times New Roman"/>
      </w:rPr>
    </w:lvl>
    <w:lvl w:ilvl="4" w:tplc="04140019" w:tentative="1">
      <w:start w:val="1"/>
      <w:numFmt w:val="lowerLetter"/>
      <w:lvlText w:val="%5."/>
      <w:lvlJc w:val="left"/>
      <w:pPr>
        <w:ind w:left="3600" w:hanging="360"/>
      </w:pPr>
      <w:rPr>
        <w:rFonts w:cs="Times New Roman"/>
      </w:rPr>
    </w:lvl>
    <w:lvl w:ilvl="5" w:tplc="0414001B" w:tentative="1">
      <w:start w:val="1"/>
      <w:numFmt w:val="lowerRoman"/>
      <w:lvlText w:val="%6."/>
      <w:lvlJc w:val="right"/>
      <w:pPr>
        <w:ind w:left="4320" w:hanging="180"/>
      </w:pPr>
      <w:rPr>
        <w:rFonts w:cs="Times New Roman"/>
      </w:rPr>
    </w:lvl>
    <w:lvl w:ilvl="6" w:tplc="0414000F" w:tentative="1">
      <w:start w:val="1"/>
      <w:numFmt w:val="decimal"/>
      <w:lvlText w:val="%7."/>
      <w:lvlJc w:val="left"/>
      <w:pPr>
        <w:ind w:left="5040" w:hanging="360"/>
      </w:pPr>
      <w:rPr>
        <w:rFonts w:cs="Times New Roman"/>
      </w:rPr>
    </w:lvl>
    <w:lvl w:ilvl="7" w:tplc="04140019" w:tentative="1">
      <w:start w:val="1"/>
      <w:numFmt w:val="lowerLetter"/>
      <w:lvlText w:val="%8."/>
      <w:lvlJc w:val="left"/>
      <w:pPr>
        <w:ind w:left="5760" w:hanging="360"/>
      </w:pPr>
      <w:rPr>
        <w:rFonts w:cs="Times New Roman"/>
      </w:rPr>
    </w:lvl>
    <w:lvl w:ilvl="8" w:tplc="0414001B" w:tentative="1">
      <w:start w:val="1"/>
      <w:numFmt w:val="lowerRoman"/>
      <w:lvlText w:val="%9."/>
      <w:lvlJc w:val="right"/>
      <w:pPr>
        <w:ind w:left="6480" w:hanging="180"/>
      </w:pPr>
      <w:rPr>
        <w:rFonts w:cs="Times New Roman"/>
      </w:rPr>
    </w:lvl>
  </w:abstractNum>
  <w:abstractNum w:abstractNumId="26" w15:restartNumberingAfterBreak="0">
    <w:nsid w:val="66017190"/>
    <w:multiLevelType w:val="hybridMultilevel"/>
    <w:tmpl w:val="ED2A0AF0"/>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7" w15:restartNumberingAfterBreak="0">
    <w:nsid w:val="689A2E25"/>
    <w:multiLevelType w:val="hybridMultilevel"/>
    <w:tmpl w:val="DC5E8BDE"/>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8" w15:restartNumberingAfterBreak="0">
    <w:nsid w:val="6C901BD6"/>
    <w:multiLevelType w:val="hybridMultilevel"/>
    <w:tmpl w:val="2BD0488C"/>
    <w:lvl w:ilvl="0" w:tplc="04140001">
      <w:start w:val="1"/>
      <w:numFmt w:val="bullet"/>
      <w:lvlText w:val=""/>
      <w:lvlJc w:val="left"/>
      <w:pPr>
        <w:ind w:left="720" w:hanging="360"/>
      </w:pPr>
      <w:rPr>
        <w:rFonts w:ascii="Symbol" w:hAnsi="Symbo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29" w15:restartNumberingAfterBreak="0">
    <w:nsid w:val="6DA80697"/>
    <w:multiLevelType w:val="multilevel"/>
    <w:tmpl w:val="EE6A0AF0"/>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0" w15:restartNumberingAfterBreak="0">
    <w:nsid w:val="76E87D57"/>
    <w:multiLevelType w:val="hybridMultilevel"/>
    <w:tmpl w:val="2D405A5E"/>
    <w:lvl w:ilvl="0" w:tplc="8C66B452">
      <w:numFmt w:val="bullet"/>
      <w:lvlText w:val="•"/>
      <w:lvlJc w:val="left"/>
      <w:pPr>
        <w:ind w:left="708" w:hanging="708"/>
      </w:pPr>
      <w:rPr>
        <w:rFonts w:ascii="Arial" w:eastAsia="Times New Roman" w:hAnsi="Arial" w:cs="Aria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31" w15:restartNumberingAfterBreak="0">
    <w:nsid w:val="7DAB61A4"/>
    <w:multiLevelType w:val="hybridMultilevel"/>
    <w:tmpl w:val="387089C8"/>
    <w:lvl w:ilvl="0" w:tplc="04140001">
      <w:start w:val="1"/>
      <w:numFmt w:val="bullet"/>
      <w:lvlText w:val=""/>
      <w:lvlJc w:val="left"/>
      <w:pPr>
        <w:ind w:left="720" w:hanging="360"/>
      </w:pPr>
      <w:rPr>
        <w:rFonts w:ascii="Symbol" w:hAnsi="Symbol" w:hint="default"/>
      </w:rPr>
    </w:lvl>
    <w:lvl w:ilvl="1" w:tplc="04140003">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abstractNum w:abstractNumId="32" w15:restartNumberingAfterBreak="0">
    <w:nsid w:val="7E555882"/>
    <w:multiLevelType w:val="hybridMultilevel"/>
    <w:tmpl w:val="FA5C5282"/>
    <w:lvl w:ilvl="0" w:tplc="2B641EFC">
      <w:numFmt w:val="bullet"/>
      <w:lvlText w:val="•"/>
      <w:lvlJc w:val="left"/>
      <w:pPr>
        <w:ind w:left="1065" w:hanging="705"/>
      </w:pPr>
      <w:rPr>
        <w:rFonts w:ascii="Arial" w:eastAsiaTheme="minorHAnsi" w:hAnsi="Arial" w:cs="Arial" w:hint="default"/>
      </w:rPr>
    </w:lvl>
    <w:lvl w:ilvl="1" w:tplc="04140003" w:tentative="1">
      <w:start w:val="1"/>
      <w:numFmt w:val="bullet"/>
      <w:lvlText w:val="o"/>
      <w:lvlJc w:val="left"/>
      <w:pPr>
        <w:ind w:left="1440" w:hanging="360"/>
      </w:pPr>
      <w:rPr>
        <w:rFonts w:ascii="Courier New" w:hAnsi="Courier New" w:cs="Courier New" w:hint="default"/>
      </w:rPr>
    </w:lvl>
    <w:lvl w:ilvl="2" w:tplc="04140005" w:tentative="1">
      <w:start w:val="1"/>
      <w:numFmt w:val="bullet"/>
      <w:lvlText w:val=""/>
      <w:lvlJc w:val="left"/>
      <w:pPr>
        <w:ind w:left="2160" w:hanging="360"/>
      </w:pPr>
      <w:rPr>
        <w:rFonts w:ascii="Wingdings" w:hAnsi="Wingdings" w:hint="default"/>
      </w:rPr>
    </w:lvl>
    <w:lvl w:ilvl="3" w:tplc="04140001" w:tentative="1">
      <w:start w:val="1"/>
      <w:numFmt w:val="bullet"/>
      <w:lvlText w:val=""/>
      <w:lvlJc w:val="left"/>
      <w:pPr>
        <w:ind w:left="2880" w:hanging="360"/>
      </w:pPr>
      <w:rPr>
        <w:rFonts w:ascii="Symbol" w:hAnsi="Symbol" w:hint="default"/>
      </w:rPr>
    </w:lvl>
    <w:lvl w:ilvl="4" w:tplc="04140003" w:tentative="1">
      <w:start w:val="1"/>
      <w:numFmt w:val="bullet"/>
      <w:lvlText w:val="o"/>
      <w:lvlJc w:val="left"/>
      <w:pPr>
        <w:ind w:left="3600" w:hanging="360"/>
      </w:pPr>
      <w:rPr>
        <w:rFonts w:ascii="Courier New" w:hAnsi="Courier New" w:cs="Courier New" w:hint="default"/>
      </w:rPr>
    </w:lvl>
    <w:lvl w:ilvl="5" w:tplc="04140005" w:tentative="1">
      <w:start w:val="1"/>
      <w:numFmt w:val="bullet"/>
      <w:lvlText w:val=""/>
      <w:lvlJc w:val="left"/>
      <w:pPr>
        <w:ind w:left="4320" w:hanging="360"/>
      </w:pPr>
      <w:rPr>
        <w:rFonts w:ascii="Wingdings" w:hAnsi="Wingdings" w:hint="default"/>
      </w:rPr>
    </w:lvl>
    <w:lvl w:ilvl="6" w:tplc="04140001" w:tentative="1">
      <w:start w:val="1"/>
      <w:numFmt w:val="bullet"/>
      <w:lvlText w:val=""/>
      <w:lvlJc w:val="left"/>
      <w:pPr>
        <w:ind w:left="5040" w:hanging="360"/>
      </w:pPr>
      <w:rPr>
        <w:rFonts w:ascii="Symbol" w:hAnsi="Symbol" w:hint="default"/>
      </w:rPr>
    </w:lvl>
    <w:lvl w:ilvl="7" w:tplc="04140003" w:tentative="1">
      <w:start w:val="1"/>
      <w:numFmt w:val="bullet"/>
      <w:lvlText w:val="o"/>
      <w:lvlJc w:val="left"/>
      <w:pPr>
        <w:ind w:left="5760" w:hanging="360"/>
      </w:pPr>
      <w:rPr>
        <w:rFonts w:ascii="Courier New" w:hAnsi="Courier New" w:cs="Courier New" w:hint="default"/>
      </w:rPr>
    </w:lvl>
    <w:lvl w:ilvl="8" w:tplc="04140005" w:tentative="1">
      <w:start w:val="1"/>
      <w:numFmt w:val="bullet"/>
      <w:lvlText w:val=""/>
      <w:lvlJc w:val="left"/>
      <w:pPr>
        <w:ind w:left="6480" w:hanging="360"/>
      </w:pPr>
      <w:rPr>
        <w:rFonts w:ascii="Wingdings" w:hAnsi="Wingdings" w:hint="default"/>
      </w:rPr>
    </w:lvl>
  </w:abstractNum>
  <w:num w:numId="1" w16cid:durableId="1859271471">
    <w:abstractNumId w:val="10"/>
  </w:num>
  <w:num w:numId="2" w16cid:durableId="2066247468">
    <w:abstractNumId w:val="13"/>
  </w:num>
  <w:num w:numId="3" w16cid:durableId="1352610576">
    <w:abstractNumId w:val="1"/>
  </w:num>
  <w:num w:numId="4" w16cid:durableId="337006541">
    <w:abstractNumId w:val="2"/>
  </w:num>
  <w:num w:numId="5" w16cid:durableId="633410033">
    <w:abstractNumId w:val="13"/>
    <w:lvlOverride w:ilvl="0">
      <w:lvl w:ilvl="0">
        <w:start w:val="1"/>
        <w:numFmt w:val="decimal"/>
        <w:pStyle w:val="Nummerertliste"/>
        <w:lvlText w:val="%1."/>
        <w:lvlJc w:val="left"/>
        <w:pPr>
          <w:ind w:left="227" w:hanging="227"/>
        </w:pPr>
        <w:rPr>
          <w:rFonts w:hint="default"/>
          <w:b/>
        </w:rPr>
      </w:lvl>
    </w:lvlOverride>
    <w:lvlOverride w:ilvl="1">
      <w:lvl w:ilvl="1">
        <w:start w:val="1"/>
        <w:numFmt w:val="decimal"/>
        <w:lvlText w:val="%1.%2."/>
        <w:lvlJc w:val="left"/>
        <w:pPr>
          <w:ind w:left="454" w:hanging="227"/>
        </w:pPr>
        <w:rPr>
          <w:rFonts w:hint="default"/>
          <w:b/>
        </w:rPr>
      </w:lvl>
    </w:lvlOverride>
    <w:lvlOverride w:ilvl="2">
      <w:lvl w:ilvl="2">
        <w:start w:val="1"/>
        <w:numFmt w:val="decimal"/>
        <w:lvlText w:val="%1.%2.%3."/>
        <w:lvlJc w:val="left"/>
        <w:pPr>
          <w:ind w:left="680" w:hanging="453"/>
        </w:pPr>
        <w:rPr>
          <w:rFonts w:hint="default"/>
          <w:b/>
        </w:rPr>
      </w:lvl>
    </w:lvlOverride>
    <w:lvlOverride w:ilvl="3">
      <w:lvl w:ilvl="3">
        <w:start w:val="1"/>
        <w:numFmt w:val="decimal"/>
        <w:lvlText w:val="%1.%2.%3.%4."/>
        <w:lvlJc w:val="left"/>
        <w:pPr>
          <w:ind w:left="908" w:hanging="227"/>
        </w:pPr>
        <w:rPr>
          <w:rFonts w:hint="default"/>
        </w:rPr>
      </w:lvl>
    </w:lvlOverride>
    <w:lvlOverride w:ilvl="4">
      <w:lvl w:ilvl="4">
        <w:start w:val="1"/>
        <w:numFmt w:val="decimal"/>
        <w:lvlText w:val="%1.%2.%3.%4.%5."/>
        <w:lvlJc w:val="left"/>
        <w:pPr>
          <w:ind w:left="1135" w:hanging="227"/>
        </w:pPr>
        <w:rPr>
          <w:rFonts w:hint="default"/>
        </w:rPr>
      </w:lvl>
    </w:lvlOverride>
    <w:lvlOverride w:ilvl="5">
      <w:lvl w:ilvl="5">
        <w:start w:val="1"/>
        <w:numFmt w:val="decimal"/>
        <w:lvlText w:val="%1.%2.%3.%4.%5.%6."/>
        <w:lvlJc w:val="left"/>
        <w:pPr>
          <w:ind w:left="1362" w:hanging="227"/>
        </w:pPr>
        <w:rPr>
          <w:rFonts w:hint="default"/>
        </w:rPr>
      </w:lvl>
    </w:lvlOverride>
    <w:lvlOverride w:ilvl="6">
      <w:lvl w:ilvl="6">
        <w:start w:val="1"/>
        <w:numFmt w:val="decimal"/>
        <w:lvlText w:val="%1.%2.%3.%4.%5.%6.%7."/>
        <w:lvlJc w:val="left"/>
        <w:pPr>
          <w:ind w:left="1589" w:hanging="227"/>
        </w:pPr>
        <w:rPr>
          <w:rFonts w:hint="default"/>
        </w:rPr>
      </w:lvl>
    </w:lvlOverride>
    <w:lvlOverride w:ilvl="7">
      <w:lvl w:ilvl="7">
        <w:start w:val="1"/>
        <w:numFmt w:val="decimal"/>
        <w:lvlText w:val="%1.%2.%3.%4.%5.%6.%7.%8."/>
        <w:lvlJc w:val="left"/>
        <w:pPr>
          <w:ind w:left="1816" w:hanging="227"/>
        </w:pPr>
        <w:rPr>
          <w:rFonts w:hint="default"/>
        </w:rPr>
      </w:lvl>
    </w:lvlOverride>
    <w:lvlOverride w:ilvl="8">
      <w:lvl w:ilvl="8">
        <w:start w:val="1"/>
        <w:numFmt w:val="decimal"/>
        <w:lvlText w:val="%1.%2.%3.%4.%5.%6.%7.%8.%9."/>
        <w:lvlJc w:val="left"/>
        <w:pPr>
          <w:ind w:left="2043" w:hanging="227"/>
        </w:pPr>
        <w:rPr>
          <w:rFonts w:hint="default"/>
        </w:rPr>
      </w:lvl>
    </w:lvlOverride>
  </w:num>
  <w:num w:numId="6" w16cid:durableId="198205362">
    <w:abstractNumId w:val="13"/>
    <w:lvlOverride w:ilvl="0">
      <w:lvl w:ilvl="0">
        <w:start w:val="1"/>
        <w:numFmt w:val="decimal"/>
        <w:pStyle w:val="Nummerertliste"/>
        <w:lvlText w:val="%1."/>
        <w:lvlJc w:val="left"/>
        <w:pPr>
          <w:ind w:left="227" w:hanging="227"/>
        </w:pPr>
        <w:rPr>
          <w:rFonts w:hint="default"/>
          <w:b/>
        </w:rPr>
      </w:lvl>
    </w:lvlOverride>
    <w:lvlOverride w:ilvl="1">
      <w:lvl w:ilvl="1">
        <w:start w:val="1"/>
        <w:numFmt w:val="decimal"/>
        <w:lvlText w:val="%1.%2."/>
        <w:lvlJc w:val="left"/>
        <w:pPr>
          <w:ind w:left="454" w:hanging="227"/>
        </w:pPr>
        <w:rPr>
          <w:rFonts w:hint="default"/>
          <w:b/>
        </w:rPr>
      </w:lvl>
    </w:lvlOverride>
    <w:lvlOverride w:ilvl="2">
      <w:lvl w:ilvl="2">
        <w:start w:val="1"/>
        <w:numFmt w:val="decimal"/>
        <w:lvlText w:val="%1.%2.%3."/>
        <w:lvlJc w:val="left"/>
        <w:pPr>
          <w:ind w:left="907" w:hanging="680"/>
        </w:pPr>
        <w:rPr>
          <w:rFonts w:hint="default"/>
          <w:b/>
        </w:rPr>
      </w:lvl>
    </w:lvlOverride>
    <w:lvlOverride w:ilvl="3">
      <w:lvl w:ilvl="3">
        <w:start w:val="1"/>
        <w:numFmt w:val="decimal"/>
        <w:lvlText w:val="%1.%2.%3.%4."/>
        <w:lvlJc w:val="left"/>
        <w:pPr>
          <w:ind w:left="908" w:hanging="227"/>
        </w:pPr>
        <w:rPr>
          <w:rFonts w:hint="default"/>
        </w:rPr>
      </w:lvl>
    </w:lvlOverride>
    <w:lvlOverride w:ilvl="4">
      <w:lvl w:ilvl="4">
        <w:start w:val="1"/>
        <w:numFmt w:val="decimal"/>
        <w:lvlText w:val="%1.%2.%3.%4.%5."/>
        <w:lvlJc w:val="left"/>
        <w:pPr>
          <w:ind w:left="1135" w:hanging="227"/>
        </w:pPr>
        <w:rPr>
          <w:rFonts w:hint="default"/>
        </w:rPr>
      </w:lvl>
    </w:lvlOverride>
    <w:lvlOverride w:ilvl="5">
      <w:lvl w:ilvl="5">
        <w:start w:val="1"/>
        <w:numFmt w:val="decimal"/>
        <w:lvlText w:val="%1.%2.%3.%4.%5.%6."/>
        <w:lvlJc w:val="left"/>
        <w:pPr>
          <w:ind w:left="1362" w:hanging="227"/>
        </w:pPr>
        <w:rPr>
          <w:rFonts w:hint="default"/>
        </w:rPr>
      </w:lvl>
    </w:lvlOverride>
    <w:lvlOverride w:ilvl="6">
      <w:lvl w:ilvl="6">
        <w:start w:val="1"/>
        <w:numFmt w:val="decimal"/>
        <w:lvlText w:val="%1.%2.%3.%4.%5.%6.%7."/>
        <w:lvlJc w:val="left"/>
        <w:pPr>
          <w:ind w:left="1589" w:hanging="227"/>
        </w:pPr>
        <w:rPr>
          <w:rFonts w:hint="default"/>
        </w:rPr>
      </w:lvl>
    </w:lvlOverride>
    <w:lvlOverride w:ilvl="7">
      <w:lvl w:ilvl="7">
        <w:start w:val="1"/>
        <w:numFmt w:val="decimal"/>
        <w:lvlText w:val="%1.%2.%3.%4.%5.%6.%7.%8."/>
        <w:lvlJc w:val="left"/>
        <w:pPr>
          <w:ind w:left="1816" w:hanging="227"/>
        </w:pPr>
        <w:rPr>
          <w:rFonts w:hint="default"/>
        </w:rPr>
      </w:lvl>
    </w:lvlOverride>
    <w:lvlOverride w:ilvl="8">
      <w:lvl w:ilvl="8">
        <w:start w:val="1"/>
        <w:numFmt w:val="decimal"/>
        <w:lvlText w:val="%1.%2.%3.%4.%5.%6.%7.%8.%9."/>
        <w:lvlJc w:val="left"/>
        <w:pPr>
          <w:ind w:left="2043" w:hanging="227"/>
        </w:pPr>
        <w:rPr>
          <w:rFonts w:hint="default"/>
        </w:rPr>
      </w:lvl>
    </w:lvlOverride>
  </w:num>
  <w:num w:numId="7" w16cid:durableId="483812081">
    <w:abstractNumId w:val="8"/>
  </w:num>
  <w:num w:numId="8" w16cid:durableId="59141084">
    <w:abstractNumId w:val="7"/>
  </w:num>
  <w:num w:numId="9" w16cid:durableId="1210145013">
    <w:abstractNumId w:val="0"/>
  </w:num>
  <w:num w:numId="10" w16cid:durableId="322125639">
    <w:abstractNumId w:val="21"/>
  </w:num>
  <w:num w:numId="11" w16cid:durableId="2123526639">
    <w:abstractNumId w:val="17"/>
  </w:num>
  <w:num w:numId="12" w16cid:durableId="613559973">
    <w:abstractNumId w:val="11"/>
  </w:num>
  <w:num w:numId="13" w16cid:durableId="452986796">
    <w:abstractNumId w:val="23"/>
  </w:num>
  <w:num w:numId="14" w16cid:durableId="2072077502">
    <w:abstractNumId w:val="17"/>
  </w:num>
  <w:num w:numId="15" w16cid:durableId="1325934470">
    <w:abstractNumId w:val="17"/>
  </w:num>
  <w:num w:numId="16" w16cid:durableId="619528537">
    <w:abstractNumId w:val="17"/>
  </w:num>
  <w:num w:numId="17" w16cid:durableId="884945027">
    <w:abstractNumId w:val="17"/>
  </w:num>
  <w:num w:numId="18" w16cid:durableId="1375428422">
    <w:abstractNumId w:val="30"/>
  </w:num>
  <w:num w:numId="19" w16cid:durableId="2100634254">
    <w:abstractNumId w:val="5"/>
  </w:num>
  <w:num w:numId="20" w16cid:durableId="1414664530">
    <w:abstractNumId w:val="29"/>
  </w:num>
  <w:num w:numId="21" w16cid:durableId="1512835353">
    <w:abstractNumId w:val="25"/>
  </w:num>
  <w:num w:numId="22" w16cid:durableId="1728524995">
    <w:abstractNumId w:val="24"/>
  </w:num>
  <w:num w:numId="23" w16cid:durableId="1710300359">
    <w:abstractNumId w:val="9"/>
  </w:num>
  <w:num w:numId="24" w16cid:durableId="1680504448">
    <w:abstractNumId w:val="28"/>
  </w:num>
  <w:num w:numId="25" w16cid:durableId="1445926240">
    <w:abstractNumId w:val="12"/>
  </w:num>
  <w:num w:numId="26" w16cid:durableId="761536599">
    <w:abstractNumId w:val="10"/>
  </w:num>
  <w:num w:numId="27" w16cid:durableId="872305565">
    <w:abstractNumId w:val="10"/>
  </w:num>
  <w:num w:numId="28" w16cid:durableId="2104063689">
    <w:abstractNumId w:val="27"/>
  </w:num>
  <w:num w:numId="29" w16cid:durableId="1016538965">
    <w:abstractNumId w:val="17"/>
  </w:num>
  <w:num w:numId="30" w16cid:durableId="1523543646">
    <w:abstractNumId w:val="4"/>
  </w:num>
  <w:num w:numId="31" w16cid:durableId="1713340153">
    <w:abstractNumId w:val="6"/>
  </w:num>
  <w:num w:numId="32" w16cid:durableId="1963415275">
    <w:abstractNumId w:val="31"/>
  </w:num>
  <w:num w:numId="33" w16cid:durableId="1515995768">
    <w:abstractNumId w:val="16"/>
  </w:num>
  <w:num w:numId="34" w16cid:durableId="1135954110">
    <w:abstractNumId w:val="18"/>
  </w:num>
  <w:num w:numId="35" w16cid:durableId="1522281298">
    <w:abstractNumId w:val="15"/>
  </w:num>
  <w:num w:numId="36" w16cid:durableId="2055349403">
    <w:abstractNumId w:val="22"/>
  </w:num>
  <w:num w:numId="37" w16cid:durableId="1974752548">
    <w:abstractNumId w:val="20"/>
  </w:num>
  <w:num w:numId="38" w16cid:durableId="1741978413">
    <w:abstractNumId w:val="11"/>
  </w:num>
  <w:num w:numId="39" w16cid:durableId="1249077810">
    <w:abstractNumId w:val="26"/>
  </w:num>
  <w:num w:numId="40" w16cid:durableId="1039667571">
    <w:abstractNumId w:val="32"/>
  </w:num>
  <w:num w:numId="41" w16cid:durableId="366107389">
    <w:abstractNumId w:val="14"/>
  </w:num>
  <w:num w:numId="42" w16cid:durableId="511921224">
    <w:abstractNumId w:val="19"/>
  </w:num>
  <w:num w:numId="43" w16cid:durableId="1028028454">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09"/>
  <w:hyphenationZone w:val="425"/>
  <w:defaultTableStyle w:val="BaneNOR"/>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6708"/>
    <w:rsid w:val="0000005C"/>
    <w:rsid w:val="00000ABB"/>
    <w:rsid w:val="00003F80"/>
    <w:rsid w:val="00005CE8"/>
    <w:rsid w:val="00005D98"/>
    <w:rsid w:val="0000657A"/>
    <w:rsid w:val="00006CF1"/>
    <w:rsid w:val="000070CF"/>
    <w:rsid w:val="00007509"/>
    <w:rsid w:val="00007611"/>
    <w:rsid w:val="000077F8"/>
    <w:rsid w:val="00010772"/>
    <w:rsid w:val="00010A58"/>
    <w:rsid w:val="0001205C"/>
    <w:rsid w:val="00015235"/>
    <w:rsid w:val="000202A6"/>
    <w:rsid w:val="000202F6"/>
    <w:rsid w:val="00020631"/>
    <w:rsid w:val="00020C3B"/>
    <w:rsid w:val="00020CC5"/>
    <w:rsid w:val="00021008"/>
    <w:rsid w:val="000225CE"/>
    <w:rsid w:val="00023225"/>
    <w:rsid w:val="00023CAE"/>
    <w:rsid w:val="00023DEF"/>
    <w:rsid w:val="00024119"/>
    <w:rsid w:val="00024D4F"/>
    <w:rsid w:val="00025635"/>
    <w:rsid w:val="00025C3B"/>
    <w:rsid w:val="00027029"/>
    <w:rsid w:val="00027305"/>
    <w:rsid w:val="0002785F"/>
    <w:rsid w:val="00027B0F"/>
    <w:rsid w:val="00031ECA"/>
    <w:rsid w:val="00032448"/>
    <w:rsid w:val="000324F1"/>
    <w:rsid w:val="0003293D"/>
    <w:rsid w:val="00033E4B"/>
    <w:rsid w:val="00034895"/>
    <w:rsid w:val="000349AD"/>
    <w:rsid w:val="00041F22"/>
    <w:rsid w:val="00042A25"/>
    <w:rsid w:val="00043120"/>
    <w:rsid w:val="000435EF"/>
    <w:rsid w:val="00044FF6"/>
    <w:rsid w:val="00045021"/>
    <w:rsid w:val="000471B5"/>
    <w:rsid w:val="00050F8E"/>
    <w:rsid w:val="000518BC"/>
    <w:rsid w:val="00053C7E"/>
    <w:rsid w:val="000545C7"/>
    <w:rsid w:val="00055DE8"/>
    <w:rsid w:val="00056C8F"/>
    <w:rsid w:val="00057B23"/>
    <w:rsid w:val="00060011"/>
    <w:rsid w:val="00062562"/>
    <w:rsid w:val="00062B08"/>
    <w:rsid w:val="00062D82"/>
    <w:rsid w:val="00065AE7"/>
    <w:rsid w:val="00067492"/>
    <w:rsid w:val="0006780C"/>
    <w:rsid w:val="000707F9"/>
    <w:rsid w:val="00071DB0"/>
    <w:rsid w:val="000727D9"/>
    <w:rsid w:val="0007451F"/>
    <w:rsid w:val="00074A86"/>
    <w:rsid w:val="00075613"/>
    <w:rsid w:val="000758FA"/>
    <w:rsid w:val="00075F13"/>
    <w:rsid w:val="00076856"/>
    <w:rsid w:val="000771AF"/>
    <w:rsid w:val="000772F5"/>
    <w:rsid w:val="00081C9A"/>
    <w:rsid w:val="00082C26"/>
    <w:rsid w:val="00083C60"/>
    <w:rsid w:val="00084408"/>
    <w:rsid w:val="0008488A"/>
    <w:rsid w:val="000849C8"/>
    <w:rsid w:val="00084F2D"/>
    <w:rsid w:val="00085E94"/>
    <w:rsid w:val="0008789A"/>
    <w:rsid w:val="00087ED4"/>
    <w:rsid w:val="00090563"/>
    <w:rsid w:val="000918B2"/>
    <w:rsid w:val="00091A1A"/>
    <w:rsid w:val="000930D3"/>
    <w:rsid w:val="00093551"/>
    <w:rsid w:val="000935F5"/>
    <w:rsid w:val="00093FE3"/>
    <w:rsid w:val="000949BC"/>
    <w:rsid w:val="00094B55"/>
    <w:rsid w:val="00094C92"/>
    <w:rsid w:val="00094D93"/>
    <w:rsid w:val="000950F1"/>
    <w:rsid w:val="00096179"/>
    <w:rsid w:val="00097269"/>
    <w:rsid w:val="0009775E"/>
    <w:rsid w:val="00097B71"/>
    <w:rsid w:val="00097FB3"/>
    <w:rsid w:val="000A0C10"/>
    <w:rsid w:val="000A18E0"/>
    <w:rsid w:val="000A1E18"/>
    <w:rsid w:val="000A351F"/>
    <w:rsid w:val="000A6923"/>
    <w:rsid w:val="000A781C"/>
    <w:rsid w:val="000B0BA2"/>
    <w:rsid w:val="000B1CD8"/>
    <w:rsid w:val="000B3355"/>
    <w:rsid w:val="000B4243"/>
    <w:rsid w:val="000B585C"/>
    <w:rsid w:val="000B6586"/>
    <w:rsid w:val="000B7467"/>
    <w:rsid w:val="000B750E"/>
    <w:rsid w:val="000C0B15"/>
    <w:rsid w:val="000C129A"/>
    <w:rsid w:val="000C1B41"/>
    <w:rsid w:val="000C355B"/>
    <w:rsid w:val="000C4997"/>
    <w:rsid w:val="000C4A8E"/>
    <w:rsid w:val="000C5023"/>
    <w:rsid w:val="000C5EF3"/>
    <w:rsid w:val="000C6ABC"/>
    <w:rsid w:val="000C71EC"/>
    <w:rsid w:val="000C7B68"/>
    <w:rsid w:val="000D04BE"/>
    <w:rsid w:val="000D0BC2"/>
    <w:rsid w:val="000D185E"/>
    <w:rsid w:val="000D33D9"/>
    <w:rsid w:val="000D3440"/>
    <w:rsid w:val="000D3BE5"/>
    <w:rsid w:val="000D3E47"/>
    <w:rsid w:val="000D3F9F"/>
    <w:rsid w:val="000D533D"/>
    <w:rsid w:val="000D56CB"/>
    <w:rsid w:val="000D7295"/>
    <w:rsid w:val="000D75DC"/>
    <w:rsid w:val="000D79BB"/>
    <w:rsid w:val="000D7ABB"/>
    <w:rsid w:val="000E0D4F"/>
    <w:rsid w:val="000E4602"/>
    <w:rsid w:val="000E6B81"/>
    <w:rsid w:val="000E6B98"/>
    <w:rsid w:val="000E7829"/>
    <w:rsid w:val="000E7838"/>
    <w:rsid w:val="000F233A"/>
    <w:rsid w:val="000F2D98"/>
    <w:rsid w:val="000F37A5"/>
    <w:rsid w:val="000F3B71"/>
    <w:rsid w:val="000F690B"/>
    <w:rsid w:val="000F6DE0"/>
    <w:rsid w:val="00100B33"/>
    <w:rsid w:val="0010108A"/>
    <w:rsid w:val="001010C8"/>
    <w:rsid w:val="0010281F"/>
    <w:rsid w:val="00103625"/>
    <w:rsid w:val="00103C36"/>
    <w:rsid w:val="0011077A"/>
    <w:rsid w:val="00110DB1"/>
    <w:rsid w:val="00111D4F"/>
    <w:rsid w:val="00112928"/>
    <w:rsid w:val="00112984"/>
    <w:rsid w:val="00113B7D"/>
    <w:rsid w:val="001147DB"/>
    <w:rsid w:val="00114EBA"/>
    <w:rsid w:val="00114FC6"/>
    <w:rsid w:val="001162F9"/>
    <w:rsid w:val="001174A0"/>
    <w:rsid w:val="00117D13"/>
    <w:rsid w:val="001234D0"/>
    <w:rsid w:val="00124941"/>
    <w:rsid w:val="00126C05"/>
    <w:rsid w:val="00127A74"/>
    <w:rsid w:val="00130479"/>
    <w:rsid w:val="00132D30"/>
    <w:rsid w:val="00133225"/>
    <w:rsid w:val="001350AB"/>
    <w:rsid w:val="0013570A"/>
    <w:rsid w:val="00135F53"/>
    <w:rsid w:val="0013654B"/>
    <w:rsid w:val="00136C80"/>
    <w:rsid w:val="00136E20"/>
    <w:rsid w:val="0013709B"/>
    <w:rsid w:val="00137B7F"/>
    <w:rsid w:val="00141ECD"/>
    <w:rsid w:val="0014292B"/>
    <w:rsid w:val="001437FD"/>
    <w:rsid w:val="001450D5"/>
    <w:rsid w:val="00147597"/>
    <w:rsid w:val="001508BD"/>
    <w:rsid w:val="001513D2"/>
    <w:rsid w:val="00151454"/>
    <w:rsid w:val="00151C84"/>
    <w:rsid w:val="0015213C"/>
    <w:rsid w:val="0015268E"/>
    <w:rsid w:val="001529F6"/>
    <w:rsid w:val="00152A1E"/>
    <w:rsid w:val="001535A7"/>
    <w:rsid w:val="00153A6E"/>
    <w:rsid w:val="001547C1"/>
    <w:rsid w:val="0015491A"/>
    <w:rsid w:val="00155059"/>
    <w:rsid w:val="00157754"/>
    <w:rsid w:val="0015781D"/>
    <w:rsid w:val="001600AC"/>
    <w:rsid w:val="001600B3"/>
    <w:rsid w:val="00160342"/>
    <w:rsid w:val="00160E04"/>
    <w:rsid w:val="001625F4"/>
    <w:rsid w:val="00163B75"/>
    <w:rsid w:val="0016423B"/>
    <w:rsid w:val="001646CF"/>
    <w:rsid w:val="00164A02"/>
    <w:rsid w:val="001652F8"/>
    <w:rsid w:val="00165AE7"/>
    <w:rsid w:val="00165FC1"/>
    <w:rsid w:val="001669BA"/>
    <w:rsid w:val="00166D51"/>
    <w:rsid w:val="00166F5B"/>
    <w:rsid w:val="001673A1"/>
    <w:rsid w:val="001725C9"/>
    <w:rsid w:val="00172677"/>
    <w:rsid w:val="0017343B"/>
    <w:rsid w:val="001734BC"/>
    <w:rsid w:val="001755A8"/>
    <w:rsid w:val="00175867"/>
    <w:rsid w:val="001769F1"/>
    <w:rsid w:val="00177897"/>
    <w:rsid w:val="00177D18"/>
    <w:rsid w:val="00181542"/>
    <w:rsid w:val="00183359"/>
    <w:rsid w:val="0018360B"/>
    <w:rsid w:val="001867DA"/>
    <w:rsid w:val="00186F23"/>
    <w:rsid w:val="0018713F"/>
    <w:rsid w:val="00192B68"/>
    <w:rsid w:val="00193E02"/>
    <w:rsid w:val="001958CD"/>
    <w:rsid w:val="00195EA7"/>
    <w:rsid w:val="0019688E"/>
    <w:rsid w:val="001976EE"/>
    <w:rsid w:val="001A0B4D"/>
    <w:rsid w:val="001A1129"/>
    <w:rsid w:val="001A169F"/>
    <w:rsid w:val="001A36A4"/>
    <w:rsid w:val="001A5D6C"/>
    <w:rsid w:val="001A6AB6"/>
    <w:rsid w:val="001A7CEF"/>
    <w:rsid w:val="001B09ED"/>
    <w:rsid w:val="001B0FFC"/>
    <w:rsid w:val="001B1054"/>
    <w:rsid w:val="001B1381"/>
    <w:rsid w:val="001B1D83"/>
    <w:rsid w:val="001B22FB"/>
    <w:rsid w:val="001B2DAF"/>
    <w:rsid w:val="001B3366"/>
    <w:rsid w:val="001B36C0"/>
    <w:rsid w:val="001B39EF"/>
    <w:rsid w:val="001B3BA9"/>
    <w:rsid w:val="001B3F24"/>
    <w:rsid w:val="001B55FC"/>
    <w:rsid w:val="001B7682"/>
    <w:rsid w:val="001B773D"/>
    <w:rsid w:val="001B7825"/>
    <w:rsid w:val="001C070A"/>
    <w:rsid w:val="001C1648"/>
    <w:rsid w:val="001C186A"/>
    <w:rsid w:val="001C1A47"/>
    <w:rsid w:val="001C2163"/>
    <w:rsid w:val="001C2A7B"/>
    <w:rsid w:val="001C6044"/>
    <w:rsid w:val="001C658A"/>
    <w:rsid w:val="001C7373"/>
    <w:rsid w:val="001C74BD"/>
    <w:rsid w:val="001D14DC"/>
    <w:rsid w:val="001D18CA"/>
    <w:rsid w:val="001D2C5D"/>
    <w:rsid w:val="001D302E"/>
    <w:rsid w:val="001D3902"/>
    <w:rsid w:val="001D3F01"/>
    <w:rsid w:val="001D4298"/>
    <w:rsid w:val="001D463F"/>
    <w:rsid w:val="001D4B3C"/>
    <w:rsid w:val="001D781A"/>
    <w:rsid w:val="001E010B"/>
    <w:rsid w:val="001E2A5B"/>
    <w:rsid w:val="001E4375"/>
    <w:rsid w:val="001E44E3"/>
    <w:rsid w:val="001E58A7"/>
    <w:rsid w:val="001E75EC"/>
    <w:rsid w:val="001F13F6"/>
    <w:rsid w:val="001F1723"/>
    <w:rsid w:val="001F22F4"/>
    <w:rsid w:val="001F2380"/>
    <w:rsid w:val="001F2A5D"/>
    <w:rsid w:val="001F322E"/>
    <w:rsid w:val="001F3F39"/>
    <w:rsid w:val="001F4BF6"/>
    <w:rsid w:val="001F6554"/>
    <w:rsid w:val="001F6655"/>
    <w:rsid w:val="001F68EB"/>
    <w:rsid w:val="001F69FB"/>
    <w:rsid w:val="001F7597"/>
    <w:rsid w:val="00200634"/>
    <w:rsid w:val="0020117F"/>
    <w:rsid w:val="0020189B"/>
    <w:rsid w:val="002019D2"/>
    <w:rsid w:val="002023FC"/>
    <w:rsid w:val="00203381"/>
    <w:rsid w:val="00203A63"/>
    <w:rsid w:val="00204965"/>
    <w:rsid w:val="002055DC"/>
    <w:rsid w:val="002056FE"/>
    <w:rsid w:val="00206506"/>
    <w:rsid w:val="0020772A"/>
    <w:rsid w:val="00207F7A"/>
    <w:rsid w:val="002100A1"/>
    <w:rsid w:val="002100BD"/>
    <w:rsid w:val="002102BB"/>
    <w:rsid w:val="002118C4"/>
    <w:rsid w:val="002133FB"/>
    <w:rsid w:val="0021349A"/>
    <w:rsid w:val="00213E41"/>
    <w:rsid w:val="00214541"/>
    <w:rsid w:val="00215041"/>
    <w:rsid w:val="0021549F"/>
    <w:rsid w:val="00217C8C"/>
    <w:rsid w:val="00217D54"/>
    <w:rsid w:val="0022044F"/>
    <w:rsid w:val="00221E88"/>
    <w:rsid w:val="002224E2"/>
    <w:rsid w:val="002227E8"/>
    <w:rsid w:val="00223A21"/>
    <w:rsid w:val="0022539C"/>
    <w:rsid w:val="00225853"/>
    <w:rsid w:val="00225F87"/>
    <w:rsid w:val="00226896"/>
    <w:rsid w:val="00226AD4"/>
    <w:rsid w:val="002275F2"/>
    <w:rsid w:val="0023023E"/>
    <w:rsid w:val="002307EE"/>
    <w:rsid w:val="0023116B"/>
    <w:rsid w:val="0023157E"/>
    <w:rsid w:val="00231B34"/>
    <w:rsid w:val="00233EB5"/>
    <w:rsid w:val="00234484"/>
    <w:rsid w:val="00234515"/>
    <w:rsid w:val="00235959"/>
    <w:rsid w:val="00235EB9"/>
    <w:rsid w:val="00235F38"/>
    <w:rsid w:val="00235FFE"/>
    <w:rsid w:val="00241CB1"/>
    <w:rsid w:val="00241E24"/>
    <w:rsid w:val="00242598"/>
    <w:rsid w:val="00242877"/>
    <w:rsid w:val="00244956"/>
    <w:rsid w:val="0024577F"/>
    <w:rsid w:val="002463B6"/>
    <w:rsid w:val="00247156"/>
    <w:rsid w:val="00251ACA"/>
    <w:rsid w:val="00252F4A"/>
    <w:rsid w:val="00253B87"/>
    <w:rsid w:val="0025466D"/>
    <w:rsid w:val="00256E58"/>
    <w:rsid w:val="00256E68"/>
    <w:rsid w:val="002617AE"/>
    <w:rsid w:val="00263392"/>
    <w:rsid w:val="00263E02"/>
    <w:rsid w:val="00264BA4"/>
    <w:rsid w:val="00265020"/>
    <w:rsid w:val="00265D19"/>
    <w:rsid w:val="00265FC8"/>
    <w:rsid w:val="00266166"/>
    <w:rsid w:val="00266708"/>
    <w:rsid w:val="00266B4A"/>
    <w:rsid w:val="00267800"/>
    <w:rsid w:val="00270CE2"/>
    <w:rsid w:val="002712F9"/>
    <w:rsid w:val="00271F20"/>
    <w:rsid w:val="002729D7"/>
    <w:rsid w:val="00273D02"/>
    <w:rsid w:val="00274DC6"/>
    <w:rsid w:val="00274E49"/>
    <w:rsid w:val="002808AE"/>
    <w:rsid w:val="00280AC3"/>
    <w:rsid w:val="002819EF"/>
    <w:rsid w:val="00282769"/>
    <w:rsid w:val="00286E48"/>
    <w:rsid w:val="00287070"/>
    <w:rsid w:val="0029054C"/>
    <w:rsid w:val="00291415"/>
    <w:rsid w:val="002914FA"/>
    <w:rsid w:val="002916D1"/>
    <w:rsid w:val="002919EE"/>
    <w:rsid w:val="00291D6B"/>
    <w:rsid w:val="00291EDC"/>
    <w:rsid w:val="00292D86"/>
    <w:rsid w:val="00294C99"/>
    <w:rsid w:val="00295230"/>
    <w:rsid w:val="00295F69"/>
    <w:rsid w:val="0029615F"/>
    <w:rsid w:val="002973B3"/>
    <w:rsid w:val="00297EFF"/>
    <w:rsid w:val="002A2594"/>
    <w:rsid w:val="002A2718"/>
    <w:rsid w:val="002A2F90"/>
    <w:rsid w:val="002A3087"/>
    <w:rsid w:val="002A3212"/>
    <w:rsid w:val="002A3308"/>
    <w:rsid w:val="002A4966"/>
    <w:rsid w:val="002A69D6"/>
    <w:rsid w:val="002B0E2D"/>
    <w:rsid w:val="002B116A"/>
    <w:rsid w:val="002B3856"/>
    <w:rsid w:val="002B63D6"/>
    <w:rsid w:val="002B69C1"/>
    <w:rsid w:val="002C0246"/>
    <w:rsid w:val="002C1879"/>
    <w:rsid w:val="002C1E67"/>
    <w:rsid w:val="002C1F03"/>
    <w:rsid w:val="002C295D"/>
    <w:rsid w:val="002C3297"/>
    <w:rsid w:val="002C3A14"/>
    <w:rsid w:val="002C69A1"/>
    <w:rsid w:val="002D0245"/>
    <w:rsid w:val="002D072C"/>
    <w:rsid w:val="002D0B24"/>
    <w:rsid w:val="002D0D6F"/>
    <w:rsid w:val="002D17B8"/>
    <w:rsid w:val="002D1A75"/>
    <w:rsid w:val="002D250B"/>
    <w:rsid w:val="002D3641"/>
    <w:rsid w:val="002D45F9"/>
    <w:rsid w:val="002D59CD"/>
    <w:rsid w:val="002D5A55"/>
    <w:rsid w:val="002D6550"/>
    <w:rsid w:val="002E160F"/>
    <w:rsid w:val="002E1971"/>
    <w:rsid w:val="002E273B"/>
    <w:rsid w:val="002E2A40"/>
    <w:rsid w:val="002E2BCB"/>
    <w:rsid w:val="002E4CA2"/>
    <w:rsid w:val="002E6FD4"/>
    <w:rsid w:val="002F0B3F"/>
    <w:rsid w:val="002F207B"/>
    <w:rsid w:val="002F2279"/>
    <w:rsid w:val="002F22F5"/>
    <w:rsid w:val="002F2EB6"/>
    <w:rsid w:val="002F48A5"/>
    <w:rsid w:val="002F66B8"/>
    <w:rsid w:val="002F706C"/>
    <w:rsid w:val="002F76F9"/>
    <w:rsid w:val="002F7917"/>
    <w:rsid w:val="002F7CDE"/>
    <w:rsid w:val="0030194B"/>
    <w:rsid w:val="003027D9"/>
    <w:rsid w:val="0030287F"/>
    <w:rsid w:val="0030343F"/>
    <w:rsid w:val="0030400F"/>
    <w:rsid w:val="003043B4"/>
    <w:rsid w:val="003067F7"/>
    <w:rsid w:val="00306C7C"/>
    <w:rsid w:val="00307CA6"/>
    <w:rsid w:val="00310247"/>
    <w:rsid w:val="00310692"/>
    <w:rsid w:val="00310A47"/>
    <w:rsid w:val="0031124A"/>
    <w:rsid w:val="00311CB9"/>
    <w:rsid w:val="00312D0D"/>
    <w:rsid w:val="00313623"/>
    <w:rsid w:val="00313C3D"/>
    <w:rsid w:val="00314D0A"/>
    <w:rsid w:val="00314D85"/>
    <w:rsid w:val="00315536"/>
    <w:rsid w:val="00315FB2"/>
    <w:rsid w:val="00316B2E"/>
    <w:rsid w:val="00316ED5"/>
    <w:rsid w:val="00317E55"/>
    <w:rsid w:val="0032143E"/>
    <w:rsid w:val="00321539"/>
    <w:rsid w:val="003217AA"/>
    <w:rsid w:val="0032328B"/>
    <w:rsid w:val="003238DE"/>
    <w:rsid w:val="003243F7"/>
    <w:rsid w:val="00324B76"/>
    <w:rsid w:val="00324FC3"/>
    <w:rsid w:val="003264C1"/>
    <w:rsid w:val="00330D35"/>
    <w:rsid w:val="003312AA"/>
    <w:rsid w:val="00331CA5"/>
    <w:rsid w:val="00334D40"/>
    <w:rsid w:val="00335B0A"/>
    <w:rsid w:val="00337D9C"/>
    <w:rsid w:val="00341AD4"/>
    <w:rsid w:val="00341FB6"/>
    <w:rsid w:val="0034291A"/>
    <w:rsid w:val="00343798"/>
    <w:rsid w:val="003441D8"/>
    <w:rsid w:val="0034425E"/>
    <w:rsid w:val="00344AB0"/>
    <w:rsid w:val="00344C9A"/>
    <w:rsid w:val="00346112"/>
    <w:rsid w:val="00346383"/>
    <w:rsid w:val="00346955"/>
    <w:rsid w:val="003472C9"/>
    <w:rsid w:val="003472EB"/>
    <w:rsid w:val="0034766F"/>
    <w:rsid w:val="003517EA"/>
    <w:rsid w:val="00356106"/>
    <w:rsid w:val="00357986"/>
    <w:rsid w:val="00357E07"/>
    <w:rsid w:val="00362646"/>
    <w:rsid w:val="0036267F"/>
    <w:rsid w:val="00362BAB"/>
    <w:rsid w:val="00367533"/>
    <w:rsid w:val="00367DB9"/>
    <w:rsid w:val="003716B4"/>
    <w:rsid w:val="00372708"/>
    <w:rsid w:val="00373C4C"/>
    <w:rsid w:val="00373E7A"/>
    <w:rsid w:val="003774DF"/>
    <w:rsid w:val="00382945"/>
    <w:rsid w:val="00383E3D"/>
    <w:rsid w:val="0038474B"/>
    <w:rsid w:val="00384EB0"/>
    <w:rsid w:val="003852C0"/>
    <w:rsid w:val="0038583C"/>
    <w:rsid w:val="003860BB"/>
    <w:rsid w:val="00386726"/>
    <w:rsid w:val="003867F7"/>
    <w:rsid w:val="00387489"/>
    <w:rsid w:val="00391CE5"/>
    <w:rsid w:val="0039225B"/>
    <w:rsid w:val="0039287E"/>
    <w:rsid w:val="00393041"/>
    <w:rsid w:val="00393A21"/>
    <w:rsid w:val="00393C22"/>
    <w:rsid w:val="00393E99"/>
    <w:rsid w:val="00394635"/>
    <w:rsid w:val="00394B49"/>
    <w:rsid w:val="003965F9"/>
    <w:rsid w:val="00396F75"/>
    <w:rsid w:val="0039768E"/>
    <w:rsid w:val="00397B96"/>
    <w:rsid w:val="003A1515"/>
    <w:rsid w:val="003A1D3B"/>
    <w:rsid w:val="003A21F0"/>
    <w:rsid w:val="003A2D1C"/>
    <w:rsid w:val="003A31C6"/>
    <w:rsid w:val="003A58B3"/>
    <w:rsid w:val="003B0A46"/>
    <w:rsid w:val="003B1309"/>
    <w:rsid w:val="003B3AB2"/>
    <w:rsid w:val="003B49A1"/>
    <w:rsid w:val="003B57CF"/>
    <w:rsid w:val="003B588A"/>
    <w:rsid w:val="003B7803"/>
    <w:rsid w:val="003B7D5C"/>
    <w:rsid w:val="003C131C"/>
    <w:rsid w:val="003C29B9"/>
    <w:rsid w:val="003C2AA2"/>
    <w:rsid w:val="003C668F"/>
    <w:rsid w:val="003C7851"/>
    <w:rsid w:val="003C78FB"/>
    <w:rsid w:val="003C7E08"/>
    <w:rsid w:val="003D1315"/>
    <w:rsid w:val="003D1F3A"/>
    <w:rsid w:val="003D2DC3"/>
    <w:rsid w:val="003D3933"/>
    <w:rsid w:val="003D5385"/>
    <w:rsid w:val="003D661F"/>
    <w:rsid w:val="003D7243"/>
    <w:rsid w:val="003E2A94"/>
    <w:rsid w:val="003E3C58"/>
    <w:rsid w:val="003E4B00"/>
    <w:rsid w:val="003E5053"/>
    <w:rsid w:val="003E52E9"/>
    <w:rsid w:val="003E60E0"/>
    <w:rsid w:val="003E668F"/>
    <w:rsid w:val="003E7C6D"/>
    <w:rsid w:val="003F0D61"/>
    <w:rsid w:val="003F2F44"/>
    <w:rsid w:val="003F48DD"/>
    <w:rsid w:val="003F4FF2"/>
    <w:rsid w:val="003F5495"/>
    <w:rsid w:val="003F5935"/>
    <w:rsid w:val="003F7E0B"/>
    <w:rsid w:val="00400701"/>
    <w:rsid w:val="0040112A"/>
    <w:rsid w:val="00401ABF"/>
    <w:rsid w:val="00401E43"/>
    <w:rsid w:val="00403F1B"/>
    <w:rsid w:val="00404D97"/>
    <w:rsid w:val="004052A2"/>
    <w:rsid w:val="004052C0"/>
    <w:rsid w:val="00410705"/>
    <w:rsid w:val="0041273C"/>
    <w:rsid w:val="004127B5"/>
    <w:rsid w:val="00413427"/>
    <w:rsid w:val="00413BFD"/>
    <w:rsid w:val="00413D60"/>
    <w:rsid w:val="004143F2"/>
    <w:rsid w:val="004146E9"/>
    <w:rsid w:val="00415F7C"/>
    <w:rsid w:val="0041670C"/>
    <w:rsid w:val="00416EF8"/>
    <w:rsid w:val="00421092"/>
    <w:rsid w:val="00421284"/>
    <w:rsid w:val="0042134C"/>
    <w:rsid w:val="00421E84"/>
    <w:rsid w:val="00422F85"/>
    <w:rsid w:val="0042341E"/>
    <w:rsid w:val="00423BA8"/>
    <w:rsid w:val="00424201"/>
    <w:rsid w:val="00424753"/>
    <w:rsid w:val="00424E63"/>
    <w:rsid w:val="00424FFF"/>
    <w:rsid w:val="00425034"/>
    <w:rsid w:val="00425B5E"/>
    <w:rsid w:val="004268C9"/>
    <w:rsid w:val="00427766"/>
    <w:rsid w:val="004312FE"/>
    <w:rsid w:val="004319E9"/>
    <w:rsid w:val="00432157"/>
    <w:rsid w:val="00435D45"/>
    <w:rsid w:val="004374E8"/>
    <w:rsid w:val="00437988"/>
    <w:rsid w:val="00437A33"/>
    <w:rsid w:val="00437DF8"/>
    <w:rsid w:val="00442044"/>
    <w:rsid w:val="00442E19"/>
    <w:rsid w:val="00443EC8"/>
    <w:rsid w:val="004457B5"/>
    <w:rsid w:val="00445AA4"/>
    <w:rsid w:val="004460BA"/>
    <w:rsid w:val="00450308"/>
    <w:rsid w:val="004508E0"/>
    <w:rsid w:val="00450B29"/>
    <w:rsid w:val="00451CF6"/>
    <w:rsid w:val="00451D72"/>
    <w:rsid w:val="00451F1B"/>
    <w:rsid w:val="00452B66"/>
    <w:rsid w:val="00452C24"/>
    <w:rsid w:val="0045334E"/>
    <w:rsid w:val="00453F99"/>
    <w:rsid w:val="0045401A"/>
    <w:rsid w:val="00454DDC"/>
    <w:rsid w:val="00455496"/>
    <w:rsid w:val="00455EE5"/>
    <w:rsid w:val="00456286"/>
    <w:rsid w:val="00456EEF"/>
    <w:rsid w:val="00457800"/>
    <w:rsid w:val="004603F6"/>
    <w:rsid w:val="00461385"/>
    <w:rsid w:val="00461496"/>
    <w:rsid w:val="00462904"/>
    <w:rsid w:val="0046310C"/>
    <w:rsid w:val="004635AF"/>
    <w:rsid w:val="00463C77"/>
    <w:rsid w:val="004644CB"/>
    <w:rsid w:val="0046542C"/>
    <w:rsid w:val="00465EF2"/>
    <w:rsid w:val="0046676B"/>
    <w:rsid w:val="00466DCC"/>
    <w:rsid w:val="00466F18"/>
    <w:rsid w:val="004674F5"/>
    <w:rsid w:val="00470351"/>
    <w:rsid w:val="00473A5A"/>
    <w:rsid w:val="004745B4"/>
    <w:rsid w:val="004748F8"/>
    <w:rsid w:val="0047543B"/>
    <w:rsid w:val="00481583"/>
    <w:rsid w:val="00482CA4"/>
    <w:rsid w:val="00482DE3"/>
    <w:rsid w:val="00485923"/>
    <w:rsid w:val="004861D9"/>
    <w:rsid w:val="004862B4"/>
    <w:rsid w:val="00486B3A"/>
    <w:rsid w:val="004905CD"/>
    <w:rsid w:val="00490CB7"/>
    <w:rsid w:val="00491B7A"/>
    <w:rsid w:val="00492370"/>
    <w:rsid w:val="00492789"/>
    <w:rsid w:val="00492A12"/>
    <w:rsid w:val="00492EB0"/>
    <w:rsid w:val="004931C1"/>
    <w:rsid w:val="004955FA"/>
    <w:rsid w:val="00495FED"/>
    <w:rsid w:val="00497232"/>
    <w:rsid w:val="004A05C4"/>
    <w:rsid w:val="004A096E"/>
    <w:rsid w:val="004A0A2C"/>
    <w:rsid w:val="004A1C64"/>
    <w:rsid w:val="004A1D4F"/>
    <w:rsid w:val="004A2AF6"/>
    <w:rsid w:val="004A2E6C"/>
    <w:rsid w:val="004A2EDA"/>
    <w:rsid w:val="004A32F5"/>
    <w:rsid w:val="004A3929"/>
    <w:rsid w:val="004A5B79"/>
    <w:rsid w:val="004A5E26"/>
    <w:rsid w:val="004A6107"/>
    <w:rsid w:val="004A6173"/>
    <w:rsid w:val="004A61A2"/>
    <w:rsid w:val="004A6C23"/>
    <w:rsid w:val="004A6EAF"/>
    <w:rsid w:val="004A6F8A"/>
    <w:rsid w:val="004A77C5"/>
    <w:rsid w:val="004A7E8E"/>
    <w:rsid w:val="004B0FFA"/>
    <w:rsid w:val="004B2AE0"/>
    <w:rsid w:val="004B3A70"/>
    <w:rsid w:val="004B68BE"/>
    <w:rsid w:val="004B7A32"/>
    <w:rsid w:val="004C038A"/>
    <w:rsid w:val="004C0612"/>
    <w:rsid w:val="004C1A68"/>
    <w:rsid w:val="004C1AAF"/>
    <w:rsid w:val="004C259B"/>
    <w:rsid w:val="004C28AA"/>
    <w:rsid w:val="004C3A79"/>
    <w:rsid w:val="004C3DF5"/>
    <w:rsid w:val="004C4B40"/>
    <w:rsid w:val="004C5787"/>
    <w:rsid w:val="004C5989"/>
    <w:rsid w:val="004C65C3"/>
    <w:rsid w:val="004C6BE2"/>
    <w:rsid w:val="004C7A20"/>
    <w:rsid w:val="004C7A23"/>
    <w:rsid w:val="004C7AA9"/>
    <w:rsid w:val="004C7FBC"/>
    <w:rsid w:val="004D0F14"/>
    <w:rsid w:val="004D3394"/>
    <w:rsid w:val="004D3C40"/>
    <w:rsid w:val="004D4284"/>
    <w:rsid w:val="004D51D8"/>
    <w:rsid w:val="004D6801"/>
    <w:rsid w:val="004D6CD0"/>
    <w:rsid w:val="004D76EF"/>
    <w:rsid w:val="004E0368"/>
    <w:rsid w:val="004E09FC"/>
    <w:rsid w:val="004E11C1"/>
    <w:rsid w:val="004E126A"/>
    <w:rsid w:val="004E144D"/>
    <w:rsid w:val="004E3670"/>
    <w:rsid w:val="004E45B1"/>
    <w:rsid w:val="004E5B99"/>
    <w:rsid w:val="004E5FB9"/>
    <w:rsid w:val="004E6713"/>
    <w:rsid w:val="004E6A26"/>
    <w:rsid w:val="004E6D1A"/>
    <w:rsid w:val="004E74F2"/>
    <w:rsid w:val="004F0E67"/>
    <w:rsid w:val="004F1455"/>
    <w:rsid w:val="004F1FC0"/>
    <w:rsid w:val="004F2539"/>
    <w:rsid w:val="004F4AFA"/>
    <w:rsid w:val="004F7238"/>
    <w:rsid w:val="004F7D41"/>
    <w:rsid w:val="00505D91"/>
    <w:rsid w:val="00506861"/>
    <w:rsid w:val="00507903"/>
    <w:rsid w:val="00507D55"/>
    <w:rsid w:val="00507FB8"/>
    <w:rsid w:val="0051044B"/>
    <w:rsid w:val="0051234B"/>
    <w:rsid w:val="00512E08"/>
    <w:rsid w:val="0051452D"/>
    <w:rsid w:val="005157A3"/>
    <w:rsid w:val="00521703"/>
    <w:rsid w:val="00521A44"/>
    <w:rsid w:val="00521AC1"/>
    <w:rsid w:val="00521F49"/>
    <w:rsid w:val="00522C6C"/>
    <w:rsid w:val="00523258"/>
    <w:rsid w:val="005240B5"/>
    <w:rsid w:val="00525226"/>
    <w:rsid w:val="0052595A"/>
    <w:rsid w:val="00525A1D"/>
    <w:rsid w:val="00526770"/>
    <w:rsid w:val="00526D72"/>
    <w:rsid w:val="005318B6"/>
    <w:rsid w:val="005320F0"/>
    <w:rsid w:val="0053249F"/>
    <w:rsid w:val="00532535"/>
    <w:rsid w:val="00532559"/>
    <w:rsid w:val="005337FC"/>
    <w:rsid w:val="00535996"/>
    <w:rsid w:val="00540690"/>
    <w:rsid w:val="00544B3C"/>
    <w:rsid w:val="00544F3C"/>
    <w:rsid w:val="00544FE3"/>
    <w:rsid w:val="005458EF"/>
    <w:rsid w:val="00545FBC"/>
    <w:rsid w:val="00547283"/>
    <w:rsid w:val="00547760"/>
    <w:rsid w:val="005500CA"/>
    <w:rsid w:val="0055037A"/>
    <w:rsid w:val="00550D0E"/>
    <w:rsid w:val="0055126C"/>
    <w:rsid w:val="00552C52"/>
    <w:rsid w:val="00552D86"/>
    <w:rsid w:val="005534A1"/>
    <w:rsid w:val="00554D7E"/>
    <w:rsid w:val="00555756"/>
    <w:rsid w:val="00557893"/>
    <w:rsid w:val="00557E54"/>
    <w:rsid w:val="00561A18"/>
    <w:rsid w:val="00562BFA"/>
    <w:rsid w:val="00563F9C"/>
    <w:rsid w:val="00565370"/>
    <w:rsid w:val="00565BAB"/>
    <w:rsid w:val="0056652C"/>
    <w:rsid w:val="00571043"/>
    <w:rsid w:val="00571231"/>
    <w:rsid w:val="00571CE8"/>
    <w:rsid w:val="005736A2"/>
    <w:rsid w:val="005758B6"/>
    <w:rsid w:val="00576608"/>
    <w:rsid w:val="0057667B"/>
    <w:rsid w:val="00576B55"/>
    <w:rsid w:val="005774EE"/>
    <w:rsid w:val="00580636"/>
    <w:rsid w:val="00580C78"/>
    <w:rsid w:val="005811E6"/>
    <w:rsid w:val="00581579"/>
    <w:rsid w:val="005830BA"/>
    <w:rsid w:val="00584753"/>
    <w:rsid w:val="005847D1"/>
    <w:rsid w:val="005854AB"/>
    <w:rsid w:val="00586272"/>
    <w:rsid w:val="0058639E"/>
    <w:rsid w:val="005902F2"/>
    <w:rsid w:val="005912FD"/>
    <w:rsid w:val="0059198C"/>
    <w:rsid w:val="005928A1"/>
    <w:rsid w:val="00593695"/>
    <w:rsid w:val="005939FE"/>
    <w:rsid w:val="005945A5"/>
    <w:rsid w:val="00595565"/>
    <w:rsid w:val="00597473"/>
    <w:rsid w:val="005A057C"/>
    <w:rsid w:val="005A0D57"/>
    <w:rsid w:val="005A0FF8"/>
    <w:rsid w:val="005A185C"/>
    <w:rsid w:val="005A1D8C"/>
    <w:rsid w:val="005A21B3"/>
    <w:rsid w:val="005A2D1A"/>
    <w:rsid w:val="005A2DBD"/>
    <w:rsid w:val="005A4282"/>
    <w:rsid w:val="005A5C89"/>
    <w:rsid w:val="005A5E3A"/>
    <w:rsid w:val="005A69C8"/>
    <w:rsid w:val="005B0383"/>
    <w:rsid w:val="005B1185"/>
    <w:rsid w:val="005B157A"/>
    <w:rsid w:val="005B1604"/>
    <w:rsid w:val="005B1B37"/>
    <w:rsid w:val="005B1CF8"/>
    <w:rsid w:val="005B211E"/>
    <w:rsid w:val="005B310D"/>
    <w:rsid w:val="005B450E"/>
    <w:rsid w:val="005B4623"/>
    <w:rsid w:val="005B5CC2"/>
    <w:rsid w:val="005B6C4C"/>
    <w:rsid w:val="005B6EDA"/>
    <w:rsid w:val="005C1AA4"/>
    <w:rsid w:val="005C3F2F"/>
    <w:rsid w:val="005C5D63"/>
    <w:rsid w:val="005C66E2"/>
    <w:rsid w:val="005C6DE7"/>
    <w:rsid w:val="005C7D6C"/>
    <w:rsid w:val="005D14E8"/>
    <w:rsid w:val="005D1B85"/>
    <w:rsid w:val="005D4F91"/>
    <w:rsid w:val="005D62E1"/>
    <w:rsid w:val="005D720B"/>
    <w:rsid w:val="005E0257"/>
    <w:rsid w:val="005E2595"/>
    <w:rsid w:val="005E2931"/>
    <w:rsid w:val="005E2BBB"/>
    <w:rsid w:val="005E3F72"/>
    <w:rsid w:val="005E4565"/>
    <w:rsid w:val="005E4D9F"/>
    <w:rsid w:val="005E5610"/>
    <w:rsid w:val="005E68A6"/>
    <w:rsid w:val="005F0B7F"/>
    <w:rsid w:val="005F1327"/>
    <w:rsid w:val="005F21E9"/>
    <w:rsid w:val="005F28CC"/>
    <w:rsid w:val="005F3476"/>
    <w:rsid w:val="005F36B3"/>
    <w:rsid w:val="005F3BDF"/>
    <w:rsid w:val="005F464D"/>
    <w:rsid w:val="005F4A07"/>
    <w:rsid w:val="005F4CDB"/>
    <w:rsid w:val="005F517A"/>
    <w:rsid w:val="005F66E3"/>
    <w:rsid w:val="005F7CA8"/>
    <w:rsid w:val="006003EF"/>
    <w:rsid w:val="006013EF"/>
    <w:rsid w:val="006017A5"/>
    <w:rsid w:val="00601F50"/>
    <w:rsid w:val="0060272C"/>
    <w:rsid w:val="0060317A"/>
    <w:rsid w:val="006042E1"/>
    <w:rsid w:val="0060618C"/>
    <w:rsid w:val="006072AC"/>
    <w:rsid w:val="00610055"/>
    <w:rsid w:val="00610C05"/>
    <w:rsid w:val="0061109F"/>
    <w:rsid w:val="00611CE6"/>
    <w:rsid w:val="00612F57"/>
    <w:rsid w:val="00614889"/>
    <w:rsid w:val="00614CB2"/>
    <w:rsid w:val="00614EEE"/>
    <w:rsid w:val="0061550C"/>
    <w:rsid w:val="00615825"/>
    <w:rsid w:val="00616A30"/>
    <w:rsid w:val="00617B38"/>
    <w:rsid w:val="00617D34"/>
    <w:rsid w:val="00620B9B"/>
    <w:rsid w:val="0062342D"/>
    <w:rsid w:val="00623E2C"/>
    <w:rsid w:val="00623F26"/>
    <w:rsid w:val="00623FF2"/>
    <w:rsid w:val="00624B5A"/>
    <w:rsid w:val="00625609"/>
    <w:rsid w:val="0062574E"/>
    <w:rsid w:val="00626DAA"/>
    <w:rsid w:val="00626E34"/>
    <w:rsid w:val="006272F3"/>
    <w:rsid w:val="00627FD7"/>
    <w:rsid w:val="00630EA7"/>
    <w:rsid w:val="0063141D"/>
    <w:rsid w:val="0063168B"/>
    <w:rsid w:val="00631D08"/>
    <w:rsid w:val="0063210F"/>
    <w:rsid w:val="00634493"/>
    <w:rsid w:val="00634681"/>
    <w:rsid w:val="006362C7"/>
    <w:rsid w:val="00636642"/>
    <w:rsid w:val="00636C3D"/>
    <w:rsid w:val="00637055"/>
    <w:rsid w:val="00640279"/>
    <w:rsid w:val="0064614A"/>
    <w:rsid w:val="00646B09"/>
    <w:rsid w:val="00647207"/>
    <w:rsid w:val="00647967"/>
    <w:rsid w:val="00650929"/>
    <w:rsid w:val="00650CF6"/>
    <w:rsid w:val="00651040"/>
    <w:rsid w:val="00651EBF"/>
    <w:rsid w:val="00653722"/>
    <w:rsid w:val="00654910"/>
    <w:rsid w:val="00654D79"/>
    <w:rsid w:val="00655CEE"/>
    <w:rsid w:val="00656252"/>
    <w:rsid w:val="006569BC"/>
    <w:rsid w:val="00656F82"/>
    <w:rsid w:val="00657C26"/>
    <w:rsid w:val="00657C4C"/>
    <w:rsid w:val="00657F9F"/>
    <w:rsid w:val="00662947"/>
    <w:rsid w:val="00663265"/>
    <w:rsid w:val="006635C0"/>
    <w:rsid w:val="006667B5"/>
    <w:rsid w:val="00667F8E"/>
    <w:rsid w:val="006708C1"/>
    <w:rsid w:val="00670F27"/>
    <w:rsid w:val="00674234"/>
    <w:rsid w:val="0067527A"/>
    <w:rsid w:val="006753E2"/>
    <w:rsid w:val="00676198"/>
    <w:rsid w:val="006763B8"/>
    <w:rsid w:val="00677A37"/>
    <w:rsid w:val="00680072"/>
    <w:rsid w:val="00680BA4"/>
    <w:rsid w:val="00681A87"/>
    <w:rsid w:val="00681DE2"/>
    <w:rsid w:val="006820B8"/>
    <w:rsid w:val="00683667"/>
    <w:rsid w:val="006836CC"/>
    <w:rsid w:val="00684449"/>
    <w:rsid w:val="00684587"/>
    <w:rsid w:val="00685D39"/>
    <w:rsid w:val="00687BF3"/>
    <w:rsid w:val="00690945"/>
    <w:rsid w:val="006917C1"/>
    <w:rsid w:val="00691FCD"/>
    <w:rsid w:val="006923F5"/>
    <w:rsid w:val="00692DC7"/>
    <w:rsid w:val="006941CA"/>
    <w:rsid w:val="00694483"/>
    <w:rsid w:val="00694C6B"/>
    <w:rsid w:val="00695138"/>
    <w:rsid w:val="006959B6"/>
    <w:rsid w:val="00695BD2"/>
    <w:rsid w:val="006964E4"/>
    <w:rsid w:val="00696550"/>
    <w:rsid w:val="00696FA3"/>
    <w:rsid w:val="0069735E"/>
    <w:rsid w:val="006A05E9"/>
    <w:rsid w:val="006A24A5"/>
    <w:rsid w:val="006A26AB"/>
    <w:rsid w:val="006A3B46"/>
    <w:rsid w:val="006A45FC"/>
    <w:rsid w:val="006A480A"/>
    <w:rsid w:val="006A4F3A"/>
    <w:rsid w:val="006A5725"/>
    <w:rsid w:val="006A5FE2"/>
    <w:rsid w:val="006A6D6B"/>
    <w:rsid w:val="006A7499"/>
    <w:rsid w:val="006A791C"/>
    <w:rsid w:val="006B0357"/>
    <w:rsid w:val="006B0BEB"/>
    <w:rsid w:val="006B1B26"/>
    <w:rsid w:val="006B1E86"/>
    <w:rsid w:val="006B2283"/>
    <w:rsid w:val="006B42C9"/>
    <w:rsid w:val="006B46B7"/>
    <w:rsid w:val="006B47F9"/>
    <w:rsid w:val="006B4ABA"/>
    <w:rsid w:val="006B614D"/>
    <w:rsid w:val="006B63DA"/>
    <w:rsid w:val="006B6B61"/>
    <w:rsid w:val="006B782F"/>
    <w:rsid w:val="006C1936"/>
    <w:rsid w:val="006C2219"/>
    <w:rsid w:val="006C34CA"/>
    <w:rsid w:val="006C372B"/>
    <w:rsid w:val="006C53B0"/>
    <w:rsid w:val="006C61E0"/>
    <w:rsid w:val="006C71C9"/>
    <w:rsid w:val="006C73E2"/>
    <w:rsid w:val="006D06BA"/>
    <w:rsid w:val="006D0FFB"/>
    <w:rsid w:val="006D212B"/>
    <w:rsid w:val="006D3C4D"/>
    <w:rsid w:val="006D4145"/>
    <w:rsid w:val="006D427C"/>
    <w:rsid w:val="006D6F31"/>
    <w:rsid w:val="006E0148"/>
    <w:rsid w:val="006E137A"/>
    <w:rsid w:val="006E1E40"/>
    <w:rsid w:val="006E3D16"/>
    <w:rsid w:val="006E4862"/>
    <w:rsid w:val="006E683F"/>
    <w:rsid w:val="006F0C32"/>
    <w:rsid w:val="006F22BD"/>
    <w:rsid w:val="006F2D73"/>
    <w:rsid w:val="006F32FE"/>
    <w:rsid w:val="006F43F5"/>
    <w:rsid w:val="006F4B16"/>
    <w:rsid w:val="006F555F"/>
    <w:rsid w:val="006F611C"/>
    <w:rsid w:val="006F63E9"/>
    <w:rsid w:val="00700B5F"/>
    <w:rsid w:val="00701CC9"/>
    <w:rsid w:val="00701F5E"/>
    <w:rsid w:val="0070211F"/>
    <w:rsid w:val="007026C6"/>
    <w:rsid w:val="00702BCE"/>
    <w:rsid w:val="00703A58"/>
    <w:rsid w:val="0070497F"/>
    <w:rsid w:val="00705286"/>
    <w:rsid w:val="00707275"/>
    <w:rsid w:val="007073BF"/>
    <w:rsid w:val="007074AD"/>
    <w:rsid w:val="00707A14"/>
    <w:rsid w:val="00707A27"/>
    <w:rsid w:val="00707DAB"/>
    <w:rsid w:val="00710649"/>
    <w:rsid w:val="00711749"/>
    <w:rsid w:val="00711DBE"/>
    <w:rsid w:val="00713C0D"/>
    <w:rsid w:val="00720B21"/>
    <w:rsid w:val="00720FD4"/>
    <w:rsid w:val="007214C3"/>
    <w:rsid w:val="00721723"/>
    <w:rsid w:val="00721A56"/>
    <w:rsid w:val="00721DA4"/>
    <w:rsid w:val="007225F4"/>
    <w:rsid w:val="0072466C"/>
    <w:rsid w:val="00724ABB"/>
    <w:rsid w:val="00726886"/>
    <w:rsid w:val="00727CA3"/>
    <w:rsid w:val="00730D56"/>
    <w:rsid w:val="007336F7"/>
    <w:rsid w:val="00733E70"/>
    <w:rsid w:val="0073447D"/>
    <w:rsid w:val="007344DF"/>
    <w:rsid w:val="0073499F"/>
    <w:rsid w:val="00734BE3"/>
    <w:rsid w:val="00734F08"/>
    <w:rsid w:val="00736977"/>
    <w:rsid w:val="00737C1E"/>
    <w:rsid w:val="00737E61"/>
    <w:rsid w:val="00740331"/>
    <w:rsid w:val="00740794"/>
    <w:rsid w:val="0074310A"/>
    <w:rsid w:val="00743C5F"/>
    <w:rsid w:val="00744442"/>
    <w:rsid w:val="00744A7E"/>
    <w:rsid w:val="00744F04"/>
    <w:rsid w:val="00744FF0"/>
    <w:rsid w:val="007460D6"/>
    <w:rsid w:val="00746C6C"/>
    <w:rsid w:val="00747123"/>
    <w:rsid w:val="0074726C"/>
    <w:rsid w:val="00747FA2"/>
    <w:rsid w:val="00750A8C"/>
    <w:rsid w:val="007510EB"/>
    <w:rsid w:val="00751F27"/>
    <w:rsid w:val="00751F2F"/>
    <w:rsid w:val="00752962"/>
    <w:rsid w:val="00753217"/>
    <w:rsid w:val="007535A2"/>
    <w:rsid w:val="00754341"/>
    <w:rsid w:val="00755CEF"/>
    <w:rsid w:val="00755E22"/>
    <w:rsid w:val="007560E4"/>
    <w:rsid w:val="00756A5F"/>
    <w:rsid w:val="00756ABB"/>
    <w:rsid w:val="007575F4"/>
    <w:rsid w:val="00757809"/>
    <w:rsid w:val="00757C92"/>
    <w:rsid w:val="007607FD"/>
    <w:rsid w:val="0076206A"/>
    <w:rsid w:val="00762854"/>
    <w:rsid w:val="0076410F"/>
    <w:rsid w:val="00764228"/>
    <w:rsid w:val="0076542C"/>
    <w:rsid w:val="00765528"/>
    <w:rsid w:val="0076606B"/>
    <w:rsid w:val="007700E7"/>
    <w:rsid w:val="00770C7E"/>
    <w:rsid w:val="00770EE3"/>
    <w:rsid w:val="007725EF"/>
    <w:rsid w:val="00772781"/>
    <w:rsid w:val="00772B81"/>
    <w:rsid w:val="00772C58"/>
    <w:rsid w:val="00775572"/>
    <w:rsid w:val="00777184"/>
    <w:rsid w:val="007777D8"/>
    <w:rsid w:val="007804C6"/>
    <w:rsid w:val="0078172B"/>
    <w:rsid w:val="0078252C"/>
    <w:rsid w:val="00784644"/>
    <w:rsid w:val="00784FE8"/>
    <w:rsid w:val="0078528C"/>
    <w:rsid w:val="00785DE7"/>
    <w:rsid w:val="00786D2F"/>
    <w:rsid w:val="00787764"/>
    <w:rsid w:val="00791372"/>
    <w:rsid w:val="00794E3A"/>
    <w:rsid w:val="00795110"/>
    <w:rsid w:val="00796422"/>
    <w:rsid w:val="0079653E"/>
    <w:rsid w:val="00796E7C"/>
    <w:rsid w:val="007A166F"/>
    <w:rsid w:val="007A1850"/>
    <w:rsid w:val="007A21F1"/>
    <w:rsid w:val="007A2DB3"/>
    <w:rsid w:val="007A2DE5"/>
    <w:rsid w:val="007A34E9"/>
    <w:rsid w:val="007A42DD"/>
    <w:rsid w:val="007A4389"/>
    <w:rsid w:val="007A4599"/>
    <w:rsid w:val="007A4831"/>
    <w:rsid w:val="007A4B33"/>
    <w:rsid w:val="007A5914"/>
    <w:rsid w:val="007B2061"/>
    <w:rsid w:val="007B36C0"/>
    <w:rsid w:val="007B3A63"/>
    <w:rsid w:val="007B425F"/>
    <w:rsid w:val="007B4472"/>
    <w:rsid w:val="007B47A2"/>
    <w:rsid w:val="007B5EA9"/>
    <w:rsid w:val="007B64AB"/>
    <w:rsid w:val="007B6DC5"/>
    <w:rsid w:val="007B6F3E"/>
    <w:rsid w:val="007B7D1D"/>
    <w:rsid w:val="007B7DFD"/>
    <w:rsid w:val="007C03FA"/>
    <w:rsid w:val="007C05E5"/>
    <w:rsid w:val="007C08B1"/>
    <w:rsid w:val="007C0DD2"/>
    <w:rsid w:val="007C107A"/>
    <w:rsid w:val="007C1F5D"/>
    <w:rsid w:val="007C3D4E"/>
    <w:rsid w:val="007C48C6"/>
    <w:rsid w:val="007C5CC5"/>
    <w:rsid w:val="007C6124"/>
    <w:rsid w:val="007C6262"/>
    <w:rsid w:val="007C691F"/>
    <w:rsid w:val="007C6D07"/>
    <w:rsid w:val="007C6E5B"/>
    <w:rsid w:val="007C7DF2"/>
    <w:rsid w:val="007D0B96"/>
    <w:rsid w:val="007D3878"/>
    <w:rsid w:val="007D44E4"/>
    <w:rsid w:val="007D452F"/>
    <w:rsid w:val="007D4DAD"/>
    <w:rsid w:val="007D4DE9"/>
    <w:rsid w:val="007D4DF3"/>
    <w:rsid w:val="007D5E44"/>
    <w:rsid w:val="007D66CC"/>
    <w:rsid w:val="007D66D1"/>
    <w:rsid w:val="007D7225"/>
    <w:rsid w:val="007D7894"/>
    <w:rsid w:val="007D7E9F"/>
    <w:rsid w:val="007E03BA"/>
    <w:rsid w:val="007E13D4"/>
    <w:rsid w:val="007E159E"/>
    <w:rsid w:val="007E1650"/>
    <w:rsid w:val="007E1823"/>
    <w:rsid w:val="007E3393"/>
    <w:rsid w:val="007E3741"/>
    <w:rsid w:val="007E3B98"/>
    <w:rsid w:val="007E45B3"/>
    <w:rsid w:val="007E5BFB"/>
    <w:rsid w:val="007E5FE9"/>
    <w:rsid w:val="007F00FB"/>
    <w:rsid w:val="007F07E6"/>
    <w:rsid w:val="007F0C2A"/>
    <w:rsid w:val="007F4AF6"/>
    <w:rsid w:val="007F4B97"/>
    <w:rsid w:val="007F5AC0"/>
    <w:rsid w:val="007F5EA6"/>
    <w:rsid w:val="007F6981"/>
    <w:rsid w:val="007F7CFD"/>
    <w:rsid w:val="00800440"/>
    <w:rsid w:val="00801AE2"/>
    <w:rsid w:val="00801C98"/>
    <w:rsid w:val="008021D5"/>
    <w:rsid w:val="00802C27"/>
    <w:rsid w:val="00803710"/>
    <w:rsid w:val="00804E25"/>
    <w:rsid w:val="00804FFB"/>
    <w:rsid w:val="0080520C"/>
    <w:rsid w:val="00805616"/>
    <w:rsid w:val="0081023B"/>
    <w:rsid w:val="00810CE6"/>
    <w:rsid w:val="00811AE8"/>
    <w:rsid w:val="008120A3"/>
    <w:rsid w:val="00812CE6"/>
    <w:rsid w:val="008130FC"/>
    <w:rsid w:val="008134DE"/>
    <w:rsid w:val="00813DAB"/>
    <w:rsid w:val="00815A95"/>
    <w:rsid w:val="0081685D"/>
    <w:rsid w:val="0081693E"/>
    <w:rsid w:val="00817374"/>
    <w:rsid w:val="008208B4"/>
    <w:rsid w:val="008210C0"/>
    <w:rsid w:val="008218B7"/>
    <w:rsid w:val="0082268C"/>
    <w:rsid w:val="008228B7"/>
    <w:rsid w:val="0082659E"/>
    <w:rsid w:val="00826B0E"/>
    <w:rsid w:val="008275F4"/>
    <w:rsid w:val="00831CC5"/>
    <w:rsid w:val="00832C96"/>
    <w:rsid w:val="00832F58"/>
    <w:rsid w:val="00832F8A"/>
    <w:rsid w:val="00833F70"/>
    <w:rsid w:val="00834960"/>
    <w:rsid w:val="00834F58"/>
    <w:rsid w:val="0083618F"/>
    <w:rsid w:val="00840A9F"/>
    <w:rsid w:val="00840D8A"/>
    <w:rsid w:val="00842768"/>
    <w:rsid w:val="0084276D"/>
    <w:rsid w:val="00843C86"/>
    <w:rsid w:val="00844819"/>
    <w:rsid w:val="00845BCF"/>
    <w:rsid w:val="00847545"/>
    <w:rsid w:val="00850643"/>
    <w:rsid w:val="00850679"/>
    <w:rsid w:val="00850BE6"/>
    <w:rsid w:val="00851033"/>
    <w:rsid w:val="00851D2F"/>
    <w:rsid w:val="0085241A"/>
    <w:rsid w:val="008528A9"/>
    <w:rsid w:val="0085363A"/>
    <w:rsid w:val="00853D22"/>
    <w:rsid w:val="0085452F"/>
    <w:rsid w:val="00854CC3"/>
    <w:rsid w:val="0085689F"/>
    <w:rsid w:val="00856C8E"/>
    <w:rsid w:val="00857407"/>
    <w:rsid w:val="008577B6"/>
    <w:rsid w:val="008579F1"/>
    <w:rsid w:val="00862268"/>
    <w:rsid w:val="0086365A"/>
    <w:rsid w:val="00863895"/>
    <w:rsid w:val="008647B0"/>
    <w:rsid w:val="00864C78"/>
    <w:rsid w:val="008658F5"/>
    <w:rsid w:val="00865D9D"/>
    <w:rsid w:val="00873BE3"/>
    <w:rsid w:val="008747E3"/>
    <w:rsid w:val="008764DC"/>
    <w:rsid w:val="0087690A"/>
    <w:rsid w:val="0087732C"/>
    <w:rsid w:val="00877C99"/>
    <w:rsid w:val="0088162F"/>
    <w:rsid w:val="00882DD1"/>
    <w:rsid w:val="00884E67"/>
    <w:rsid w:val="0088523F"/>
    <w:rsid w:val="008855F3"/>
    <w:rsid w:val="00886606"/>
    <w:rsid w:val="008869C3"/>
    <w:rsid w:val="00887322"/>
    <w:rsid w:val="0088752E"/>
    <w:rsid w:val="00890748"/>
    <w:rsid w:val="00893BB3"/>
    <w:rsid w:val="00895828"/>
    <w:rsid w:val="00895A4E"/>
    <w:rsid w:val="00895BF8"/>
    <w:rsid w:val="008A1675"/>
    <w:rsid w:val="008A2123"/>
    <w:rsid w:val="008A2930"/>
    <w:rsid w:val="008A299B"/>
    <w:rsid w:val="008A30F2"/>
    <w:rsid w:val="008A324D"/>
    <w:rsid w:val="008A34E6"/>
    <w:rsid w:val="008A3B1C"/>
    <w:rsid w:val="008A4F48"/>
    <w:rsid w:val="008A55A2"/>
    <w:rsid w:val="008A56F8"/>
    <w:rsid w:val="008A6FD4"/>
    <w:rsid w:val="008B078B"/>
    <w:rsid w:val="008B16E1"/>
    <w:rsid w:val="008B1CF0"/>
    <w:rsid w:val="008B40D8"/>
    <w:rsid w:val="008B45C5"/>
    <w:rsid w:val="008B6538"/>
    <w:rsid w:val="008B6B64"/>
    <w:rsid w:val="008B6E88"/>
    <w:rsid w:val="008B749D"/>
    <w:rsid w:val="008C0506"/>
    <w:rsid w:val="008C0B7C"/>
    <w:rsid w:val="008C0B82"/>
    <w:rsid w:val="008C1001"/>
    <w:rsid w:val="008C1896"/>
    <w:rsid w:val="008C18E0"/>
    <w:rsid w:val="008C2165"/>
    <w:rsid w:val="008C2BB7"/>
    <w:rsid w:val="008C56C1"/>
    <w:rsid w:val="008C61FD"/>
    <w:rsid w:val="008C6201"/>
    <w:rsid w:val="008C6516"/>
    <w:rsid w:val="008C6F7E"/>
    <w:rsid w:val="008C723B"/>
    <w:rsid w:val="008C733C"/>
    <w:rsid w:val="008C79E8"/>
    <w:rsid w:val="008D0390"/>
    <w:rsid w:val="008D1AC0"/>
    <w:rsid w:val="008D281E"/>
    <w:rsid w:val="008D33D6"/>
    <w:rsid w:val="008D3C02"/>
    <w:rsid w:val="008D4968"/>
    <w:rsid w:val="008D5265"/>
    <w:rsid w:val="008D549E"/>
    <w:rsid w:val="008D610B"/>
    <w:rsid w:val="008D762C"/>
    <w:rsid w:val="008E1554"/>
    <w:rsid w:val="008E2D0C"/>
    <w:rsid w:val="008E3185"/>
    <w:rsid w:val="008E4615"/>
    <w:rsid w:val="008E537E"/>
    <w:rsid w:val="008E55A5"/>
    <w:rsid w:val="008E630D"/>
    <w:rsid w:val="008E7847"/>
    <w:rsid w:val="008E7B3F"/>
    <w:rsid w:val="008F13DD"/>
    <w:rsid w:val="008F1463"/>
    <w:rsid w:val="008F406F"/>
    <w:rsid w:val="008F4121"/>
    <w:rsid w:val="008F4594"/>
    <w:rsid w:val="008F4E4B"/>
    <w:rsid w:val="008F51EE"/>
    <w:rsid w:val="008F5A2B"/>
    <w:rsid w:val="008F5AEC"/>
    <w:rsid w:val="008F5C3A"/>
    <w:rsid w:val="008F7655"/>
    <w:rsid w:val="0090012B"/>
    <w:rsid w:val="00900AA3"/>
    <w:rsid w:val="00900B0E"/>
    <w:rsid w:val="009015A8"/>
    <w:rsid w:val="009020EF"/>
    <w:rsid w:val="00903469"/>
    <w:rsid w:val="0090588E"/>
    <w:rsid w:val="00907720"/>
    <w:rsid w:val="00907DA2"/>
    <w:rsid w:val="00907DB7"/>
    <w:rsid w:val="00907F44"/>
    <w:rsid w:val="00907FB1"/>
    <w:rsid w:val="00910C6A"/>
    <w:rsid w:val="00910E23"/>
    <w:rsid w:val="009114C9"/>
    <w:rsid w:val="00911F50"/>
    <w:rsid w:val="00916255"/>
    <w:rsid w:val="00916670"/>
    <w:rsid w:val="00916D11"/>
    <w:rsid w:val="009204C6"/>
    <w:rsid w:val="00921CB3"/>
    <w:rsid w:val="0092335C"/>
    <w:rsid w:val="009234EF"/>
    <w:rsid w:val="00923BB0"/>
    <w:rsid w:val="00923DD0"/>
    <w:rsid w:val="00924DC6"/>
    <w:rsid w:val="00924F31"/>
    <w:rsid w:val="00925466"/>
    <w:rsid w:val="009257BB"/>
    <w:rsid w:val="0092625C"/>
    <w:rsid w:val="00927477"/>
    <w:rsid w:val="00930608"/>
    <w:rsid w:val="00930911"/>
    <w:rsid w:val="00931DA1"/>
    <w:rsid w:val="009322E0"/>
    <w:rsid w:val="00932786"/>
    <w:rsid w:val="00933539"/>
    <w:rsid w:val="00934872"/>
    <w:rsid w:val="00934947"/>
    <w:rsid w:val="00935BF2"/>
    <w:rsid w:val="009401D4"/>
    <w:rsid w:val="009401F0"/>
    <w:rsid w:val="009402A6"/>
    <w:rsid w:val="00940F60"/>
    <w:rsid w:val="0094118F"/>
    <w:rsid w:val="009414E1"/>
    <w:rsid w:val="009417E4"/>
    <w:rsid w:val="009459E4"/>
    <w:rsid w:val="00946BB2"/>
    <w:rsid w:val="00947C82"/>
    <w:rsid w:val="00947DF5"/>
    <w:rsid w:val="00950130"/>
    <w:rsid w:val="009505DB"/>
    <w:rsid w:val="00950C3C"/>
    <w:rsid w:val="0095130D"/>
    <w:rsid w:val="00951389"/>
    <w:rsid w:val="00951A5A"/>
    <w:rsid w:val="00952D42"/>
    <w:rsid w:val="00953769"/>
    <w:rsid w:val="00955427"/>
    <w:rsid w:val="009561EA"/>
    <w:rsid w:val="0095669D"/>
    <w:rsid w:val="009567A5"/>
    <w:rsid w:val="00957DF6"/>
    <w:rsid w:val="009605B8"/>
    <w:rsid w:val="00961A4D"/>
    <w:rsid w:val="00963980"/>
    <w:rsid w:val="00963AFB"/>
    <w:rsid w:val="00963C4B"/>
    <w:rsid w:val="00963D8F"/>
    <w:rsid w:val="009645DF"/>
    <w:rsid w:val="0096779D"/>
    <w:rsid w:val="00970C45"/>
    <w:rsid w:val="00970C71"/>
    <w:rsid w:val="00972E2C"/>
    <w:rsid w:val="009741AF"/>
    <w:rsid w:val="009745A8"/>
    <w:rsid w:val="00975099"/>
    <w:rsid w:val="00976D84"/>
    <w:rsid w:val="00977515"/>
    <w:rsid w:val="0097794D"/>
    <w:rsid w:val="00982111"/>
    <w:rsid w:val="009823E5"/>
    <w:rsid w:val="00982692"/>
    <w:rsid w:val="009827CF"/>
    <w:rsid w:val="00983605"/>
    <w:rsid w:val="00983D9A"/>
    <w:rsid w:val="00985B15"/>
    <w:rsid w:val="009861D8"/>
    <w:rsid w:val="00986A17"/>
    <w:rsid w:val="00986A9D"/>
    <w:rsid w:val="00986CC6"/>
    <w:rsid w:val="00987222"/>
    <w:rsid w:val="009911D2"/>
    <w:rsid w:val="00992B6F"/>
    <w:rsid w:val="00992FD2"/>
    <w:rsid w:val="00992FF6"/>
    <w:rsid w:val="00994001"/>
    <w:rsid w:val="00995C7B"/>
    <w:rsid w:val="00996290"/>
    <w:rsid w:val="009966A3"/>
    <w:rsid w:val="00997059"/>
    <w:rsid w:val="009A1B49"/>
    <w:rsid w:val="009A1CFE"/>
    <w:rsid w:val="009A1FAF"/>
    <w:rsid w:val="009A246E"/>
    <w:rsid w:val="009A3ACB"/>
    <w:rsid w:val="009A4230"/>
    <w:rsid w:val="009A5195"/>
    <w:rsid w:val="009A5E51"/>
    <w:rsid w:val="009A6811"/>
    <w:rsid w:val="009A6C36"/>
    <w:rsid w:val="009A7BDA"/>
    <w:rsid w:val="009B0318"/>
    <w:rsid w:val="009B14C0"/>
    <w:rsid w:val="009B15A1"/>
    <w:rsid w:val="009B1E59"/>
    <w:rsid w:val="009B306A"/>
    <w:rsid w:val="009B31CF"/>
    <w:rsid w:val="009B3373"/>
    <w:rsid w:val="009B3B6F"/>
    <w:rsid w:val="009B45FD"/>
    <w:rsid w:val="009B4F73"/>
    <w:rsid w:val="009B54B2"/>
    <w:rsid w:val="009B664C"/>
    <w:rsid w:val="009B6CD8"/>
    <w:rsid w:val="009B7100"/>
    <w:rsid w:val="009B78E9"/>
    <w:rsid w:val="009B7FA2"/>
    <w:rsid w:val="009C0BFC"/>
    <w:rsid w:val="009C0CB3"/>
    <w:rsid w:val="009C0F18"/>
    <w:rsid w:val="009C3C34"/>
    <w:rsid w:val="009C4114"/>
    <w:rsid w:val="009C4670"/>
    <w:rsid w:val="009C4CAC"/>
    <w:rsid w:val="009C5039"/>
    <w:rsid w:val="009C51CA"/>
    <w:rsid w:val="009C5222"/>
    <w:rsid w:val="009C589D"/>
    <w:rsid w:val="009C76E6"/>
    <w:rsid w:val="009D0A26"/>
    <w:rsid w:val="009D0D01"/>
    <w:rsid w:val="009D1008"/>
    <w:rsid w:val="009D2B51"/>
    <w:rsid w:val="009D3435"/>
    <w:rsid w:val="009D3C43"/>
    <w:rsid w:val="009D3CA5"/>
    <w:rsid w:val="009D41F7"/>
    <w:rsid w:val="009D4C22"/>
    <w:rsid w:val="009D56A2"/>
    <w:rsid w:val="009D59AC"/>
    <w:rsid w:val="009D648C"/>
    <w:rsid w:val="009D64AE"/>
    <w:rsid w:val="009D6973"/>
    <w:rsid w:val="009E05D2"/>
    <w:rsid w:val="009E0700"/>
    <w:rsid w:val="009E0915"/>
    <w:rsid w:val="009E09D2"/>
    <w:rsid w:val="009E1ECF"/>
    <w:rsid w:val="009E24DE"/>
    <w:rsid w:val="009E26C0"/>
    <w:rsid w:val="009E2854"/>
    <w:rsid w:val="009E30FE"/>
    <w:rsid w:val="009E395C"/>
    <w:rsid w:val="009E3CDA"/>
    <w:rsid w:val="009E433F"/>
    <w:rsid w:val="009E4A62"/>
    <w:rsid w:val="009E5E36"/>
    <w:rsid w:val="009E6A00"/>
    <w:rsid w:val="009F11FC"/>
    <w:rsid w:val="009F3AAF"/>
    <w:rsid w:val="009F459B"/>
    <w:rsid w:val="009F5C89"/>
    <w:rsid w:val="009F5F53"/>
    <w:rsid w:val="009F67D7"/>
    <w:rsid w:val="00A00D0F"/>
    <w:rsid w:val="00A0227F"/>
    <w:rsid w:val="00A026AA"/>
    <w:rsid w:val="00A0367E"/>
    <w:rsid w:val="00A03A8F"/>
    <w:rsid w:val="00A0466D"/>
    <w:rsid w:val="00A04C90"/>
    <w:rsid w:val="00A0662F"/>
    <w:rsid w:val="00A077CC"/>
    <w:rsid w:val="00A1047E"/>
    <w:rsid w:val="00A10882"/>
    <w:rsid w:val="00A10DC5"/>
    <w:rsid w:val="00A10F25"/>
    <w:rsid w:val="00A10F69"/>
    <w:rsid w:val="00A13885"/>
    <w:rsid w:val="00A13ED0"/>
    <w:rsid w:val="00A13F43"/>
    <w:rsid w:val="00A1448B"/>
    <w:rsid w:val="00A14DE3"/>
    <w:rsid w:val="00A15AEA"/>
    <w:rsid w:val="00A15E70"/>
    <w:rsid w:val="00A17F0B"/>
    <w:rsid w:val="00A17FF5"/>
    <w:rsid w:val="00A21142"/>
    <w:rsid w:val="00A2160F"/>
    <w:rsid w:val="00A23A82"/>
    <w:rsid w:val="00A23AE3"/>
    <w:rsid w:val="00A24A21"/>
    <w:rsid w:val="00A259A0"/>
    <w:rsid w:val="00A27A1C"/>
    <w:rsid w:val="00A27E22"/>
    <w:rsid w:val="00A30256"/>
    <w:rsid w:val="00A320D1"/>
    <w:rsid w:val="00A34A41"/>
    <w:rsid w:val="00A367BA"/>
    <w:rsid w:val="00A3742B"/>
    <w:rsid w:val="00A37C84"/>
    <w:rsid w:val="00A37EC9"/>
    <w:rsid w:val="00A41392"/>
    <w:rsid w:val="00A42EE8"/>
    <w:rsid w:val="00A43F65"/>
    <w:rsid w:val="00A445BD"/>
    <w:rsid w:val="00A46AB7"/>
    <w:rsid w:val="00A5149C"/>
    <w:rsid w:val="00A52A46"/>
    <w:rsid w:val="00A52AA4"/>
    <w:rsid w:val="00A5533F"/>
    <w:rsid w:val="00A56F37"/>
    <w:rsid w:val="00A60077"/>
    <w:rsid w:val="00A60334"/>
    <w:rsid w:val="00A60DC3"/>
    <w:rsid w:val="00A6222A"/>
    <w:rsid w:val="00A62C52"/>
    <w:rsid w:val="00A62CAF"/>
    <w:rsid w:val="00A64840"/>
    <w:rsid w:val="00A649FE"/>
    <w:rsid w:val="00A64E83"/>
    <w:rsid w:val="00A6588F"/>
    <w:rsid w:val="00A658D4"/>
    <w:rsid w:val="00A67734"/>
    <w:rsid w:val="00A67CD0"/>
    <w:rsid w:val="00A70302"/>
    <w:rsid w:val="00A7256B"/>
    <w:rsid w:val="00A76461"/>
    <w:rsid w:val="00A76B76"/>
    <w:rsid w:val="00A7713E"/>
    <w:rsid w:val="00A77D61"/>
    <w:rsid w:val="00A77E70"/>
    <w:rsid w:val="00A815F6"/>
    <w:rsid w:val="00A818F9"/>
    <w:rsid w:val="00A81EC4"/>
    <w:rsid w:val="00A8227B"/>
    <w:rsid w:val="00A8325A"/>
    <w:rsid w:val="00A8334B"/>
    <w:rsid w:val="00A83737"/>
    <w:rsid w:val="00A84433"/>
    <w:rsid w:val="00A86217"/>
    <w:rsid w:val="00A8794A"/>
    <w:rsid w:val="00A90CE3"/>
    <w:rsid w:val="00A90D9A"/>
    <w:rsid w:val="00A92C97"/>
    <w:rsid w:val="00A943EA"/>
    <w:rsid w:val="00A95693"/>
    <w:rsid w:val="00A961D3"/>
    <w:rsid w:val="00AA03CC"/>
    <w:rsid w:val="00AA08E9"/>
    <w:rsid w:val="00AA0915"/>
    <w:rsid w:val="00AA2CCF"/>
    <w:rsid w:val="00AA3A3E"/>
    <w:rsid w:val="00AA4260"/>
    <w:rsid w:val="00AA4DA5"/>
    <w:rsid w:val="00AA5384"/>
    <w:rsid w:val="00AA5FF8"/>
    <w:rsid w:val="00AA69C6"/>
    <w:rsid w:val="00AA7333"/>
    <w:rsid w:val="00AB066D"/>
    <w:rsid w:val="00AB0C9C"/>
    <w:rsid w:val="00AB238F"/>
    <w:rsid w:val="00AB7EBA"/>
    <w:rsid w:val="00AC03B7"/>
    <w:rsid w:val="00AC1107"/>
    <w:rsid w:val="00AC33C5"/>
    <w:rsid w:val="00AC45E0"/>
    <w:rsid w:val="00AC59DF"/>
    <w:rsid w:val="00AC5D15"/>
    <w:rsid w:val="00AC6C8D"/>
    <w:rsid w:val="00AC790E"/>
    <w:rsid w:val="00AD0000"/>
    <w:rsid w:val="00AD0764"/>
    <w:rsid w:val="00AD0E84"/>
    <w:rsid w:val="00AD1C91"/>
    <w:rsid w:val="00AD3AA7"/>
    <w:rsid w:val="00AD41A0"/>
    <w:rsid w:val="00AD4440"/>
    <w:rsid w:val="00AD671F"/>
    <w:rsid w:val="00AD7BA7"/>
    <w:rsid w:val="00AE0510"/>
    <w:rsid w:val="00AE0870"/>
    <w:rsid w:val="00AE1C06"/>
    <w:rsid w:val="00AE1EB7"/>
    <w:rsid w:val="00AE1ECB"/>
    <w:rsid w:val="00AE2115"/>
    <w:rsid w:val="00AE2946"/>
    <w:rsid w:val="00AE2EA7"/>
    <w:rsid w:val="00AE3130"/>
    <w:rsid w:val="00AE44D6"/>
    <w:rsid w:val="00AE4A9B"/>
    <w:rsid w:val="00AE699C"/>
    <w:rsid w:val="00AE7592"/>
    <w:rsid w:val="00AE79C4"/>
    <w:rsid w:val="00AF0B81"/>
    <w:rsid w:val="00AF0F16"/>
    <w:rsid w:val="00AF24B0"/>
    <w:rsid w:val="00AF2939"/>
    <w:rsid w:val="00AF2FD8"/>
    <w:rsid w:val="00AF33C6"/>
    <w:rsid w:val="00AF4947"/>
    <w:rsid w:val="00AF4D97"/>
    <w:rsid w:val="00AF5621"/>
    <w:rsid w:val="00AF592A"/>
    <w:rsid w:val="00B01F76"/>
    <w:rsid w:val="00B02F2D"/>
    <w:rsid w:val="00B030E7"/>
    <w:rsid w:val="00B03D47"/>
    <w:rsid w:val="00B0448C"/>
    <w:rsid w:val="00B05332"/>
    <w:rsid w:val="00B053E4"/>
    <w:rsid w:val="00B054F4"/>
    <w:rsid w:val="00B057EB"/>
    <w:rsid w:val="00B05D5D"/>
    <w:rsid w:val="00B068E9"/>
    <w:rsid w:val="00B07251"/>
    <w:rsid w:val="00B07724"/>
    <w:rsid w:val="00B078D9"/>
    <w:rsid w:val="00B07985"/>
    <w:rsid w:val="00B10901"/>
    <w:rsid w:val="00B13449"/>
    <w:rsid w:val="00B13855"/>
    <w:rsid w:val="00B14AD7"/>
    <w:rsid w:val="00B14BEE"/>
    <w:rsid w:val="00B160B1"/>
    <w:rsid w:val="00B162A7"/>
    <w:rsid w:val="00B1718C"/>
    <w:rsid w:val="00B2137F"/>
    <w:rsid w:val="00B213C6"/>
    <w:rsid w:val="00B214AA"/>
    <w:rsid w:val="00B21929"/>
    <w:rsid w:val="00B23935"/>
    <w:rsid w:val="00B23FAA"/>
    <w:rsid w:val="00B2701B"/>
    <w:rsid w:val="00B2726A"/>
    <w:rsid w:val="00B27BB6"/>
    <w:rsid w:val="00B307EC"/>
    <w:rsid w:val="00B3093A"/>
    <w:rsid w:val="00B31DFC"/>
    <w:rsid w:val="00B3290A"/>
    <w:rsid w:val="00B32DD3"/>
    <w:rsid w:val="00B332AD"/>
    <w:rsid w:val="00B33367"/>
    <w:rsid w:val="00B3363C"/>
    <w:rsid w:val="00B33D4D"/>
    <w:rsid w:val="00B34B43"/>
    <w:rsid w:val="00B35F18"/>
    <w:rsid w:val="00B36574"/>
    <w:rsid w:val="00B36B86"/>
    <w:rsid w:val="00B36BB7"/>
    <w:rsid w:val="00B37266"/>
    <w:rsid w:val="00B40298"/>
    <w:rsid w:val="00B42593"/>
    <w:rsid w:val="00B44CBA"/>
    <w:rsid w:val="00B453C8"/>
    <w:rsid w:val="00B45CA9"/>
    <w:rsid w:val="00B47CB4"/>
    <w:rsid w:val="00B5086B"/>
    <w:rsid w:val="00B50911"/>
    <w:rsid w:val="00B5102B"/>
    <w:rsid w:val="00B5310B"/>
    <w:rsid w:val="00B53E8B"/>
    <w:rsid w:val="00B57374"/>
    <w:rsid w:val="00B577C6"/>
    <w:rsid w:val="00B57EFF"/>
    <w:rsid w:val="00B601C4"/>
    <w:rsid w:val="00B606BC"/>
    <w:rsid w:val="00B61C9A"/>
    <w:rsid w:val="00B61EC4"/>
    <w:rsid w:val="00B6236F"/>
    <w:rsid w:val="00B62B94"/>
    <w:rsid w:val="00B635C0"/>
    <w:rsid w:val="00B63622"/>
    <w:rsid w:val="00B63B63"/>
    <w:rsid w:val="00B64DF5"/>
    <w:rsid w:val="00B6556B"/>
    <w:rsid w:val="00B65CB3"/>
    <w:rsid w:val="00B71302"/>
    <w:rsid w:val="00B714C9"/>
    <w:rsid w:val="00B714F4"/>
    <w:rsid w:val="00B72D04"/>
    <w:rsid w:val="00B74D07"/>
    <w:rsid w:val="00B74E88"/>
    <w:rsid w:val="00B756E3"/>
    <w:rsid w:val="00B7607E"/>
    <w:rsid w:val="00B80B99"/>
    <w:rsid w:val="00B8106C"/>
    <w:rsid w:val="00B81BA9"/>
    <w:rsid w:val="00B83135"/>
    <w:rsid w:val="00B842B1"/>
    <w:rsid w:val="00B86C90"/>
    <w:rsid w:val="00B91C6D"/>
    <w:rsid w:val="00B94030"/>
    <w:rsid w:val="00B95619"/>
    <w:rsid w:val="00B956FB"/>
    <w:rsid w:val="00B95732"/>
    <w:rsid w:val="00B96DC1"/>
    <w:rsid w:val="00BA00EF"/>
    <w:rsid w:val="00BA11C6"/>
    <w:rsid w:val="00BA122F"/>
    <w:rsid w:val="00BA137D"/>
    <w:rsid w:val="00BA262E"/>
    <w:rsid w:val="00BA32C1"/>
    <w:rsid w:val="00BA3A11"/>
    <w:rsid w:val="00BA5515"/>
    <w:rsid w:val="00BA584B"/>
    <w:rsid w:val="00BA65C2"/>
    <w:rsid w:val="00BA69C0"/>
    <w:rsid w:val="00BA7454"/>
    <w:rsid w:val="00BA77B0"/>
    <w:rsid w:val="00BA7B14"/>
    <w:rsid w:val="00BA7E41"/>
    <w:rsid w:val="00BB0A06"/>
    <w:rsid w:val="00BB23E2"/>
    <w:rsid w:val="00BB25A5"/>
    <w:rsid w:val="00BB2D5F"/>
    <w:rsid w:val="00BB34B4"/>
    <w:rsid w:val="00BB55EE"/>
    <w:rsid w:val="00BB6D33"/>
    <w:rsid w:val="00BC2E62"/>
    <w:rsid w:val="00BC2F4F"/>
    <w:rsid w:val="00BC2FD6"/>
    <w:rsid w:val="00BC36F0"/>
    <w:rsid w:val="00BC597E"/>
    <w:rsid w:val="00BC697C"/>
    <w:rsid w:val="00BC6A9D"/>
    <w:rsid w:val="00BC6D0F"/>
    <w:rsid w:val="00BD18EA"/>
    <w:rsid w:val="00BD1BFE"/>
    <w:rsid w:val="00BD2427"/>
    <w:rsid w:val="00BD26F0"/>
    <w:rsid w:val="00BD31C8"/>
    <w:rsid w:val="00BD36CB"/>
    <w:rsid w:val="00BD3B92"/>
    <w:rsid w:val="00BD48B7"/>
    <w:rsid w:val="00BD490A"/>
    <w:rsid w:val="00BD5496"/>
    <w:rsid w:val="00BD63B3"/>
    <w:rsid w:val="00BD6E9E"/>
    <w:rsid w:val="00BD7241"/>
    <w:rsid w:val="00BD7354"/>
    <w:rsid w:val="00BD791F"/>
    <w:rsid w:val="00BD7CF4"/>
    <w:rsid w:val="00BE1DD1"/>
    <w:rsid w:val="00BE32B8"/>
    <w:rsid w:val="00BE37A6"/>
    <w:rsid w:val="00BE3CF8"/>
    <w:rsid w:val="00BE3E67"/>
    <w:rsid w:val="00BE4304"/>
    <w:rsid w:val="00BE4A47"/>
    <w:rsid w:val="00BE4FEF"/>
    <w:rsid w:val="00BE69AC"/>
    <w:rsid w:val="00BE69EC"/>
    <w:rsid w:val="00BE7E36"/>
    <w:rsid w:val="00BF0C9B"/>
    <w:rsid w:val="00BF1355"/>
    <w:rsid w:val="00BF24A3"/>
    <w:rsid w:val="00BF24F6"/>
    <w:rsid w:val="00BF2A71"/>
    <w:rsid w:val="00BF2ED9"/>
    <w:rsid w:val="00BF31F5"/>
    <w:rsid w:val="00BF5657"/>
    <w:rsid w:val="00BF5A1A"/>
    <w:rsid w:val="00BF6083"/>
    <w:rsid w:val="00BF60A2"/>
    <w:rsid w:val="00BF61AB"/>
    <w:rsid w:val="00BF6FCD"/>
    <w:rsid w:val="00BF7146"/>
    <w:rsid w:val="00BF7BCB"/>
    <w:rsid w:val="00BF7D60"/>
    <w:rsid w:val="00C00763"/>
    <w:rsid w:val="00C01515"/>
    <w:rsid w:val="00C027EE"/>
    <w:rsid w:val="00C040D0"/>
    <w:rsid w:val="00C053B6"/>
    <w:rsid w:val="00C055EB"/>
    <w:rsid w:val="00C06D21"/>
    <w:rsid w:val="00C073A0"/>
    <w:rsid w:val="00C07C5D"/>
    <w:rsid w:val="00C07FB8"/>
    <w:rsid w:val="00C10094"/>
    <w:rsid w:val="00C102E8"/>
    <w:rsid w:val="00C108F0"/>
    <w:rsid w:val="00C1241B"/>
    <w:rsid w:val="00C1303D"/>
    <w:rsid w:val="00C14178"/>
    <w:rsid w:val="00C1435E"/>
    <w:rsid w:val="00C1524E"/>
    <w:rsid w:val="00C16116"/>
    <w:rsid w:val="00C16CA1"/>
    <w:rsid w:val="00C16E33"/>
    <w:rsid w:val="00C16EDF"/>
    <w:rsid w:val="00C16F08"/>
    <w:rsid w:val="00C2060C"/>
    <w:rsid w:val="00C2066A"/>
    <w:rsid w:val="00C21068"/>
    <w:rsid w:val="00C217C4"/>
    <w:rsid w:val="00C21B83"/>
    <w:rsid w:val="00C23084"/>
    <w:rsid w:val="00C248A1"/>
    <w:rsid w:val="00C25B4A"/>
    <w:rsid w:val="00C267BA"/>
    <w:rsid w:val="00C300F4"/>
    <w:rsid w:val="00C30E25"/>
    <w:rsid w:val="00C311B3"/>
    <w:rsid w:val="00C31492"/>
    <w:rsid w:val="00C31B15"/>
    <w:rsid w:val="00C33450"/>
    <w:rsid w:val="00C33B54"/>
    <w:rsid w:val="00C348B6"/>
    <w:rsid w:val="00C34E6D"/>
    <w:rsid w:val="00C355B9"/>
    <w:rsid w:val="00C35A3C"/>
    <w:rsid w:val="00C35ABF"/>
    <w:rsid w:val="00C36436"/>
    <w:rsid w:val="00C37CC5"/>
    <w:rsid w:val="00C41CDD"/>
    <w:rsid w:val="00C424BD"/>
    <w:rsid w:val="00C42ED8"/>
    <w:rsid w:val="00C4475C"/>
    <w:rsid w:val="00C4603C"/>
    <w:rsid w:val="00C46B34"/>
    <w:rsid w:val="00C46F22"/>
    <w:rsid w:val="00C47AA8"/>
    <w:rsid w:val="00C47DAF"/>
    <w:rsid w:val="00C507C0"/>
    <w:rsid w:val="00C50B37"/>
    <w:rsid w:val="00C52456"/>
    <w:rsid w:val="00C526AC"/>
    <w:rsid w:val="00C54EE8"/>
    <w:rsid w:val="00C5601E"/>
    <w:rsid w:val="00C56F96"/>
    <w:rsid w:val="00C572FA"/>
    <w:rsid w:val="00C57561"/>
    <w:rsid w:val="00C61330"/>
    <w:rsid w:val="00C61ABF"/>
    <w:rsid w:val="00C620A7"/>
    <w:rsid w:val="00C6225A"/>
    <w:rsid w:val="00C63100"/>
    <w:rsid w:val="00C6519D"/>
    <w:rsid w:val="00C65475"/>
    <w:rsid w:val="00C66F62"/>
    <w:rsid w:val="00C677BC"/>
    <w:rsid w:val="00C704DB"/>
    <w:rsid w:val="00C70730"/>
    <w:rsid w:val="00C717F7"/>
    <w:rsid w:val="00C74CC1"/>
    <w:rsid w:val="00C75227"/>
    <w:rsid w:val="00C75779"/>
    <w:rsid w:val="00C75FF1"/>
    <w:rsid w:val="00C768A6"/>
    <w:rsid w:val="00C76F08"/>
    <w:rsid w:val="00C77729"/>
    <w:rsid w:val="00C77A5B"/>
    <w:rsid w:val="00C80156"/>
    <w:rsid w:val="00C80A4D"/>
    <w:rsid w:val="00C80EC7"/>
    <w:rsid w:val="00C81241"/>
    <w:rsid w:val="00C82BA8"/>
    <w:rsid w:val="00C83412"/>
    <w:rsid w:val="00C83F06"/>
    <w:rsid w:val="00C83F49"/>
    <w:rsid w:val="00C845EE"/>
    <w:rsid w:val="00C84DE3"/>
    <w:rsid w:val="00C857FD"/>
    <w:rsid w:val="00C85CDF"/>
    <w:rsid w:val="00C86A3B"/>
    <w:rsid w:val="00C86E16"/>
    <w:rsid w:val="00C873B6"/>
    <w:rsid w:val="00C91BE9"/>
    <w:rsid w:val="00C94232"/>
    <w:rsid w:val="00C9599A"/>
    <w:rsid w:val="00C95DCC"/>
    <w:rsid w:val="00C96923"/>
    <w:rsid w:val="00C96BAB"/>
    <w:rsid w:val="00C9738D"/>
    <w:rsid w:val="00CA0156"/>
    <w:rsid w:val="00CA0515"/>
    <w:rsid w:val="00CA2DC4"/>
    <w:rsid w:val="00CA30A0"/>
    <w:rsid w:val="00CA3D15"/>
    <w:rsid w:val="00CA3D3C"/>
    <w:rsid w:val="00CA4C81"/>
    <w:rsid w:val="00CA5A0A"/>
    <w:rsid w:val="00CA5F01"/>
    <w:rsid w:val="00CA6CAF"/>
    <w:rsid w:val="00CA6DFF"/>
    <w:rsid w:val="00CA7874"/>
    <w:rsid w:val="00CA794D"/>
    <w:rsid w:val="00CB0367"/>
    <w:rsid w:val="00CB0778"/>
    <w:rsid w:val="00CB08DA"/>
    <w:rsid w:val="00CB09DC"/>
    <w:rsid w:val="00CB156C"/>
    <w:rsid w:val="00CB19CC"/>
    <w:rsid w:val="00CB1DCC"/>
    <w:rsid w:val="00CB2526"/>
    <w:rsid w:val="00CB3988"/>
    <w:rsid w:val="00CB43F8"/>
    <w:rsid w:val="00CB4CE7"/>
    <w:rsid w:val="00CB55CF"/>
    <w:rsid w:val="00CB57B8"/>
    <w:rsid w:val="00CB5A17"/>
    <w:rsid w:val="00CB60F6"/>
    <w:rsid w:val="00CB75DA"/>
    <w:rsid w:val="00CC2E77"/>
    <w:rsid w:val="00CC44D3"/>
    <w:rsid w:val="00CC51DA"/>
    <w:rsid w:val="00CC7A6A"/>
    <w:rsid w:val="00CD13DF"/>
    <w:rsid w:val="00CD1A16"/>
    <w:rsid w:val="00CD21B3"/>
    <w:rsid w:val="00CD21B5"/>
    <w:rsid w:val="00CD21D9"/>
    <w:rsid w:val="00CD2F82"/>
    <w:rsid w:val="00CD503E"/>
    <w:rsid w:val="00CD7456"/>
    <w:rsid w:val="00CD745B"/>
    <w:rsid w:val="00CD7FBE"/>
    <w:rsid w:val="00CE0D76"/>
    <w:rsid w:val="00CE1F32"/>
    <w:rsid w:val="00CE23AB"/>
    <w:rsid w:val="00CE37AE"/>
    <w:rsid w:val="00CE3A03"/>
    <w:rsid w:val="00CE6F09"/>
    <w:rsid w:val="00CE7059"/>
    <w:rsid w:val="00CF0814"/>
    <w:rsid w:val="00CF2825"/>
    <w:rsid w:val="00CF4F1A"/>
    <w:rsid w:val="00CF4F7F"/>
    <w:rsid w:val="00CF514B"/>
    <w:rsid w:val="00CF7154"/>
    <w:rsid w:val="00CF71D8"/>
    <w:rsid w:val="00CF744A"/>
    <w:rsid w:val="00CF7492"/>
    <w:rsid w:val="00D01337"/>
    <w:rsid w:val="00D025CF"/>
    <w:rsid w:val="00D026BB"/>
    <w:rsid w:val="00D036C5"/>
    <w:rsid w:val="00D04EB7"/>
    <w:rsid w:val="00D04F17"/>
    <w:rsid w:val="00D0625F"/>
    <w:rsid w:val="00D07C9A"/>
    <w:rsid w:val="00D106E2"/>
    <w:rsid w:val="00D11EBF"/>
    <w:rsid w:val="00D11F14"/>
    <w:rsid w:val="00D11FB0"/>
    <w:rsid w:val="00D128B5"/>
    <w:rsid w:val="00D13B61"/>
    <w:rsid w:val="00D14A03"/>
    <w:rsid w:val="00D17EEB"/>
    <w:rsid w:val="00D22340"/>
    <w:rsid w:val="00D223C1"/>
    <w:rsid w:val="00D22D49"/>
    <w:rsid w:val="00D22FE5"/>
    <w:rsid w:val="00D230C4"/>
    <w:rsid w:val="00D247C1"/>
    <w:rsid w:val="00D24EF8"/>
    <w:rsid w:val="00D24F81"/>
    <w:rsid w:val="00D303FA"/>
    <w:rsid w:val="00D32D10"/>
    <w:rsid w:val="00D33CD6"/>
    <w:rsid w:val="00D3461D"/>
    <w:rsid w:val="00D348FC"/>
    <w:rsid w:val="00D34C55"/>
    <w:rsid w:val="00D35441"/>
    <w:rsid w:val="00D36344"/>
    <w:rsid w:val="00D3700F"/>
    <w:rsid w:val="00D373AC"/>
    <w:rsid w:val="00D4089B"/>
    <w:rsid w:val="00D41423"/>
    <w:rsid w:val="00D41A8B"/>
    <w:rsid w:val="00D42355"/>
    <w:rsid w:val="00D43534"/>
    <w:rsid w:val="00D43F04"/>
    <w:rsid w:val="00D4559C"/>
    <w:rsid w:val="00D45985"/>
    <w:rsid w:val="00D50CE2"/>
    <w:rsid w:val="00D5160B"/>
    <w:rsid w:val="00D51C8C"/>
    <w:rsid w:val="00D51FA6"/>
    <w:rsid w:val="00D52CAE"/>
    <w:rsid w:val="00D55FC0"/>
    <w:rsid w:val="00D56496"/>
    <w:rsid w:val="00D56A32"/>
    <w:rsid w:val="00D5735E"/>
    <w:rsid w:val="00D57A16"/>
    <w:rsid w:val="00D60D82"/>
    <w:rsid w:val="00D61805"/>
    <w:rsid w:val="00D61AC4"/>
    <w:rsid w:val="00D61EC8"/>
    <w:rsid w:val="00D628B7"/>
    <w:rsid w:val="00D634BB"/>
    <w:rsid w:val="00D63C44"/>
    <w:rsid w:val="00D67F0C"/>
    <w:rsid w:val="00D67FDA"/>
    <w:rsid w:val="00D700E0"/>
    <w:rsid w:val="00D71B25"/>
    <w:rsid w:val="00D71C38"/>
    <w:rsid w:val="00D71FC3"/>
    <w:rsid w:val="00D73F1A"/>
    <w:rsid w:val="00D74F65"/>
    <w:rsid w:val="00D75959"/>
    <w:rsid w:val="00D75D92"/>
    <w:rsid w:val="00D76A34"/>
    <w:rsid w:val="00D81ACC"/>
    <w:rsid w:val="00D831E3"/>
    <w:rsid w:val="00D833E1"/>
    <w:rsid w:val="00D84C49"/>
    <w:rsid w:val="00D84DD6"/>
    <w:rsid w:val="00D84F98"/>
    <w:rsid w:val="00D85334"/>
    <w:rsid w:val="00D90F59"/>
    <w:rsid w:val="00D91031"/>
    <w:rsid w:val="00D92764"/>
    <w:rsid w:val="00D93742"/>
    <w:rsid w:val="00D942D8"/>
    <w:rsid w:val="00D9446F"/>
    <w:rsid w:val="00D95308"/>
    <w:rsid w:val="00D95A8C"/>
    <w:rsid w:val="00D97119"/>
    <w:rsid w:val="00DA0C50"/>
    <w:rsid w:val="00DA21BA"/>
    <w:rsid w:val="00DA2484"/>
    <w:rsid w:val="00DA29E1"/>
    <w:rsid w:val="00DA32C6"/>
    <w:rsid w:val="00DA3A5E"/>
    <w:rsid w:val="00DA3B90"/>
    <w:rsid w:val="00DA476C"/>
    <w:rsid w:val="00DA5AC3"/>
    <w:rsid w:val="00DA5F16"/>
    <w:rsid w:val="00DA60B6"/>
    <w:rsid w:val="00DA7DF1"/>
    <w:rsid w:val="00DA7E38"/>
    <w:rsid w:val="00DB260E"/>
    <w:rsid w:val="00DB287C"/>
    <w:rsid w:val="00DB2A78"/>
    <w:rsid w:val="00DB2F35"/>
    <w:rsid w:val="00DB49B1"/>
    <w:rsid w:val="00DB5A6C"/>
    <w:rsid w:val="00DB6048"/>
    <w:rsid w:val="00DB6246"/>
    <w:rsid w:val="00DB6FF6"/>
    <w:rsid w:val="00DC198C"/>
    <w:rsid w:val="00DC312C"/>
    <w:rsid w:val="00DC36D1"/>
    <w:rsid w:val="00DC3863"/>
    <w:rsid w:val="00DC3E6B"/>
    <w:rsid w:val="00DC4321"/>
    <w:rsid w:val="00DC45C1"/>
    <w:rsid w:val="00DC5760"/>
    <w:rsid w:val="00DC6CC7"/>
    <w:rsid w:val="00DC7921"/>
    <w:rsid w:val="00DD1339"/>
    <w:rsid w:val="00DD1AF9"/>
    <w:rsid w:val="00DD25C2"/>
    <w:rsid w:val="00DD28C3"/>
    <w:rsid w:val="00DD2F81"/>
    <w:rsid w:val="00DD4CBD"/>
    <w:rsid w:val="00DD516F"/>
    <w:rsid w:val="00DD6550"/>
    <w:rsid w:val="00DD7124"/>
    <w:rsid w:val="00DD7F98"/>
    <w:rsid w:val="00DE2385"/>
    <w:rsid w:val="00DE27A8"/>
    <w:rsid w:val="00DE6805"/>
    <w:rsid w:val="00DE6DC4"/>
    <w:rsid w:val="00DE6EEB"/>
    <w:rsid w:val="00DE7AB4"/>
    <w:rsid w:val="00DE7E6D"/>
    <w:rsid w:val="00DF3BD7"/>
    <w:rsid w:val="00DF4A08"/>
    <w:rsid w:val="00DF567A"/>
    <w:rsid w:val="00DF61F0"/>
    <w:rsid w:val="00E00093"/>
    <w:rsid w:val="00E0014D"/>
    <w:rsid w:val="00E018E9"/>
    <w:rsid w:val="00E022C3"/>
    <w:rsid w:val="00E02B8C"/>
    <w:rsid w:val="00E04DB2"/>
    <w:rsid w:val="00E06B06"/>
    <w:rsid w:val="00E07269"/>
    <w:rsid w:val="00E07EE9"/>
    <w:rsid w:val="00E11207"/>
    <w:rsid w:val="00E1124B"/>
    <w:rsid w:val="00E11750"/>
    <w:rsid w:val="00E119DD"/>
    <w:rsid w:val="00E141D4"/>
    <w:rsid w:val="00E16DDE"/>
    <w:rsid w:val="00E170CF"/>
    <w:rsid w:val="00E17A90"/>
    <w:rsid w:val="00E208CB"/>
    <w:rsid w:val="00E21059"/>
    <w:rsid w:val="00E23AC6"/>
    <w:rsid w:val="00E23EA3"/>
    <w:rsid w:val="00E25AD8"/>
    <w:rsid w:val="00E305A7"/>
    <w:rsid w:val="00E31040"/>
    <w:rsid w:val="00E313AD"/>
    <w:rsid w:val="00E31B0A"/>
    <w:rsid w:val="00E33640"/>
    <w:rsid w:val="00E350F8"/>
    <w:rsid w:val="00E35CCB"/>
    <w:rsid w:val="00E36F11"/>
    <w:rsid w:val="00E37852"/>
    <w:rsid w:val="00E37C49"/>
    <w:rsid w:val="00E40547"/>
    <w:rsid w:val="00E41E3C"/>
    <w:rsid w:val="00E420BD"/>
    <w:rsid w:val="00E422BC"/>
    <w:rsid w:val="00E425D7"/>
    <w:rsid w:val="00E43A89"/>
    <w:rsid w:val="00E43FAA"/>
    <w:rsid w:val="00E45B28"/>
    <w:rsid w:val="00E46A25"/>
    <w:rsid w:val="00E471A0"/>
    <w:rsid w:val="00E51E50"/>
    <w:rsid w:val="00E52626"/>
    <w:rsid w:val="00E52B21"/>
    <w:rsid w:val="00E52C7F"/>
    <w:rsid w:val="00E52DA5"/>
    <w:rsid w:val="00E5362F"/>
    <w:rsid w:val="00E5374C"/>
    <w:rsid w:val="00E55FBE"/>
    <w:rsid w:val="00E57E1C"/>
    <w:rsid w:val="00E60F14"/>
    <w:rsid w:val="00E62277"/>
    <w:rsid w:val="00E64641"/>
    <w:rsid w:val="00E64E3B"/>
    <w:rsid w:val="00E64FA5"/>
    <w:rsid w:val="00E65A94"/>
    <w:rsid w:val="00E665A3"/>
    <w:rsid w:val="00E6671E"/>
    <w:rsid w:val="00E674FA"/>
    <w:rsid w:val="00E67ADE"/>
    <w:rsid w:val="00E70A34"/>
    <w:rsid w:val="00E71751"/>
    <w:rsid w:val="00E72746"/>
    <w:rsid w:val="00E73CD7"/>
    <w:rsid w:val="00E750E3"/>
    <w:rsid w:val="00E75244"/>
    <w:rsid w:val="00E75FA1"/>
    <w:rsid w:val="00E77F22"/>
    <w:rsid w:val="00E80861"/>
    <w:rsid w:val="00E80C42"/>
    <w:rsid w:val="00E80D65"/>
    <w:rsid w:val="00E82500"/>
    <w:rsid w:val="00E82A47"/>
    <w:rsid w:val="00E82C36"/>
    <w:rsid w:val="00E83C2D"/>
    <w:rsid w:val="00E83CE8"/>
    <w:rsid w:val="00E86A5E"/>
    <w:rsid w:val="00E86BC8"/>
    <w:rsid w:val="00E87AD2"/>
    <w:rsid w:val="00E90063"/>
    <w:rsid w:val="00E90AD4"/>
    <w:rsid w:val="00E92466"/>
    <w:rsid w:val="00E93042"/>
    <w:rsid w:val="00E934BE"/>
    <w:rsid w:val="00E96A1B"/>
    <w:rsid w:val="00E96C71"/>
    <w:rsid w:val="00EA051F"/>
    <w:rsid w:val="00EA09D0"/>
    <w:rsid w:val="00EA0B2A"/>
    <w:rsid w:val="00EA0B34"/>
    <w:rsid w:val="00EA1333"/>
    <w:rsid w:val="00EA1EF4"/>
    <w:rsid w:val="00EA32EA"/>
    <w:rsid w:val="00EA3FE7"/>
    <w:rsid w:val="00EA53EE"/>
    <w:rsid w:val="00EA6E3B"/>
    <w:rsid w:val="00EA70B6"/>
    <w:rsid w:val="00EA7171"/>
    <w:rsid w:val="00EB0D94"/>
    <w:rsid w:val="00EB2822"/>
    <w:rsid w:val="00EB2C29"/>
    <w:rsid w:val="00EB3080"/>
    <w:rsid w:val="00EB35BD"/>
    <w:rsid w:val="00EB40A2"/>
    <w:rsid w:val="00EB54F7"/>
    <w:rsid w:val="00EB551F"/>
    <w:rsid w:val="00EB650F"/>
    <w:rsid w:val="00EB7990"/>
    <w:rsid w:val="00EB7EDE"/>
    <w:rsid w:val="00EC0BE6"/>
    <w:rsid w:val="00EC168F"/>
    <w:rsid w:val="00EC351F"/>
    <w:rsid w:val="00EC38C6"/>
    <w:rsid w:val="00EC5D87"/>
    <w:rsid w:val="00EC5E47"/>
    <w:rsid w:val="00ED051E"/>
    <w:rsid w:val="00ED0986"/>
    <w:rsid w:val="00ED3DF4"/>
    <w:rsid w:val="00ED44B1"/>
    <w:rsid w:val="00ED510B"/>
    <w:rsid w:val="00ED691F"/>
    <w:rsid w:val="00ED6B06"/>
    <w:rsid w:val="00ED6B37"/>
    <w:rsid w:val="00ED71F8"/>
    <w:rsid w:val="00ED7D1A"/>
    <w:rsid w:val="00EE11E0"/>
    <w:rsid w:val="00EE209A"/>
    <w:rsid w:val="00EE34BB"/>
    <w:rsid w:val="00EE3AD9"/>
    <w:rsid w:val="00EE4C31"/>
    <w:rsid w:val="00EE64DA"/>
    <w:rsid w:val="00EE651F"/>
    <w:rsid w:val="00EE693F"/>
    <w:rsid w:val="00EE6CF3"/>
    <w:rsid w:val="00EE7E36"/>
    <w:rsid w:val="00EF046C"/>
    <w:rsid w:val="00EF0500"/>
    <w:rsid w:val="00EF084E"/>
    <w:rsid w:val="00EF17FF"/>
    <w:rsid w:val="00EF1B2E"/>
    <w:rsid w:val="00EF22CC"/>
    <w:rsid w:val="00EF290B"/>
    <w:rsid w:val="00EF3437"/>
    <w:rsid w:val="00EF48CE"/>
    <w:rsid w:val="00EF4E02"/>
    <w:rsid w:val="00EF4F94"/>
    <w:rsid w:val="00EF666A"/>
    <w:rsid w:val="00EF79E9"/>
    <w:rsid w:val="00EF7F0E"/>
    <w:rsid w:val="00F01FFD"/>
    <w:rsid w:val="00F03EDE"/>
    <w:rsid w:val="00F04033"/>
    <w:rsid w:val="00F042AA"/>
    <w:rsid w:val="00F05C7D"/>
    <w:rsid w:val="00F0666F"/>
    <w:rsid w:val="00F06828"/>
    <w:rsid w:val="00F06E4E"/>
    <w:rsid w:val="00F07186"/>
    <w:rsid w:val="00F10B41"/>
    <w:rsid w:val="00F10CE3"/>
    <w:rsid w:val="00F10E88"/>
    <w:rsid w:val="00F11224"/>
    <w:rsid w:val="00F11B92"/>
    <w:rsid w:val="00F13A94"/>
    <w:rsid w:val="00F13FF6"/>
    <w:rsid w:val="00F14A99"/>
    <w:rsid w:val="00F15EE8"/>
    <w:rsid w:val="00F160FD"/>
    <w:rsid w:val="00F167A2"/>
    <w:rsid w:val="00F2004F"/>
    <w:rsid w:val="00F20E2C"/>
    <w:rsid w:val="00F2146A"/>
    <w:rsid w:val="00F21BE7"/>
    <w:rsid w:val="00F21EDB"/>
    <w:rsid w:val="00F22295"/>
    <w:rsid w:val="00F22479"/>
    <w:rsid w:val="00F24351"/>
    <w:rsid w:val="00F24844"/>
    <w:rsid w:val="00F24FB8"/>
    <w:rsid w:val="00F269BA"/>
    <w:rsid w:val="00F26D06"/>
    <w:rsid w:val="00F274E6"/>
    <w:rsid w:val="00F27891"/>
    <w:rsid w:val="00F308FB"/>
    <w:rsid w:val="00F309A1"/>
    <w:rsid w:val="00F30A22"/>
    <w:rsid w:val="00F31F64"/>
    <w:rsid w:val="00F324A0"/>
    <w:rsid w:val="00F32CA4"/>
    <w:rsid w:val="00F334C8"/>
    <w:rsid w:val="00F34340"/>
    <w:rsid w:val="00F347D9"/>
    <w:rsid w:val="00F34B6B"/>
    <w:rsid w:val="00F3602D"/>
    <w:rsid w:val="00F36D57"/>
    <w:rsid w:val="00F4181C"/>
    <w:rsid w:val="00F42019"/>
    <w:rsid w:val="00F42439"/>
    <w:rsid w:val="00F42496"/>
    <w:rsid w:val="00F44376"/>
    <w:rsid w:val="00F451CD"/>
    <w:rsid w:val="00F460DC"/>
    <w:rsid w:val="00F46AE8"/>
    <w:rsid w:val="00F47738"/>
    <w:rsid w:val="00F47BD0"/>
    <w:rsid w:val="00F47C42"/>
    <w:rsid w:val="00F5022B"/>
    <w:rsid w:val="00F50D44"/>
    <w:rsid w:val="00F510E4"/>
    <w:rsid w:val="00F51772"/>
    <w:rsid w:val="00F526AC"/>
    <w:rsid w:val="00F5281C"/>
    <w:rsid w:val="00F52B5D"/>
    <w:rsid w:val="00F53976"/>
    <w:rsid w:val="00F54082"/>
    <w:rsid w:val="00F548C5"/>
    <w:rsid w:val="00F54B76"/>
    <w:rsid w:val="00F553D3"/>
    <w:rsid w:val="00F56187"/>
    <w:rsid w:val="00F56ED1"/>
    <w:rsid w:val="00F60198"/>
    <w:rsid w:val="00F6132D"/>
    <w:rsid w:val="00F61C2B"/>
    <w:rsid w:val="00F627F5"/>
    <w:rsid w:val="00F62A40"/>
    <w:rsid w:val="00F640D3"/>
    <w:rsid w:val="00F644B7"/>
    <w:rsid w:val="00F64658"/>
    <w:rsid w:val="00F64686"/>
    <w:rsid w:val="00F64FDC"/>
    <w:rsid w:val="00F66B75"/>
    <w:rsid w:val="00F67033"/>
    <w:rsid w:val="00F67911"/>
    <w:rsid w:val="00F67ACF"/>
    <w:rsid w:val="00F7005D"/>
    <w:rsid w:val="00F708AE"/>
    <w:rsid w:val="00F70BE2"/>
    <w:rsid w:val="00F71F86"/>
    <w:rsid w:val="00F7251F"/>
    <w:rsid w:val="00F72A5C"/>
    <w:rsid w:val="00F7397F"/>
    <w:rsid w:val="00F7575E"/>
    <w:rsid w:val="00F75AF6"/>
    <w:rsid w:val="00F76172"/>
    <w:rsid w:val="00F76B63"/>
    <w:rsid w:val="00F80879"/>
    <w:rsid w:val="00F80911"/>
    <w:rsid w:val="00F809E4"/>
    <w:rsid w:val="00F80AB0"/>
    <w:rsid w:val="00F80AE8"/>
    <w:rsid w:val="00F82001"/>
    <w:rsid w:val="00F82015"/>
    <w:rsid w:val="00F824BF"/>
    <w:rsid w:val="00F84765"/>
    <w:rsid w:val="00F87077"/>
    <w:rsid w:val="00F90752"/>
    <w:rsid w:val="00F90EB5"/>
    <w:rsid w:val="00F9124B"/>
    <w:rsid w:val="00F9143C"/>
    <w:rsid w:val="00F91AF5"/>
    <w:rsid w:val="00F93E5A"/>
    <w:rsid w:val="00F95C38"/>
    <w:rsid w:val="00F96008"/>
    <w:rsid w:val="00F970CD"/>
    <w:rsid w:val="00F97171"/>
    <w:rsid w:val="00FA0538"/>
    <w:rsid w:val="00FA1090"/>
    <w:rsid w:val="00FA2239"/>
    <w:rsid w:val="00FA43EB"/>
    <w:rsid w:val="00FA43EE"/>
    <w:rsid w:val="00FA54F1"/>
    <w:rsid w:val="00FA607A"/>
    <w:rsid w:val="00FA61C0"/>
    <w:rsid w:val="00FA6D41"/>
    <w:rsid w:val="00FA76F9"/>
    <w:rsid w:val="00FA79D2"/>
    <w:rsid w:val="00FB0FD9"/>
    <w:rsid w:val="00FB1EB3"/>
    <w:rsid w:val="00FB30C5"/>
    <w:rsid w:val="00FB481F"/>
    <w:rsid w:val="00FB4F54"/>
    <w:rsid w:val="00FB5367"/>
    <w:rsid w:val="00FB6F31"/>
    <w:rsid w:val="00FC568F"/>
    <w:rsid w:val="00FD1D26"/>
    <w:rsid w:val="00FD2D60"/>
    <w:rsid w:val="00FD4598"/>
    <w:rsid w:val="00FD4762"/>
    <w:rsid w:val="00FD4C3C"/>
    <w:rsid w:val="00FD50AE"/>
    <w:rsid w:val="00FD5715"/>
    <w:rsid w:val="00FD624D"/>
    <w:rsid w:val="00FD639E"/>
    <w:rsid w:val="00FD6E16"/>
    <w:rsid w:val="00FE1B8B"/>
    <w:rsid w:val="00FE7101"/>
    <w:rsid w:val="00FE7419"/>
    <w:rsid w:val="00FE7517"/>
    <w:rsid w:val="00FE77AF"/>
    <w:rsid w:val="00FE7D4B"/>
    <w:rsid w:val="00FF04BB"/>
    <w:rsid w:val="00FF1D50"/>
    <w:rsid w:val="00FF23F3"/>
    <w:rsid w:val="00FF2F1C"/>
    <w:rsid w:val="00FF4C70"/>
    <w:rsid w:val="00FF534A"/>
    <w:rsid w:val="00FF581D"/>
    <w:rsid w:val="00FF638C"/>
    <w:rsid w:val="01D68950"/>
    <w:rsid w:val="03943142"/>
    <w:rsid w:val="03A067D2"/>
    <w:rsid w:val="03C97FF6"/>
    <w:rsid w:val="042C649F"/>
    <w:rsid w:val="07B1BEA1"/>
    <w:rsid w:val="08860307"/>
    <w:rsid w:val="09DE498D"/>
    <w:rsid w:val="0A91B5B1"/>
    <w:rsid w:val="0F7615B4"/>
    <w:rsid w:val="118D4DA1"/>
    <w:rsid w:val="122E6AF7"/>
    <w:rsid w:val="12DC2898"/>
    <w:rsid w:val="1313BFDE"/>
    <w:rsid w:val="164B60A0"/>
    <w:rsid w:val="1B3FBC1A"/>
    <w:rsid w:val="1CE5D93E"/>
    <w:rsid w:val="1CFACFC6"/>
    <w:rsid w:val="1E2F908E"/>
    <w:rsid w:val="1EC40545"/>
    <w:rsid w:val="25805D14"/>
    <w:rsid w:val="261F4C12"/>
    <w:rsid w:val="27A755C0"/>
    <w:rsid w:val="2DB877F8"/>
    <w:rsid w:val="2E04B683"/>
    <w:rsid w:val="2F8CF176"/>
    <w:rsid w:val="33F0016B"/>
    <w:rsid w:val="34089250"/>
    <w:rsid w:val="3460B210"/>
    <w:rsid w:val="35FC8271"/>
    <w:rsid w:val="382CDD60"/>
    <w:rsid w:val="3E189507"/>
    <w:rsid w:val="43683ADE"/>
    <w:rsid w:val="46A730C9"/>
    <w:rsid w:val="487A2E4C"/>
    <w:rsid w:val="4C1924A0"/>
    <w:rsid w:val="4F3CCEA9"/>
    <w:rsid w:val="5629A92A"/>
    <w:rsid w:val="572236DC"/>
    <w:rsid w:val="5B198005"/>
    <w:rsid w:val="5B787C0B"/>
    <w:rsid w:val="5C393F6B"/>
    <w:rsid w:val="6308F580"/>
    <w:rsid w:val="6312F308"/>
    <w:rsid w:val="6441880E"/>
    <w:rsid w:val="68197107"/>
    <w:rsid w:val="68636ABC"/>
    <w:rsid w:val="7F43BC95"/>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DEEF295"/>
  <w15:chartTrackingRefBased/>
  <w15:docId w15:val="{63B2A599-3538-4D04-9C07-AD1D563A82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HAnsi" w:hAnsi="Arial" w:cstheme="minorBidi"/>
        <w:lang w:val="nb-NO" w:eastAsia="en-US" w:bidi="ar-SA"/>
      </w:rPr>
    </w:rPrDefault>
    <w:pPrDefault>
      <w:pPr>
        <w:spacing w:after="160" w:line="259" w:lineRule="auto"/>
      </w:pPr>
    </w:pPrDefault>
  </w:docDefaults>
  <w:latentStyles w:defLockedState="0" w:defUIPriority="99" w:defSemiHidden="0" w:defUnhideWhenUsed="0" w:defQFormat="0" w:count="376">
    <w:lsdException w:name="Normal" w:uiPriority="0"/>
    <w:lsdException w:name="heading 1" w:uiPriority="9"/>
    <w:lsdException w:name="heading 2" w:uiPriority="9"/>
    <w:lsdException w:name="heading 3" w:uiPriority="9"/>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uiPriority="39"/>
    <w:lsdException w:name="toc 2" w:uiPriority="39"/>
    <w:lsdException w:name="toc 3" w:uiPriority="39"/>
    <w:lsdException w:name="toc 4"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index heading" w:semiHidden="1"/>
    <w:lsdException w:name="caption" w:semiHidden="1" w:uiPriority="35"/>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qFormat="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unhideWhenUsed="1"/>
    <w:lsdException w:name="HTML Sample" w:semiHidden="1"/>
    <w:lsdException w:name="HTML Typewriter" w:semiHidden="1"/>
    <w:lsdException w:name="HTML Variable" w:semiHidden="1" w:unhideWhenUsed="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rsid w:val="00F11B92"/>
    <w:pPr>
      <w:spacing w:before="80" w:after="0" w:line="276" w:lineRule="auto"/>
    </w:pPr>
  </w:style>
  <w:style w:type="paragraph" w:styleId="Overskrift1">
    <w:name w:val="heading 1"/>
    <w:basedOn w:val="Normal"/>
    <w:next w:val="Normal"/>
    <w:link w:val="Overskrift1Tegn"/>
    <w:uiPriority w:val="9"/>
    <w:semiHidden/>
    <w:rsid w:val="00344AB0"/>
    <w:pPr>
      <w:keepNext/>
      <w:keepLines/>
      <w:numPr>
        <w:numId w:val="7"/>
      </w:numPr>
      <w:tabs>
        <w:tab w:val="num" w:pos="360"/>
      </w:tabs>
      <w:spacing w:before="280"/>
      <w:ind w:left="0" w:firstLine="0"/>
      <w:outlineLvl w:val="0"/>
    </w:pPr>
    <w:rPr>
      <w:rFonts w:asciiTheme="majorHAnsi" w:eastAsiaTheme="majorEastAsia" w:hAnsiTheme="majorHAnsi" w:cstheme="majorBidi"/>
      <w:b/>
      <w:szCs w:val="32"/>
    </w:rPr>
  </w:style>
  <w:style w:type="paragraph" w:styleId="Overskrift2">
    <w:name w:val="heading 2"/>
    <w:basedOn w:val="Normal"/>
    <w:next w:val="Normal"/>
    <w:link w:val="Overskrift2Tegn"/>
    <w:uiPriority w:val="9"/>
    <w:semiHidden/>
    <w:rsid w:val="0073447D"/>
    <w:pPr>
      <w:keepNext/>
      <w:keepLines/>
      <w:numPr>
        <w:ilvl w:val="1"/>
        <w:numId w:val="7"/>
      </w:numPr>
      <w:spacing w:before="280"/>
      <w:outlineLvl w:val="1"/>
    </w:pPr>
    <w:rPr>
      <w:rFonts w:asciiTheme="majorHAnsi" w:eastAsiaTheme="majorEastAsia" w:hAnsiTheme="majorHAnsi" w:cstheme="majorBidi"/>
      <w:b/>
      <w:szCs w:val="26"/>
    </w:rPr>
  </w:style>
  <w:style w:type="paragraph" w:styleId="Overskrift3">
    <w:name w:val="heading 3"/>
    <w:basedOn w:val="Normal"/>
    <w:next w:val="Normal"/>
    <w:link w:val="Overskrift3Tegn"/>
    <w:uiPriority w:val="9"/>
    <w:semiHidden/>
    <w:rsid w:val="0073447D"/>
    <w:pPr>
      <w:keepNext/>
      <w:keepLines/>
      <w:numPr>
        <w:ilvl w:val="2"/>
        <w:numId w:val="7"/>
      </w:numPr>
      <w:spacing w:before="120"/>
      <w:outlineLvl w:val="2"/>
    </w:pPr>
    <w:rPr>
      <w:rFonts w:asciiTheme="majorHAnsi" w:eastAsiaTheme="majorEastAsia" w:hAnsiTheme="majorHAnsi" w:cstheme="majorBidi"/>
      <w:b/>
      <w:szCs w:val="24"/>
    </w:rPr>
  </w:style>
  <w:style w:type="paragraph" w:styleId="Overskrift4">
    <w:name w:val="heading 4"/>
    <w:basedOn w:val="Normal"/>
    <w:next w:val="Normal"/>
    <w:link w:val="Overskrift4Tegn"/>
    <w:uiPriority w:val="9"/>
    <w:semiHidden/>
    <w:qFormat/>
    <w:rsid w:val="002916D1"/>
    <w:pPr>
      <w:keepNext/>
      <w:keepLines/>
      <w:numPr>
        <w:ilvl w:val="3"/>
        <w:numId w:val="7"/>
      </w:numPr>
      <w:spacing w:before="40"/>
      <w:outlineLvl w:val="3"/>
    </w:pPr>
    <w:rPr>
      <w:rFonts w:asciiTheme="majorHAnsi" w:eastAsiaTheme="majorEastAsia" w:hAnsiTheme="majorHAnsi" w:cstheme="majorBidi"/>
      <w:i/>
      <w:iCs/>
      <w:color w:val="161D43" w:themeColor="accent1" w:themeShade="BF"/>
    </w:rPr>
  </w:style>
  <w:style w:type="paragraph" w:styleId="Overskrift5">
    <w:name w:val="heading 5"/>
    <w:basedOn w:val="Normal"/>
    <w:next w:val="Normal"/>
    <w:link w:val="Overskrift5Tegn"/>
    <w:uiPriority w:val="9"/>
    <w:semiHidden/>
    <w:qFormat/>
    <w:rsid w:val="002916D1"/>
    <w:pPr>
      <w:keepNext/>
      <w:keepLines/>
      <w:numPr>
        <w:ilvl w:val="4"/>
        <w:numId w:val="7"/>
      </w:numPr>
      <w:spacing w:before="40"/>
      <w:outlineLvl w:val="4"/>
    </w:pPr>
    <w:rPr>
      <w:rFonts w:asciiTheme="majorHAnsi" w:eastAsiaTheme="majorEastAsia" w:hAnsiTheme="majorHAnsi" w:cstheme="majorBidi"/>
      <w:color w:val="161D43" w:themeColor="accent1" w:themeShade="BF"/>
    </w:rPr>
  </w:style>
  <w:style w:type="paragraph" w:styleId="Overskrift6">
    <w:name w:val="heading 6"/>
    <w:basedOn w:val="Normal"/>
    <w:next w:val="Normal"/>
    <w:link w:val="Overskrift6Tegn"/>
    <w:uiPriority w:val="9"/>
    <w:semiHidden/>
    <w:qFormat/>
    <w:rsid w:val="002916D1"/>
    <w:pPr>
      <w:keepNext/>
      <w:keepLines/>
      <w:numPr>
        <w:ilvl w:val="5"/>
        <w:numId w:val="7"/>
      </w:numPr>
      <w:spacing w:before="40"/>
      <w:outlineLvl w:val="5"/>
    </w:pPr>
    <w:rPr>
      <w:rFonts w:asciiTheme="majorHAnsi" w:eastAsiaTheme="majorEastAsia" w:hAnsiTheme="majorHAnsi" w:cstheme="majorBidi"/>
      <w:color w:val="0F132C" w:themeColor="accent1" w:themeShade="7F"/>
    </w:rPr>
  </w:style>
  <w:style w:type="paragraph" w:styleId="Overskrift7">
    <w:name w:val="heading 7"/>
    <w:basedOn w:val="Normal"/>
    <w:next w:val="Normal"/>
    <w:link w:val="Overskrift7Tegn"/>
    <w:uiPriority w:val="9"/>
    <w:semiHidden/>
    <w:qFormat/>
    <w:rsid w:val="002916D1"/>
    <w:pPr>
      <w:keepNext/>
      <w:keepLines/>
      <w:numPr>
        <w:ilvl w:val="6"/>
        <w:numId w:val="7"/>
      </w:numPr>
      <w:spacing w:before="40"/>
      <w:outlineLvl w:val="6"/>
    </w:pPr>
    <w:rPr>
      <w:rFonts w:asciiTheme="majorHAnsi" w:eastAsiaTheme="majorEastAsia" w:hAnsiTheme="majorHAnsi" w:cstheme="majorBidi"/>
      <w:i/>
      <w:iCs/>
      <w:color w:val="0F132C" w:themeColor="accent1" w:themeShade="7F"/>
    </w:rPr>
  </w:style>
  <w:style w:type="paragraph" w:styleId="Overskrift8">
    <w:name w:val="heading 8"/>
    <w:basedOn w:val="Normal"/>
    <w:next w:val="Normal"/>
    <w:link w:val="Overskrift8Tegn"/>
    <w:uiPriority w:val="9"/>
    <w:semiHidden/>
    <w:qFormat/>
    <w:rsid w:val="002916D1"/>
    <w:pPr>
      <w:keepNext/>
      <w:keepLines/>
      <w:numPr>
        <w:ilvl w:val="7"/>
        <w:numId w:val="7"/>
      </w:numPr>
      <w:spacing w:before="40"/>
      <w:outlineLvl w:val="7"/>
    </w:pPr>
    <w:rPr>
      <w:rFonts w:asciiTheme="majorHAnsi" w:eastAsiaTheme="majorEastAsia" w:hAnsiTheme="majorHAnsi" w:cstheme="majorBidi"/>
      <w:color w:val="272727" w:themeColor="text1" w:themeTint="D8"/>
      <w:sz w:val="21"/>
      <w:szCs w:val="21"/>
    </w:rPr>
  </w:style>
  <w:style w:type="paragraph" w:styleId="Overskrift9">
    <w:name w:val="heading 9"/>
    <w:basedOn w:val="Normal"/>
    <w:next w:val="Normal"/>
    <w:link w:val="Overskrift9Tegn"/>
    <w:uiPriority w:val="9"/>
    <w:semiHidden/>
    <w:qFormat/>
    <w:rsid w:val="002916D1"/>
    <w:pPr>
      <w:keepNext/>
      <w:keepLines/>
      <w:numPr>
        <w:ilvl w:val="8"/>
        <w:numId w:val="7"/>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customStyle="1" w:styleId="Overskrift1Tegn">
    <w:name w:val="Overskrift 1 Tegn"/>
    <w:basedOn w:val="Standardskriftforavsnitt"/>
    <w:link w:val="Overskrift1"/>
    <w:uiPriority w:val="9"/>
    <w:semiHidden/>
    <w:rsid w:val="00C267BA"/>
    <w:rPr>
      <w:rFonts w:asciiTheme="majorHAnsi" w:eastAsiaTheme="majorEastAsia" w:hAnsiTheme="majorHAnsi" w:cstheme="majorBidi"/>
      <w:b/>
      <w:sz w:val="20"/>
      <w:szCs w:val="32"/>
    </w:rPr>
  </w:style>
  <w:style w:type="paragraph" w:styleId="Listeavsnitt">
    <w:name w:val="List Paragraph"/>
    <w:basedOn w:val="Normal"/>
    <w:uiPriority w:val="34"/>
    <w:semiHidden/>
    <w:qFormat/>
    <w:rsid w:val="00344AB0"/>
    <w:pPr>
      <w:ind w:left="720"/>
      <w:contextualSpacing/>
    </w:pPr>
  </w:style>
  <w:style w:type="paragraph" w:styleId="Punktliste">
    <w:name w:val="List Bullet"/>
    <w:basedOn w:val="Listeavsnitt"/>
    <w:uiPriority w:val="99"/>
    <w:semiHidden/>
    <w:rsid w:val="00344AB0"/>
    <w:pPr>
      <w:numPr>
        <w:numId w:val="1"/>
      </w:numPr>
      <w:contextualSpacing w:val="0"/>
    </w:pPr>
  </w:style>
  <w:style w:type="paragraph" w:styleId="Nummerertliste">
    <w:name w:val="List Number"/>
    <w:basedOn w:val="Listeavsnitt"/>
    <w:uiPriority w:val="99"/>
    <w:semiHidden/>
    <w:rsid w:val="00DA21BA"/>
    <w:pPr>
      <w:numPr>
        <w:numId w:val="2"/>
      </w:numPr>
      <w:contextualSpacing w:val="0"/>
    </w:pPr>
  </w:style>
  <w:style w:type="paragraph" w:styleId="Topptekst">
    <w:name w:val="header"/>
    <w:basedOn w:val="Normal"/>
    <w:link w:val="TopptekstTegn"/>
    <w:uiPriority w:val="99"/>
    <w:semiHidden/>
    <w:rsid w:val="00636642"/>
    <w:pPr>
      <w:tabs>
        <w:tab w:val="center" w:pos="4536"/>
        <w:tab w:val="right" w:pos="9072"/>
      </w:tabs>
      <w:spacing w:before="0" w:line="240" w:lineRule="auto"/>
    </w:pPr>
    <w:rPr>
      <w:sz w:val="16"/>
    </w:rPr>
  </w:style>
  <w:style w:type="character" w:customStyle="1" w:styleId="TopptekstTegn">
    <w:name w:val="Topptekst Tegn"/>
    <w:basedOn w:val="Standardskriftforavsnitt"/>
    <w:link w:val="Topptekst"/>
    <w:uiPriority w:val="99"/>
    <w:semiHidden/>
    <w:rsid w:val="009E24DE"/>
    <w:rPr>
      <w:sz w:val="16"/>
    </w:rPr>
  </w:style>
  <w:style w:type="paragraph" w:styleId="Bunntekst">
    <w:name w:val="footer"/>
    <w:basedOn w:val="Normal"/>
    <w:link w:val="BunntekstTegn"/>
    <w:uiPriority w:val="99"/>
    <w:semiHidden/>
    <w:rsid w:val="00D90F59"/>
    <w:pPr>
      <w:tabs>
        <w:tab w:val="right" w:pos="9299"/>
      </w:tabs>
      <w:spacing w:before="0" w:line="240" w:lineRule="auto"/>
    </w:pPr>
    <w:rPr>
      <w:sz w:val="16"/>
    </w:rPr>
  </w:style>
  <w:style w:type="character" w:customStyle="1" w:styleId="BunntekstTegn">
    <w:name w:val="Bunntekst Tegn"/>
    <w:basedOn w:val="Standardskriftforavsnitt"/>
    <w:link w:val="Bunntekst"/>
    <w:uiPriority w:val="99"/>
    <w:semiHidden/>
    <w:rsid w:val="009E24DE"/>
    <w:rPr>
      <w:sz w:val="16"/>
    </w:rPr>
  </w:style>
  <w:style w:type="table" w:styleId="Tabellrutenett">
    <w:name w:val="Table Grid"/>
    <w:basedOn w:val="Vanligtabell"/>
    <w:uiPriority w:val="59"/>
    <w:rsid w:val="0063664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ssholdertekst">
    <w:name w:val="Placeholder Text"/>
    <w:basedOn w:val="Standardskriftforavsnitt"/>
    <w:uiPriority w:val="99"/>
    <w:semiHidden/>
    <w:rsid w:val="00636642"/>
    <w:rPr>
      <w:color w:val="808080"/>
    </w:rPr>
  </w:style>
  <w:style w:type="character" w:customStyle="1" w:styleId="Overskrift2Tegn">
    <w:name w:val="Overskrift 2 Tegn"/>
    <w:basedOn w:val="Standardskriftforavsnitt"/>
    <w:link w:val="Overskrift2"/>
    <w:uiPriority w:val="9"/>
    <w:semiHidden/>
    <w:rsid w:val="00C267BA"/>
    <w:rPr>
      <w:rFonts w:asciiTheme="majorHAnsi" w:eastAsiaTheme="majorEastAsia" w:hAnsiTheme="majorHAnsi" w:cstheme="majorBidi"/>
      <w:b/>
      <w:sz w:val="20"/>
      <w:szCs w:val="26"/>
    </w:rPr>
  </w:style>
  <w:style w:type="paragraph" w:styleId="Overskriftforinnholdsfortegnelse">
    <w:name w:val="TOC Heading"/>
    <w:basedOn w:val="Overskrift1"/>
    <w:next w:val="Normal"/>
    <w:uiPriority w:val="39"/>
    <w:rsid w:val="00D42355"/>
    <w:pPr>
      <w:numPr>
        <w:numId w:val="0"/>
      </w:numPr>
      <w:spacing w:before="0" w:after="360"/>
      <w:outlineLvl w:val="9"/>
    </w:pPr>
    <w:rPr>
      <w:b w:val="0"/>
      <w:color w:val="1E285A" w:themeColor="accent1"/>
      <w:sz w:val="36"/>
    </w:rPr>
  </w:style>
  <w:style w:type="paragraph" w:styleId="INNH1">
    <w:name w:val="toc 1"/>
    <w:basedOn w:val="Normal"/>
    <w:next w:val="Normal"/>
    <w:autoRedefine/>
    <w:uiPriority w:val="39"/>
    <w:rsid w:val="009E24DE"/>
    <w:pPr>
      <w:tabs>
        <w:tab w:val="left" w:pos="851"/>
        <w:tab w:val="right" w:leader="underscore" w:pos="9287"/>
      </w:tabs>
      <w:spacing w:after="80"/>
    </w:pPr>
    <w:rPr>
      <w:b/>
    </w:rPr>
  </w:style>
  <w:style w:type="paragraph" w:styleId="INNH2">
    <w:name w:val="toc 2"/>
    <w:basedOn w:val="Normal"/>
    <w:next w:val="Normal"/>
    <w:autoRedefine/>
    <w:uiPriority w:val="39"/>
    <w:rsid w:val="00A23A82"/>
    <w:pPr>
      <w:tabs>
        <w:tab w:val="left" w:pos="1540"/>
        <w:tab w:val="right" w:leader="underscore" w:pos="9287"/>
      </w:tabs>
      <w:spacing w:after="80"/>
      <w:ind w:left="227"/>
    </w:pPr>
  </w:style>
  <w:style w:type="paragraph" w:styleId="INNH3">
    <w:name w:val="toc 3"/>
    <w:basedOn w:val="Normal"/>
    <w:next w:val="Normal"/>
    <w:autoRedefine/>
    <w:uiPriority w:val="39"/>
    <w:rsid w:val="00A23A82"/>
    <w:pPr>
      <w:tabs>
        <w:tab w:val="right" w:leader="underscore" w:pos="9287"/>
      </w:tabs>
      <w:spacing w:after="80"/>
      <w:ind w:left="227"/>
    </w:pPr>
  </w:style>
  <w:style w:type="character" w:customStyle="1" w:styleId="Overskrift3Tegn">
    <w:name w:val="Overskrift 3 Tegn"/>
    <w:basedOn w:val="Standardskriftforavsnitt"/>
    <w:link w:val="Overskrift3"/>
    <w:uiPriority w:val="9"/>
    <w:semiHidden/>
    <w:rsid w:val="00C267BA"/>
    <w:rPr>
      <w:rFonts w:asciiTheme="majorHAnsi" w:eastAsiaTheme="majorEastAsia" w:hAnsiTheme="majorHAnsi" w:cstheme="majorBidi"/>
      <w:b/>
      <w:sz w:val="20"/>
      <w:szCs w:val="24"/>
    </w:rPr>
  </w:style>
  <w:style w:type="table" w:customStyle="1" w:styleId="BaneNOR">
    <w:name w:val="BaneNOR"/>
    <w:basedOn w:val="Vanligtabell"/>
    <w:uiPriority w:val="99"/>
    <w:rsid w:val="002808AE"/>
    <w:pPr>
      <w:spacing w:after="0" w:line="240" w:lineRule="auto"/>
      <w:contextualSpacing/>
    </w:pPr>
    <w:rPr>
      <w:sz w:val="18"/>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85" w:type="dxa"/>
        <w:bottom w:w="85" w:type="dxa"/>
      </w:tblCellMar>
    </w:tblPr>
    <w:tcPr>
      <w:shd w:val="clear" w:color="auto" w:fill="auto"/>
    </w:tcPr>
    <w:tblStylePr w:type="firstRow">
      <w:pPr>
        <w:jc w:val="left"/>
      </w:pPr>
      <w:rPr>
        <w:b/>
      </w:rPr>
      <w:tblPr/>
      <w:tcPr>
        <w:tcBorders>
          <w:top w:val="single" w:sz="8" w:space="0" w:color="auto"/>
          <w:left w:val="single" w:sz="4" w:space="0" w:color="auto"/>
          <w:bottom w:val="single" w:sz="8" w:space="0" w:color="auto"/>
          <w:right w:val="single" w:sz="4" w:space="0" w:color="auto"/>
          <w:insideH w:val="single" w:sz="4" w:space="0" w:color="auto"/>
          <w:insideV w:val="single" w:sz="4" w:space="0" w:color="auto"/>
          <w:tl2br w:val="nil"/>
          <w:tr2bl w:val="nil"/>
        </w:tcBorders>
        <w:shd w:val="clear" w:color="auto" w:fill="D2D4DE" w:themeFill="background2"/>
      </w:tcPr>
    </w:tblStylePr>
    <w:tblStylePr w:type="lastRow">
      <w:pPr>
        <w:jc w:val="left"/>
      </w:pPr>
    </w:tblStylePr>
    <w:tblStylePr w:type="firstCol">
      <w:pPr>
        <w:jc w:val="left"/>
      </w:pPr>
    </w:tblStylePr>
  </w:style>
  <w:style w:type="paragraph" w:styleId="Bildetekst">
    <w:name w:val="caption"/>
    <w:basedOn w:val="Normal"/>
    <w:next w:val="Normal"/>
    <w:uiPriority w:val="35"/>
    <w:semiHidden/>
    <w:rsid w:val="00695138"/>
    <w:pPr>
      <w:spacing w:after="160" w:line="240" w:lineRule="auto"/>
    </w:pPr>
    <w:rPr>
      <w:iCs/>
      <w:sz w:val="18"/>
      <w:szCs w:val="18"/>
    </w:rPr>
  </w:style>
  <w:style w:type="character" w:customStyle="1" w:styleId="Overskrift4Tegn">
    <w:name w:val="Overskrift 4 Tegn"/>
    <w:basedOn w:val="Standardskriftforavsnitt"/>
    <w:link w:val="Overskrift4"/>
    <w:uiPriority w:val="9"/>
    <w:semiHidden/>
    <w:rsid w:val="00C267BA"/>
    <w:rPr>
      <w:rFonts w:asciiTheme="majorHAnsi" w:eastAsiaTheme="majorEastAsia" w:hAnsiTheme="majorHAnsi" w:cstheme="majorBidi"/>
      <w:i/>
      <w:iCs/>
      <w:color w:val="161D43" w:themeColor="accent1" w:themeShade="BF"/>
      <w:sz w:val="20"/>
    </w:rPr>
  </w:style>
  <w:style w:type="character" w:customStyle="1" w:styleId="Overskrift5Tegn">
    <w:name w:val="Overskrift 5 Tegn"/>
    <w:basedOn w:val="Standardskriftforavsnitt"/>
    <w:link w:val="Overskrift5"/>
    <w:uiPriority w:val="9"/>
    <w:semiHidden/>
    <w:rsid w:val="00C267BA"/>
    <w:rPr>
      <w:rFonts w:asciiTheme="majorHAnsi" w:eastAsiaTheme="majorEastAsia" w:hAnsiTheme="majorHAnsi" w:cstheme="majorBidi"/>
      <w:color w:val="161D43" w:themeColor="accent1" w:themeShade="BF"/>
      <w:sz w:val="20"/>
    </w:rPr>
  </w:style>
  <w:style w:type="character" w:customStyle="1" w:styleId="Overskrift6Tegn">
    <w:name w:val="Overskrift 6 Tegn"/>
    <w:basedOn w:val="Standardskriftforavsnitt"/>
    <w:link w:val="Overskrift6"/>
    <w:uiPriority w:val="9"/>
    <w:semiHidden/>
    <w:rsid w:val="00C267BA"/>
    <w:rPr>
      <w:rFonts w:asciiTheme="majorHAnsi" w:eastAsiaTheme="majorEastAsia" w:hAnsiTheme="majorHAnsi" w:cstheme="majorBidi"/>
      <w:color w:val="0F132C" w:themeColor="accent1" w:themeShade="7F"/>
      <w:sz w:val="20"/>
    </w:rPr>
  </w:style>
  <w:style w:type="character" w:customStyle="1" w:styleId="Overskrift7Tegn">
    <w:name w:val="Overskrift 7 Tegn"/>
    <w:basedOn w:val="Standardskriftforavsnitt"/>
    <w:link w:val="Overskrift7"/>
    <w:uiPriority w:val="9"/>
    <w:semiHidden/>
    <w:rsid w:val="00C267BA"/>
    <w:rPr>
      <w:rFonts w:asciiTheme="majorHAnsi" w:eastAsiaTheme="majorEastAsia" w:hAnsiTheme="majorHAnsi" w:cstheme="majorBidi"/>
      <w:i/>
      <w:iCs/>
      <w:color w:val="0F132C" w:themeColor="accent1" w:themeShade="7F"/>
      <w:sz w:val="20"/>
    </w:rPr>
  </w:style>
  <w:style w:type="character" w:customStyle="1" w:styleId="Overskrift8Tegn">
    <w:name w:val="Overskrift 8 Tegn"/>
    <w:basedOn w:val="Standardskriftforavsnitt"/>
    <w:link w:val="Overskrift8"/>
    <w:uiPriority w:val="9"/>
    <w:semiHidden/>
    <w:rsid w:val="00C267BA"/>
    <w:rPr>
      <w:rFonts w:asciiTheme="majorHAnsi" w:eastAsiaTheme="majorEastAsia" w:hAnsiTheme="majorHAnsi" w:cstheme="majorBidi"/>
      <w:color w:val="272727" w:themeColor="text1" w:themeTint="D8"/>
      <w:sz w:val="21"/>
      <w:szCs w:val="21"/>
    </w:rPr>
  </w:style>
  <w:style w:type="character" w:customStyle="1" w:styleId="Overskrift9Tegn">
    <w:name w:val="Overskrift 9 Tegn"/>
    <w:basedOn w:val="Standardskriftforavsnitt"/>
    <w:link w:val="Overskrift9"/>
    <w:uiPriority w:val="9"/>
    <w:semiHidden/>
    <w:rsid w:val="00C267BA"/>
    <w:rPr>
      <w:rFonts w:asciiTheme="majorHAnsi" w:eastAsiaTheme="majorEastAsia" w:hAnsiTheme="majorHAnsi" w:cstheme="majorBidi"/>
      <w:i/>
      <w:iCs/>
      <w:color w:val="272727" w:themeColor="text1" w:themeTint="D8"/>
      <w:sz w:val="21"/>
      <w:szCs w:val="21"/>
    </w:rPr>
  </w:style>
  <w:style w:type="paragraph" w:styleId="Nummerertliste2">
    <w:name w:val="List Number 2"/>
    <w:basedOn w:val="Punktliste"/>
    <w:uiPriority w:val="99"/>
    <w:semiHidden/>
    <w:qFormat/>
    <w:rsid w:val="0073447D"/>
    <w:pPr>
      <w:numPr>
        <w:numId w:val="8"/>
      </w:numPr>
      <w:ind w:left="340" w:hanging="340"/>
    </w:pPr>
  </w:style>
  <w:style w:type="numbering" w:customStyle="1" w:styleId="STY2LISTESTILOverskrifternummerert">
    <w:name w:val="STY2 LISTESTIL Overskrifter nummerert"/>
    <w:uiPriority w:val="99"/>
    <w:rsid w:val="007A2DE5"/>
    <w:pPr>
      <w:numPr>
        <w:numId w:val="10"/>
      </w:numPr>
    </w:pPr>
  </w:style>
  <w:style w:type="paragraph" w:customStyle="1" w:styleId="STY3Overskrift1">
    <w:name w:val="STY3 Overskrift 1"/>
    <w:basedOn w:val="Normal"/>
    <w:next w:val="STY3Brdtekst"/>
    <w:link w:val="STY3Overskrift1Tegn"/>
    <w:uiPriority w:val="1"/>
    <w:qFormat/>
    <w:rsid w:val="002118C4"/>
    <w:pPr>
      <w:widowControl w:val="0"/>
      <w:numPr>
        <w:numId w:val="17"/>
      </w:numPr>
      <w:spacing w:before="280"/>
      <w:outlineLvl w:val="0"/>
    </w:pPr>
    <w:rPr>
      <w:rFonts w:eastAsia="Times New Roman" w:cs="Times New Roman"/>
      <w:b/>
      <w:color w:val="000000" w:themeColor="text1"/>
    </w:rPr>
  </w:style>
  <w:style w:type="character" w:customStyle="1" w:styleId="STY3Overskrift1Tegn">
    <w:name w:val="STY3 Overskrift 1 Tegn"/>
    <w:basedOn w:val="Standardskriftforavsnitt"/>
    <w:link w:val="STY3Overskrift1"/>
    <w:uiPriority w:val="1"/>
    <w:rsid w:val="002118C4"/>
    <w:rPr>
      <w:rFonts w:eastAsia="Times New Roman" w:cs="Times New Roman"/>
      <w:b/>
      <w:color w:val="000000" w:themeColor="text1"/>
    </w:rPr>
  </w:style>
  <w:style w:type="paragraph" w:customStyle="1" w:styleId="STY3Overskrift11">
    <w:name w:val="STY3 Overskrift 1.1"/>
    <w:basedOn w:val="STY3Overskrift1"/>
    <w:next w:val="STY3Brdtekst"/>
    <w:link w:val="STY3Overskrift11Tegn"/>
    <w:uiPriority w:val="1"/>
    <w:qFormat/>
    <w:rsid w:val="002118C4"/>
    <w:pPr>
      <w:numPr>
        <w:ilvl w:val="1"/>
      </w:numPr>
      <w:outlineLvl w:val="1"/>
    </w:pPr>
    <w:rPr>
      <w:rFonts w:eastAsia="Calibri"/>
    </w:rPr>
  </w:style>
  <w:style w:type="paragraph" w:customStyle="1" w:styleId="STY3Overskrift111">
    <w:name w:val="STY3 Overskrift 1.1.1"/>
    <w:basedOn w:val="STY3Overskrift11"/>
    <w:next w:val="STY3Brdtekst"/>
    <w:uiPriority w:val="1"/>
    <w:qFormat/>
    <w:rsid w:val="002118C4"/>
    <w:pPr>
      <w:numPr>
        <w:ilvl w:val="2"/>
      </w:numPr>
      <w:outlineLvl w:val="2"/>
    </w:pPr>
  </w:style>
  <w:style w:type="paragraph" w:customStyle="1" w:styleId="STY3Overskrift1111">
    <w:name w:val="STY3 Overskrift 1.1.1.1"/>
    <w:basedOn w:val="STY3Overskrift111"/>
    <w:next w:val="STY3Brdtekst"/>
    <w:uiPriority w:val="1"/>
    <w:qFormat/>
    <w:rsid w:val="002118C4"/>
    <w:pPr>
      <w:numPr>
        <w:ilvl w:val="3"/>
      </w:numPr>
      <w:tabs>
        <w:tab w:val="num" w:pos="360"/>
      </w:tabs>
      <w:outlineLvl w:val="3"/>
    </w:pPr>
  </w:style>
  <w:style w:type="paragraph" w:customStyle="1" w:styleId="STY3Tabellradtekst">
    <w:name w:val="STY3 Tabell radtekst"/>
    <w:basedOn w:val="Normal"/>
    <w:uiPriority w:val="6"/>
    <w:qFormat/>
    <w:rsid w:val="002808AE"/>
    <w:pPr>
      <w:spacing w:before="0" w:line="240" w:lineRule="auto"/>
    </w:pPr>
    <w:rPr>
      <w:sz w:val="18"/>
    </w:rPr>
  </w:style>
  <w:style w:type="paragraph" w:customStyle="1" w:styleId="STY3Tabelltittel">
    <w:name w:val="STY3 Tabell tittel"/>
    <w:basedOn w:val="STY3Tabellradtekst"/>
    <w:uiPriority w:val="6"/>
    <w:qFormat/>
    <w:rsid w:val="002808AE"/>
  </w:style>
  <w:style w:type="paragraph" w:customStyle="1" w:styleId="STY3Listenummerert">
    <w:name w:val="STY3 Liste nummerert"/>
    <w:basedOn w:val="Nummerertliste"/>
    <w:uiPriority w:val="3"/>
    <w:qFormat/>
    <w:rsid w:val="00357E07"/>
    <w:pPr>
      <w:ind w:left="284" w:hanging="284"/>
    </w:pPr>
  </w:style>
  <w:style w:type="paragraph" w:customStyle="1" w:styleId="STY3Listepunkter">
    <w:name w:val="STY3 Liste punkter"/>
    <w:basedOn w:val="Punktliste"/>
    <w:uiPriority w:val="3"/>
    <w:qFormat/>
    <w:rsid w:val="00357E07"/>
    <w:pPr>
      <w:ind w:left="720"/>
    </w:pPr>
  </w:style>
  <w:style w:type="paragraph" w:customStyle="1" w:styleId="STY3Brdtekst">
    <w:name w:val="STY3 Brødtekst"/>
    <w:basedOn w:val="Normal"/>
    <w:link w:val="STY3BrdtekstTegn"/>
    <w:qFormat/>
    <w:rsid w:val="00C267BA"/>
  </w:style>
  <w:style w:type="paragraph" w:customStyle="1" w:styleId="STY3Listealfabetisk">
    <w:name w:val="STY3 Liste alfabetisk"/>
    <w:basedOn w:val="Nummerertliste2"/>
    <w:uiPriority w:val="3"/>
    <w:qFormat/>
    <w:rsid w:val="00357E07"/>
    <w:pPr>
      <w:ind w:left="284" w:hanging="284"/>
    </w:pPr>
  </w:style>
  <w:style w:type="paragraph" w:styleId="INNH4">
    <w:name w:val="toc 4"/>
    <w:basedOn w:val="Normal"/>
    <w:next w:val="Normal"/>
    <w:autoRedefine/>
    <w:uiPriority w:val="39"/>
    <w:semiHidden/>
    <w:rsid w:val="00A23A82"/>
    <w:pPr>
      <w:spacing w:after="80"/>
      <w:ind w:left="227"/>
    </w:pPr>
  </w:style>
  <w:style w:type="paragraph" w:customStyle="1" w:styleId="STY3Tittel">
    <w:name w:val="STY3 Tittel"/>
    <w:basedOn w:val="Normal"/>
    <w:next w:val="STY3Brdtekst"/>
    <w:qFormat/>
    <w:rsid w:val="00357E07"/>
    <w:pPr>
      <w:spacing w:before="0" w:after="360"/>
    </w:pPr>
    <w:rPr>
      <w:bCs/>
      <w:sz w:val="32"/>
    </w:rPr>
  </w:style>
  <w:style w:type="paragraph" w:customStyle="1" w:styleId="STY3Overskriftlistealfabetisk">
    <w:name w:val="STY3 Overskrift liste alfabetisk"/>
    <w:basedOn w:val="STY3Brdtekst"/>
    <w:next w:val="STY3Listealfabetisk"/>
    <w:uiPriority w:val="2"/>
    <w:qFormat/>
    <w:rsid w:val="00357E07"/>
    <w:pPr>
      <w:spacing w:before="280"/>
    </w:pPr>
    <w:rPr>
      <w:b/>
      <w:szCs w:val="21"/>
    </w:rPr>
  </w:style>
  <w:style w:type="paragraph" w:customStyle="1" w:styleId="STY3Overskriftlistenummerert">
    <w:name w:val="STY3 Overskrift liste nummerert"/>
    <w:basedOn w:val="STY3Overskriftlistealfabetisk"/>
    <w:next w:val="STY3Listenummerert"/>
    <w:uiPriority w:val="2"/>
    <w:qFormat/>
    <w:rsid w:val="009E24DE"/>
  </w:style>
  <w:style w:type="paragraph" w:customStyle="1" w:styleId="STY3Overskriftlistepunkter">
    <w:name w:val="STY3 Overskrift liste punkter"/>
    <w:basedOn w:val="STY3Overskriftlistenummerert"/>
    <w:next w:val="STY3Listepunkter"/>
    <w:uiPriority w:val="2"/>
    <w:qFormat/>
    <w:rsid w:val="009E24DE"/>
  </w:style>
  <w:style w:type="paragraph" w:customStyle="1" w:styleId="STY3Overskrifttabell">
    <w:name w:val="STY3 Overskrift tabell"/>
    <w:basedOn w:val="Bildetekst"/>
    <w:semiHidden/>
    <w:rsid w:val="00235F38"/>
    <w:pPr>
      <w:keepNext/>
    </w:pPr>
    <w:rPr>
      <w:b/>
    </w:rPr>
  </w:style>
  <w:style w:type="paragraph" w:customStyle="1" w:styleId="STY3Figur-bildetekst">
    <w:name w:val="STY3 Figur-/bildetekst"/>
    <w:basedOn w:val="STY3Tabelltittel"/>
    <w:next w:val="STY3Brdtekst"/>
    <w:semiHidden/>
    <w:rsid w:val="00235F38"/>
    <w:pPr>
      <w:spacing w:before="80" w:after="160"/>
    </w:pPr>
    <w:rPr>
      <w:b/>
    </w:rPr>
  </w:style>
  <w:style w:type="paragraph" w:customStyle="1" w:styleId="STY3Overskifttabell">
    <w:name w:val="STY3 Overskift tabell"/>
    <w:basedOn w:val="STY3Brdtekst"/>
    <w:next w:val="Bildetekst"/>
    <w:uiPriority w:val="4"/>
    <w:qFormat/>
    <w:rsid w:val="00AA69C6"/>
    <w:pPr>
      <w:numPr>
        <w:numId w:val="12"/>
      </w:numPr>
      <w:tabs>
        <w:tab w:val="left" w:pos="851"/>
      </w:tabs>
      <w:spacing w:before="160" w:after="80" w:line="240" w:lineRule="auto"/>
    </w:pPr>
    <w:rPr>
      <w:b/>
      <w:sz w:val="18"/>
    </w:rPr>
  </w:style>
  <w:style w:type="paragraph" w:customStyle="1" w:styleId="STY3Bildetekst">
    <w:name w:val="STY3 Bildetekst"/>
    <w:basedOn w:val="Normal"/>
    <w:next w:val="STY3Brdtekst"/>
    <w:uiPriority w:val="5"/>
    <w:qFormat/>
    <w:rsid w:val="00AA69C6"/>
    <w:pPr>
      <w:spacing w:after="160" w:line="240" w:lineRule="auto"/>
    </w:pPr>
    <w:rPr>
      <w:sz w:val="18"/>
    </w:rPr>
  </w:style>
  <w:style w:type="paragraph" w:customStyle="1" w:styleId="STY3Overskriftfigur">
    <w:name w:val="STY3 Overskrift figur"/>
    <w:basedOn w:val="Normal"/>
    <w:next w:val="Bildetekst"/>
    <w:uiPriority w:val="4"/>
    <w:qFormat/>
    <w:rsid w:val="00AA69C6"/>
    <w:pPr>
      <w:numPr>
        <w:numId w:val="13"/>
      </w:numPr>
      <w:tabs>
        <w:tab w:val="left" w:pos="851"/>
      </w:tabs>
      <w:spacing w:before="160" w:after="80" w:line="240" w:lineRule="auto"/>
      <w:ind w:left="0" w:firstLine="0"/>
    </w:pPr>
    <w:rPr>
      <w:b/>
      <w:sz w:val="18"/>
    </w:rPr>
  </w:style>
  <w:style w:type="numbering" w:customStyle="1" w:styleId="STY2LISTESTILpunkter">
    <w:name w:val="STY2 LISTESTIL punkter"/>
    <w:uiPriority w:val="99"/>
    <w:rsid w:val="00655CEE"/>
    <w:pPr>
      <w:numPr>
        <w:numId w:val="19"/>
      </w:numPr>
    </w:pPr>
  </w:style>
  <w:style w:type="character" w:styleId="Merknadsreferanse">
    <w:name w:val="annotation reference"/>
    <w:basedOn w:val="Standardskriftforavsnitt"/>
    <w:uiPriority w:val="99"/>
    <w:semiHidden/>
    <w:rsid w:val="002D59CD"/>
    <w:rPr>
      <w:sz w:val="16"/>
      <w:szCs w:val="16"/>
    </w:rPr>
  </w:style>
  <w:style w:type="paragraph" w:styleId="Merknadstekst">
    <w:name w:val="annotation text"/>
    <w:basedOn w:val="Normal"/>
    <w:link w:val="MerknadstekstTegn"/>
    <w:uiPriority w:val="99"/>
    <w:semiHidden/>
    <w:rsid w:val="002D59CD"/>
    <w:pPr>
      <w:spacing w:line="240" w:lineRule="auto"/>
    </w:pPr>
  </w:style>
  <w:style w:type="character" w:customStyle="1" w:styleId="MerknadstekstTegn">
    <w:name w:val="Merknadstekst Tegn"/>
    <w:basedOn w:val="Standardskriftforavsnitt"/>
    <w:link w:val="Merknadstekst"/>
    <w:uiPriority w:val="99"/>
    <w:semiHidden/>
    <w:rsid w:val="002D59CD"/>
  </w:style>
  <w:style w:type="paragraph" w:styleId="Kommentaremne">
    <w:name w:val="annotation subject"/>
    <w:basedOn w:val="Merknadstekst"/>
    <w:next w:val="Merknadstekst"/>
    <w:link w:val="KommentaremneTegn"/>
    <w:uiPriority w:val="99"/>
    <w:semiHidden/>
    <w:rsid w:val="002D59CD"/>
    <w:rPr>
      <w:b/>
      <w:bCs/>
    </w:rPr>
  </w:style>
  <w:style w:type="character" w:customStyle="1" w:styleId="KommentaremneTegn">
    <w:name w:val="Kommentaremne Tegn"/>
    <w:basedOn w:val="MerknadstekstTegn"/>
    <w:link w:val="Kommentaremne"/>
    <w:uiPriority w:val="99"/>
    <w:semiHidden/>
    <w:rsid w:val="002D59CD"/>
    <w:rPr>
      <w:b/>
      <w:bCs/>
    </w:rPr>
  </w:style>
  <w:style w:type="paragraph" w:styleId="Revisjon">
    <w:name w:val="Revision"/>
    <w:hidden/>
    <w:uiPriority w:val="99"/>
    <w:semiHidden/>
    <w:rsid w:val="000A351F"/>
    <w:pPr>
      <w:spacing w:after="0" w:line="240" w:lineRule="auto"/>
    </w:pPr>
  </w:style>
  <w:style w:type="character" w:customStyle="1" w:styleId="STY3BrdtekstTegn">
    <w:name w:val="STY3 Brødtekst Tegn"/>
    <w:link w:val="STY3Brdtekst"/>
    <w:locked/>
    <w:rsid w:val="00256E58"/>
  </w:style>
  <w:style w:type="character" w:customStyle="1" w:styleId="STY3Overskrift11Tegn">
    <w:name w:val="STY3 Overskrift 1.1 Tegn"/>
    <w:basedOn w:val="Standardskriftforavsnitt"/>
    <w:link w:val="STY3Overskrift11"/>
    <w:uiPriority w:val="1"/>
    <w:locked/>
    <w:rsid w:val="00AB7EBA"/>
    <w:rPr>
      <w:rFonts w:eastAsia="Calibri" w:cs="Times New Roman"/>
      <w:b/>
      <w:color w:val="000000" w:themeColor="text1"/>
    </w:rPr>
  </w:style>
  <w:style w:type="character" w:styleId="Hyperkobling">
    <w:name w:val="Hyperlink"/>
    <w:basedOn w:val="Standardskriftforavsnitt"/>
    <w:uiPriority w:val="99"/>
    <w:unhideWhenUsed/>
    <w:rsid w:val="00D04F17"/>
    <w:rPr>
      <w:color w:val="00AA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307507">
      <w:bodyDiv w:val="1"/>
      <w:marLeft w:val="0"/>
      <w:marRight w:val="0"/>
      <w:marTop w:val="0"/>
      <w:marBottom w:val="0"/>
      <w:divBdr>
        <w:top w:val="none" w:sz="0" w:space="0" w:color="auto"/>
        <w:left w:val="none" w:sz="0" w:space="0" w:color="auto"/>
        <w:bottom w:val="none" w:sz="0" w:space="0" w:color="auto"/>
        <w:right w:val="none" w:sz="0" w:space="0" w:color="auto"/>
      </w:divBdr>
    </w:div>
    <w:div w:id="48505072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diagramQuickStyle" Target="diagrams/quickStyle1.xm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diagramLayout" Target="diagrams/layout1.xm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diagramData" Target="diagrams/data1.xml"/><Relationship Id="rId20" Type="http://schemas.microsoft.com/office/2007/relationships/diagramDrawing" Target="diagrams/drawing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footer" Target="footer1.xml"/><Relationship Id="rId28"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diagramColors" Target="diagrams/colors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emf"/><Relationship Id="rId22" Type="http://schemas.openxmlformats.org/officeDocument/2006/relationships/header" Target="header2.xml"/><Relationship Id="rId27"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E436914A-B5A0-4E57-A94D-686207F2A7AC}"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nb-NO"/>
        </a:p>
      </dgm:t>
    </dgm:pt>
    <dgm:pt modelId="{697BD080-1CD0-48E5-AAA8-2DD90205BD51}">
      <dgm:prSet phldrT="[Tekst]"/>
      <dgm:spPr/>
      <dgm:t>
        <a:bodyPr/>
        <a:lstStyle/>
        <a:p>
          <a:r>
            <a:rPr lang="nb-NO"/>
            <a:t>Prosjektleder</a:t>
          </a:r>
        </a:p>
        <a:p>
          <a:r>
            <a:rPr lang="nb-NO"/>
            <a:t>(navn)</a:t>
          </a:r>
        </a:p>
      </dgm:t>
    </dgm:pt>
    <dgm:pt modelId="{4E8C65E6-C44C-4884-8E5B-4BA999EA3598}" type="parTrans" cxnId="{E2704609-DC02-45CC-A309-6BF3A126F79D}">
      <dgm:prSet/>
      <dgm:spPr/>
      <dgm:t>
        <a:bodyPr/>
        <a:lstStyle/>
        <a:p>
          <a:endParaRPr lang="nb-NO"/>
        </a:p>
      </dgm:t>
    </dgm:pt>
    <dgm:pt modelId="{2C0BB3FA-6469-4B6A-B19C-013CA96B7EE6}" type="sibTrans" cxnId="{E2704609-DC02-45CC-A309-6BF3A126F79D}">
      <dgm:prSet/>
      <dgm:spPr/>
      <dgm:t>
        <a:bodyPr/>
        <a:lstStyle/>
        <a:p>
          <a:endParaRPr lang="nb-NO"/>
        </a:p>
      </dgm:t>
    </dgm:pt>
    <dgm:pt modelId="{C4196FBA-B6B3-481E-9B92-85B86A22D9D7}" type="asst">
      <dgm:prSet phldrT="[Tekst]"/>
      <dgm:spPr/>
      <dgm:t>
        <a:bodyPr/>
        <a:lstStyle/>
        <a:p>
          <a:r>
            <a:rPr lang="nb-NO"/>
            <a:t>Støttefunksjoner</a:t>
          </a:r>
        </a:p>
        <a:p>
          <a:r>
            <a:rPr lang="nb-NO"/>
            <a:t>(navn)</a:t>
          </a:r>
        </a:p>
      </dgm:t>
    </dgm:pt>
    <dgm:pt modelId="{D4120A4E-B638-4780-AA6A-9E8084C91242}" type="parTrans" cxnId="{6875A455-28CF-4F70-8B60-06AD2B3C53AA}">
      <dgm:prSet/>
      <dgm:spPr/>
      <dgm:t>
        <a:bodyPr/>
        <a:lstStyle/>
        <a:p>
          <a:endParaRPr lang="nb-NO"/>
        </a:p>
      </dgm:t>
    </dgm:pt>
    <dgm:pt modelId="{69A14442-C8D8-4514-B4F5-94CEEDE27E59}" type="sibTrans" cxnId="{6875A455-28CF-4F70-8B60-06AD2B3C53AA}">
      <dgm:prSet/>
      <dgm:spPr/>
      <dgm:t>
        <a:bodyPr/>
        <a:lstStyle/>
        <a:p>
          <a:endParaRPr lang="nb-NO"/>
        </a:p>
      </dgm:t>
    </dgm:pt>
    <dgm:pt modelId="{F2B94A14-9253-4DF0-A0F3-870E1E86297B}">
      <dgm:prSet phldrT="[Tekst]"/>
      <dgm:spPr/>
      <dgm:t>
        <a:bodyPr/>
        <a:lstStyle/>
        <a:p>
          <a:r>
            <a:rPr lang="nb-NO"/>
            <a:t>Delsystem/område/ funksjon</a:t>
          </a:r>
        </a:p>
      </dgm:t>
    </dgm:pt>
    <dgm:pt modelId="{7F734C3F-9CFE-4AA5-B194-F480BB86EB18}" type="parTrans" cxnId="{A9415612-D973-4C59-90EE-668C367B552C}">
      <dgm:prSet/>
      <dgm:spPr/>
      <dgm:t>
        <a:bodyPr/>
        <a:lstStyle/>
        <a:p>
          <a:endParaRPr lang="nb-NO"/>
        </a:p>
      </dgm:t>
    </dgm:pt>
    <dgm:pt modelId="{88EB9E27-EB2D-4C09-AFB6-C5864869895D}" type="sibTrans" cxnId="{A9415612-D973-4C59-90EE-668C367B552C}">
      <dgm:prSet/>
      <dgm:spPr/>
      <dgm:t>
        <a:bodyPr/>
        <a:lstStyle/>
        <a:p>
          <a:endParaRPr lang="nb-NO"/>
        </a:p>
      </dgm:t>
    </dgm:pt>
    <dgm:pt modelId="{7C7FE17D-F343-42D8-9E74-C909743D6907}">
      <dgm:prSet phldrT="[Tekst]"/>
      <dgm:spPr/>
      <dgm:t>
        <a:bodyPr/>
        <a:lstStyle/>
        <a:p>
          <a:r>
            <a:rPr lang="nb-NO"/>
            <a:t>Delsystem/område/ funksjon</a:t>
          </a:r>
        </a:p>
      </dgm:t>
    </dgm:pt>
    <dgm:pt modelId="{35296C73-9E7A-49B2-ABBB-732ACDFB116E}" type="parTrans" cxnId="{BE224A7E-0AAE-417A-8F79-5E2A05C0B834}">
      <dgm:prSet/>
      <dgm:spPr/>
      <dgm:t>
        <a:bodyPr/>
        <a:lstStyle/>
        <a:p>
          <a:endParaRPr lang="nb-NO"/>
        </a:p>
      </dgm:t>
    </dgm:pt>
    <dgm:pt modelId="{96CC9353-7E92-4D89-AE0A-2B46C89FF613}" type="sibTrans" cxnId="{BE224A7E-0AAE-417A-8F79-5E2A05C0B834}">
      <dgm:prSet/>
      <dgm:spPr/>
      <dgm:t>
        <a:bodyPr/>
        <a:lstStyle/>
        <a:p>
          <a:endParaRPr lang="nb-NO"/>
        </a:p>
      </dgm:t>
    </dgm:pt>
    <dgm:pt modelId="{AF286C17-730C-4B66-A335-6154B7C665A5}">
      <dgm:prSet phldrT="[Tekst]"/>
      <dgm:spPr/>
      <dgm:t>
        <a:bodyPr/>
        <a:lstStyle/>
        <a:p>
          <a:r>
            <a:rPr lang="nb-NO"/>
            <a:t>Delsystem/område/ funksjon</a:t>
          </a:r>
        </a:p>
      </dgm:t>
    </dgm:pt>
    <dgm:pt modelId="{32704C3E-1847-4F7C-8BC0-EFDF96586902}" type="parTrans" cxnId="{B93D5915-E92E-43C5-AEAD-B9F5A79A44B5}">
      <dgm:prSet/>
      <dgm:spPr/>
      <dgm:t>
        <a:bodyPr/>
        <a:lstStyle/>
        <a:p>
          <a:endParaRPr lang="nb-NO"/>
        </a:p>
      </dgm:t>
    </dgm:pt>
    <dgm:pt modelId="{B7952C62-E481-453F-A395-7701C33AE2A0}" type="sibTrans" cxnId="{B93D5915-E92E-43C5-AEAD-B9F5A79A44B5}">
      <dgm:prSet/>
      <dgm:spPr/>
      <dgm:t>
        <a:bodyPr/>
        <a:lstStyle/>
        <a:p>
          <a:endParaRPr lang="nb-NO"/>
        </a:p>
      </dgm:t>
    </dgm:pt>
    <dgm:pt modelId="{4633FF2C-B7A5-409B-AD0F-C00B885DDA68}" type="pres">
      <dgm:prSet presAssocID="{E436914A-B5A0-4E57-A94D-686207F2A7AC}" presName="hierChild1" presStyleCnt="0">
        <dgm:presLayoutVars>
          <dgm:orgChart val="1"/>
          <dgm:chPref val="1"/>
          <dgm:dir/>
          <dgm:animOne val="branch"/>
          <dgm:animLvl val="lvl"/>
          <dgm:resizeHandles/>
        </dgm:presLayoutVars>
      </dgm:prSet>
      <dgm:spPr/>
    </dgm:pt>
    <dgm:pt modelId="{041D0331-13E8-41EC-B5F5-1FF3E7BB4B4B}" type="pres">
      <dgm:prSet presAssocID="{697BD080-1CD0-48E5-AAA8-2DD90205BD51}" presName="hierRoot1" presStyleCnt="0">
        <dgm:presLayoutVars>
          <dgm:hierBranch val="init"/>
        </dgm:presLayoutVars>
      </dgm:prSet>
      <dgm:spPr/>
    </dgm:pt>
    <dgm:pt modelId="{3D7F0016-615D-4851-98F8-F2C4BCA72C97}" type="pres">
      <dgm:prSet presAssocID="{697BD080-1CD0-48E5-AAA8-2DD90205BD51}" presName="rootComposite1" presStyleCnt="0"/>
      <dgm:spPr/>
    </dgm:pt>
    <dgm:pt modelId="{FF9B6033-3639-4FB9-BBD7-6F7E154B0540}" type="pres">
      <dgm:prSet presAssocID="{697BD080-1CD0-48E5-AAA8-2DD90205BD51}" presName="rootText1" presStyleLbl="node0" presStyleIdx="0" presStyleCnt="1">
        <dgm:presLayoutVars>
          <dgm:chPref val="3"/>
        </dgm:presLayoutVars>
      </dgm:prSet>
      <dgm:spPr/>
    </dgm:pt>
    <dgm:pt modelId="{7F920E22-DE26-41E3-8768-4A9068573801}" type="pres">
      <dgm:prSet presAssocID="{697BD080-1CD0-48E5-AAA8-2DD90205BD51}" presName="rootConnector1" presStyleLbl="node1" presStyleIdx="0" presStyleCnt="0"/>
      <dgm:spPr/>
    </dgm:pt>
    <dgm:pt modelId="{B2583794-99C8-4BA3-A333-57A328D24448}" type="pres">
      <dgm:prSet presAssocID="{697BD080-1CD0-48E5-AAA8-2DD90205BD51}" presName="hierChild2" presStyleCnt="0"/>
      <dgm:spPr/>
    </dgm:pt>
    <dgm:pt modelId="{60730CB6-2FB6-4661-9A43-D951511C63CF}" type="pres">
      <dgm:prSet presAssocID="{7F734C3F-9CFE-4AA5-B194-F480BB86EB18}" presName="Name37" presStyleLbl="parChTrans1D2" presStyleIdx="0" presStyleCnt="4"/>
      <dgm:spPr/>
    </dgm:pt>
    <dgm:pt modelId="{DC2AB91E-B71E-4538-8643-73A9E65AFDB2}" type="pres">
      <dgm:prSet presAssocID="{F2B94A14-9253-4DF0-A0F3-870E1E86297B}" presName="hierRoot2" presStyleCnt="0">
        <dgm:presLayoutVars>
          <dgm:hierBranch val="init"/>
        </dgm:presLayoutVars>
      </dgm:prSet>
      <dgm:spPr/>
    </dgm:pt>
    <dgm:pt modelId="{54EAAAA2-EF55-4E44-B6C9-3B55C05FABF4}" type="pres">
      <dgm:prSet presAssocID="{F2B94A14-9253-4DF0-A0F3-870E1E86297B}" presName="rootComposite" presStyleCnt="0"/>
      <dgm:spPr/>
    </dgm:pt>
    <dgm:pt modelId="{FE875A17-EA0E-46D2-9886-257455350E5E}" type="pres">
      <dgm:prSet presAssocID="{F2B94A14-9253-4DF0-A0F3-870E1E86297B}" presName="rootText" presStyleLbl="node2" presStyleIdx="0" presStyleCnt="3">
        <dgm:presLayoutVars>
          <dgm:chPref val="3"/>
        </dgm:presLayoutVars>
      </dgm:prSet>
      <dgm:spPr/>
    </dgm:pt>
    <dgm:pt modelId="{E318018E-F462-4931-AC4B-546160D3B57C}" type="pres">
      <dgm:prSet presAssocID="{F2B94A14-9253-4DF0-A0F3-870E1E86297B}" presName="rootConnector" presStyleLbl="node2" presStyleIdx="0" presStyleCnt="3"/>
      <dgm:spPr/>
    </dgm:pt>
    <dgm:pt modelId="{CEF7FE2C-441A-45B6-8BDA-2360FEC3F69F}" type="pres">
      <dgm:prSet presAssocID="{F2B94A14-9253-4DF0-A0F3-870E1E86297B}" presName="hierChild4" presStyleCnt="0"/>
      <dgm:spPr/>
    </dgm:pt>
    <dgm:pt modelId="{E87AE7E7-F141-4324-9B11-9EFB23233969}" type="pres">
      <dgm:prSet presAssocID="{F2B94A14-9253-4DF0-A0F3-870E1E86297B}" presName="hierChild5" presStyleCnt="0"/>
      <dgm:spPr/>
    </dgm:pt>
    <dgm:pt modelId="{BA198170-F56D-4E66-84EA-01DAC4B5AC66}" type="pres">
      <dgm:prSet presAssocID="{35296C73-9E7A-49B2-ABBB-732ACDFB116E}" presName="Name37" presStyleLbl="parChTrans1D2" presStyleIdx="1" presStyleCnt="4"/>
      <dgm:spPr/>
    </dgm:pt>
    <dgm:pt modelId="{5C1FE7ED-27D3-4BE6-BBDA-400F584D1DB6}" type="pres">
      <dgm:prSet presAssocID="{7C7FE17D-F343-42D8-9E74-C909743D6907}" presName="hierRoot2" presStyleCnt="0">
        <dgm:presLayoutVars>
          <dgm:hierBranch val="init"/>
        </dgm:presLayoutVars>
      </dgm:prSet>
      <dgm:spPr/>
    </dgm:pt>
    <dgm:pt modelId="{739204CA-E533-4918-9458-F82CA530BBEC}" type="pres">
      <dgm:prSet presAssocID="{7C7FE17D-F343-42D8-9E74-C909743D6907}" presName="rootComposite" presStyleCnt="0"/>
      <dgm:spPr/>
    </dgm:pt>
    <dgm:pt modelId="{1310E603-9FC8-4C0A-92AB-2DAF212CE221}" type="pres">
      <dgm:prSet presAssocID="{7C7FE17D-F343-42D8-9E74-C909743D6907}" presName="rootText" presStyleLbl="node2" presStyleIdx="1" presStyleCnt="3">
        <dgm:presLayoutVars>
          <dgm:chPref val="3"/>
        </dgm:presLayoutVars>
      </dgm:prSet>
      <dgm:spPr/>
    </dgm:pt>
    <dgm:pt modelId="{EB1B791E-DC0E-44D4-83F6-7EBA6CA8DFA8}" type="pres">
      <dgm:prSet presAssocID="{7C7FE17D-F343-42D8-9E74-C909743D6907}" presName="rootConnector" presStyleLbl="node2" presStyleIdx="1" presStyleCnt="3"/>
      <dgm:spPr/>
    </dgm:pt>
    <dgm:pt modelId="{69E51732-942B-45F9-9B2A-0202DD98DC84}" type="pres">
      <dgm:prSet presAssocID="{7C7FE17D-F343-42D8-9E74-C909743D6907}" presName="hierChild4" presStyleCnt="0"/>
      <dgm:spPr/>
    </dgm:pt>
    <dgm:pt modelId="{4ED8FFDF-3E3B-4B7F-A644-7A306C7DCCD0}" type="pres">
      <dgm:prSet presAssocID="{7C7FE17D-F343-42D8-9E74-C909743D6907}" presName="hierChild5" presStyleCnt="0"/>
      <dgm:spPr/>
    </dgm:pt>
    <dgm:pt modelId="{50F552A5-613E-4784-BE0C-ED9928716245}" type="pres">
      <dgm:prSet presAssocID="{32704C3E-1847-4F7C-8BC0-EFDF96586902}" presName="Name37" presStyleLbl="parChTrans1D2" presStyleIdx="2" presStyleCnt="4"/>
      <dgm:spPr/>
    </dgm:pt>
    <dgm:pt modelId="{7C02DF4D-51FA-401E-B956-3435C661D18A}" type="pres">
      <dgm:prSet presAssocID="{AF286C17-730C-4B66-A335-6154B7C665A5}" presName="hierRoot2" presStyleCnt="0">
        <dgm:presLayoutVars>
          <dgm:hierBranch val="init"/>
        </dgm:presLayoutVars>
      </dgm:prSet>
      <dgm:spPr/>
    </dgm:pt>
    <dgm:pt modelId="{7B2542E1-0C32-4E36-96A2-3F11B2E8156E}" type="pres">
      <dgm:prSet presAssocID="{AF286C17-730C-4B66-A335-6154B7C665A5}" presName="rootComposite" presStyleCnt="0"/>
      <dgm:spPr/>
    </dgm:pt>
    <dgm:pt modelId="{20B195CF-6815-4FB7-A5D4-50E3E0F9400A}" type="pres">
      <dgm:prSet presAssocID="{AF286C17-730C-4B66-A335-6154B7C665A5}" presName="rootText" presStyleLbl="node2" presStyleIdx="2" presStyleCnt="3">
        <dgm:presLayoutVars>
          <dgm:chPref val="3"/>
        </dgm:presLayoutVars>
      </dgm:prSet>
      <dgm:spPr/>
    </dgm:pt>
    <dgm:pt modelId="{E3642B67-6F5A-4373-9BA3-3CE329A1369E}" type="pres">
      <dgm:prSet presAssocID="{AF286C17-730C-4B66-A335-6154B7C665A5}" presName="rootConnector" presStyleLbl="node2" presStyleIdx="2" presStyleCnt="3"/>
      <dgm:spPr/>
    </dgm:pt>
    <dgm:pt modelId="{C6CA1A23-B40C-49C7-941B-CA1CB846BB8B}" type="pres">
      <dgm:prSet presAssocID="{AF286C17-730C-4B66-A335-6154B7C665A5}" presName="hierChild4" presStyleCnt="0"/>
      <dgm:spPr/>
    </dgm:pt>
    <dgm:pt modelId="{E792F9A8-B203-4C87-98BF-61CD7C620CBF}" type="pres">
      <dgm:prSet presAssocID="{AF286C17-730C-4B66-A335-6154B7C665A5}" presName="hierChild5" presStyleCnt="0"/>
      <dgm:spPr/>
    </dgm:pt>
    <dgm:pt modelId="{46D35137-F505-4F17-A7FD-1DC866F8171D}" type="pres">
      <dgm:prSet presAssocID="{697BD080-1CD0-48E5-AAA8-2DD90205BD51}" presName="hierChild3" presStyleCnt="0"/>
      <dgm:spPr/>
    </dgm:pt>
    <dgm:pt modelId="{EE30AB85-2F53-4B71-8887-396E4AA54AB4}" type="pres">
      <dgm:prSet presAssocID="{D4120A4E-B638-4780-AA6A-9E8084C91242}" presName="Name111" presStyleLbl="parChTrans1D2" presStyleIdx="3" presStyleCnt="4"/>
      <dgm:spPr/>
    </dgm:pt>
    <dgm:pt modelId="{1AAEFF2A-DF92-4C01-8F25-C67F12C12BD9}" type="pres">
      <dgm:prSet presAssocID="{C4196FBA-B6B3-481E-9B92-85B86A22D9D7}" presName="hierRoot3" presStyleCnt="0">
        <dgm:presLayoutVars>
          <dgm:hierBranch val="init"/>
        </dgm:presLayoutVars>
      </dgm:prSet>
      <dgm:spPr/>
    </dgm:pt>
    <dgm:pt modelId="{833AA3E2-B6B7-40FC-B3FA-CFA3BB26B9F0}" type="pres">
      <dgm:prSet presAssocID="{C4196FBA-B6B3-481E-9B92-85B86A22D9D7}" presName="rootComposite3" presStyleCnt="0"/>
      <dgm:spPr/>
    </dgm:pt>
    <dgm:pt modelId="{75C988B7-32BF-4768-B76F-72D200F5F329}" type="pres">
      <dgm:prSet presAssocID="{C4196FBA-B6B3-481E-9B92-85B86A22D9D7}" presName="rootText3" presStyleLbl="asst1" presStyleIdx="0" presStyleCnt="1">
        <dgm:presLayoutVars>
          <dgm:chPref val="3"/>
        </dgm:presLayoutVars>
      </dgm:prSet>
      <dgm:spPr/>
    </dgm:pt>
    <dgm:pt modelId="{34E12C43-FB9D-49B0-BDB8-6D48A6FDA0B3}" type="pres">
      <dgm:prSet presAssocID="{C4196FBA-B6B3-481E-9B92-85B86A22D9D7}" presName="rootConnector3" presStyleLbl="asst1" presStyleIdx="0" presStyleCnt="1"/>
      <dgm:spPr/>
    </dgm:pt>
    <dgm:pt modelId="{D8E76181-DC30-4C9A-A8DF-A4EE64F40E72}" type="pres">
      <dgm:prSet presAssocID="{C4196FBA-B6B3-481E-9B92-85B86A22D9D7}" presName="hierChild6" presStyleCnt="0"/>
      <dgm:spPr/>
    </dgm:pt>
    <dgm:pt modelId="{4BD90DF2-AE84-4A9C-BB3A-31BA98DAF013}" type="pres">
      <dgm:prSet presAssocID="{C4196FBA-B6B3-481E-9B92-85B86A22D9D7}" presName="hierChild7" presStyleCnt="0"/>
      <dgm:spPr/>
    </dgm:pt>
  </dgm:ptLst>
  <dgm:cxnLst>
    <dgm:cxn modelId="{E2704609-DC02-45CC-A309-6BF3A126F79D}" srcId="{E436914A-B5A0-4E57-A94D-686207F2A7AC}" destId="{697BD080-1CD0-48E5-AAA8-2DD90205BD51}" srcOrd="0" destOrd="0" parTransId="{4E8C65E6-C44C-4884-8E5B-4BA999EA3598}" sibTransId="{2C0BB3FA-6469-4B6A-B19C-013CA96B7EE6}"/>
    <dgm:cxn modelId="{6C621D0C-9F21-4A1C-B34E-49CAECFCDAAE}" type="presOf" srcId="{32704C3E-1847-4F7C-8BC0-EFDF96586902}" destId="{50F552A5-613E-4784-BE0C-ED9928716245}" srcOrd="0" destOrd="0" presId="urn:microsoft.com/office/officeart/2005/8/layout/orgChart1"/>
    <dgm:cxn modelId="{126DC60D-4C23-415B-B0C9-719333378659}" type="presOf" srcId="{7C7FE17D-F343-42D8-9E74-C909743D6907}" destId="{1310E603-9FC8-4C0A-92AB-2DAF212CE221}" srcOrd="0" destOrd="0" presId="urn:microsoft.com/office/officeart/2005/8/layout/orgChart1"/>
    <dgm:cxn modelId="{A9415612-D973-4C59-90EE-668C367B552C}" srcId="{697BD080-1CD0-48E5-AAA8-2DD90205BD51}" destId="{F2B94A14-9253-4DF0-A0F3-870E1E86297B}" srcOrd="1" destOrd="0" parTransId="{7F734C3F-9CFE-4AA5-B194-F480BB86EB18}" sibTransId="{88EB9E27-EB2D-4C09-AFB6-C5864869895D}"/>
    <dgm:cxn modelId="{B93D5915-E92E-43C5-AEAD-B9F5A79A44B5}" srcId="{697BD080-1CD0-48E5-AAA8-2DD90205BD51}" destId="{AF286C17-730C-4B66-A335-6154B7C665A5}" srcOrd="3" destOrd="0" parTransId="{32704C3E-1847-4F7C-8BC0-EFDF96586902}" sibTransId="{B7952C62-E481-453F-A395-7701C33AE2A0}"/>
    <dgm:cxn modelId="{4044C937-8E23-4601-8D55-0C312F573996}" type="presOf" srcId="{D4120A4E-B638-4780-AA6A-9E8084C91242}" destId="{EE30AB85-2F53-4B71-8887-396E4AA54AB4}" srcOrd="0" destOrd="0" presId="urn:microsoft.com/office/officeart/2005/8/layout/orgChart1"/>
    <dgm:cxn modelId="{EBF80545-D08C-47D3-8898-6C54301A11B9}" type="presOf" srcId="{F2B94A14-9253-4DF0-A0F3-870E1E86297B}" destId="{E318018E-F462-4931-AC4B-546160D3B57C}" srcOrd="1" destOrd="0" presId="urn:microsoft.com/office/officeart/2005/8/layout/orgChart1"/>
    <dgm:cxn modelId="{FAFD9D6C-3277-4B2B-8A6D-AB4DB4D3918A}" type="presOf" srcId="{C4196FBA-B6B3-481E-9B92-85B86A22D9D7}" destId="{75C988B7-32BF-4768-B76F-72D200F5F329}" srcOrd="0" destOrd="0" presId="urn:microsoft.com/office/officeart/2005/8/layout/orgChart1"/>
    <dgm:cxn modelId="{6875A455-28CF-4F70-8B60-06AD2B3C53AA}" srcId="{697BD080-1CD0-48E5-AAA8-2DD90205BD51}" destId="{C4196FBA-B6B3-481E-9B92-85B86A22D9D7}" srcOrd="0" destOrd="0" parTransId="{D4120A4E-B638-4780-AA6A-9E8084C91242}" sibTransId="{69A14442-C8D8-4514-B4F5-94CEEDE27E59}"/>
    <dgm:cxn modelId="{C1C4E459-E58C-418A-B5B0-32980330EBA2}" type="presOf" srcId="{E436914A-B5A0-4E57-A94D-686207F2A7AC}" destId="{4633FF2C-B7A5-409B-AD0F-C00B885DDA68}" srcOrd="0" destOrd="0" presId="urn:microsoft.com/office/officeart/2005/8/layout/orgChart1"/>
    <dgm:cxn modelId="{842F895A-903B-4705-ABB7-6B2BCCF1FC42}" type="presOf" srcId="{697BD080-1CD0-48E5-AAA8-2DD90205BD51}" destId="{FF9B6033-3639-4FB9-BBD7-6F7E154B0540}" srcOrd="0" destOrd="0" presId="urn:microsoft.com/office/officeart/2005/8/layout/orgChart1"/>
    <dgm:cxn modelId="{BE224A7E-0AAE-417A-8F79-5E2A05C0B834}" srcId="{697BD080-1CD0-48E5-AAA8-2DD90205BD51}" destId="{7C7FE17D-F343-42D8-9E74-C909743D6907}" srcOrd="2" destOrd="0" parTransId="{35296C73-9E7A-49B2-ABBB-732ACDFB116E}" sibTransId="{96CC9353-7E92-4D89-AE0A-2B46C89FF613}"/>
    <dgm:cxn modelId="{136D3B83-6C53-4522-920D-46F36E312365}" type="presOf" srcId="{AF286C17-730C-4B66-A335-6154B7C665A5}" destId="{E3642B67-6F5A-4373-9BA3-3CE329A1369E}" srcOrd="1" destOrd="0" presId="urn:microsoft.com/office/officeart/2005/8/layout/orgChart1"/>
    <dgm:cxn modelId="{4131BB89-A171-46C0-9C8B-DFD9C8CCD6D9}" type="presOf" srcId="{7F734C3F-9CFE-4AA5-B194-F480BB86EB18}" destId="{60730CB6-2FB6-4661-9A43-D951511C63CF}" srcOrd="0" destOrd="0" presId="urn:microsoft.com/office/officeart/2005/8/layout/orgChart1"/>
    <dgm:cxn modelId="{DBE7FBA8-81F0-4343-BC56-FFA3BC29F34B}" type="presOf" srcId="{F2B94A14-9253-4DF0-A0F3-870E1E86297B}" destId="{FE875A17-EA0E-46D2-9886-257455350E5E}" srcOrd="0" destOrd="0" presId="urn:microsoft.com/office/officeart/2005/8/layout/orgChart1"/>
    <dgm:cxn modelId="{CCCC46B0-283C-4D09-9A92-2F9B7EE07DCC}" type="presOf" srcId="{35296C73-9E7A-49B2-ABBB-732ACDFB116E}" destId="{BA198170-F56D-4E66-84EA-01DAC4B5AC66}" srcOrd="0" destOrd="0" presId="urn:microsoft.com/office/officeart/2005/8/layout/orgChart1"/>
    <dgm:cxn modelId="{086921B8-255E-4E4D-9749-25EEEBA852CF}" type="presOf" srcId="{AF286C17-730C-4B66-A335-6154B7C665A5}" destId="{20B195CF-6815-4FB7-A5D4-50E3E0F9400A}" srcOrd="0" destOrd="0" presId="urn:microsoft.com/office/officeart/2005/8/layout/orgChart1"/>
    <dgm:cxn modelId="{82F7C3D3-3393-40A5-B690-75620904C543}" type="presOf" srcId="{697BD080-1CD0-48E5-AAA8-2DD90205BD51}" destId="{7F920E22-DE26-41E3-8768-4A9068573801}" srcOrd="1" destOrd="0" presId="urn:microsoft.com/office/officeart/2005/8/layout/orgChart1"/>
    <dgm:cxn modelId="{B86F1FE4-09DE-4F33-9970-883934F57696}" type="presOf" srcId="{C4196FBA-B6B3-481E-9B92-85B86A22D9D7}" destId="{34E12C43-FB9D-49B0-BDB8-6D48A6FDA0B3}" srcOrd="1" destOrd="0" presId="urn:microsoft.com/office/officeart/2005/8/layout/orgChart1"/>
    <dgm:cxn modelId="{87BD50FF-424D-4981-ADF4-D3C5C0DA8FDA}" type="presOf" srcId="{7C7FE17D-F343-42D8-9E74-C909743D6907}" destId="{EB1B791E-DC0E-44D4-83F6-7EBA6CA8DFA8}" srcOrd="1" destOrd="0" presId="urn:microsoft.com/office/officeart/2005/8/layout/orgChart1"/>
    <dgm:cxn modelId="{60BA6CDD-217F-4DC2-9E19-2D8AF74E1DD7}" type="presParOf" srcId="{4633FF2C-B7A5-409B-AD0F-C00B885DDA68}" destId="{041D0331-13E8-41EC-B5F5-1FF3E7BB4B4B}" srcOrd="0" destOrd="0" presId="urn:microsoft.com/office/officeart/2005/8/layout/orgChart1"/>
    <dgm:cxn modelId="{CBD76590-5155-4BA7-806D-0099289FC7EA}" type="presParOf" srcId="{041D0331-13E8-41EC-B5F5-1FF3E7BB4B4B}" destId="{3D7F0016-615D-4851-98F8-F2C4BCA72C97}" srcOrd="0" destOrd="0" presId="urn:microsoft.com/office/officeart/2005/8/layout/orgChart1"/>
    <dgm:cxn modelId="{4925A2A8-8341-4B26-9DC6-1CA2B3157745}" type="presParOf" srcId="{3D7F0016-615D-4851-98F8-F2C4BCA72C97}" destId="{FF9B6033-3639-4FB9-BBD7-6F7E154B0540}" srcOrd="0" destOrd="0" presId="urn:microsoft.com/office/officeart/2005/8/layout/orgChart1"/>
    <dgm:cxn modelId="{5563873C-6ED6-47E0-A7EF-FDD5B15B79F7}" type="presParOf" srcId="{3D7F0016-615D-4851-98F8-F2C4BCA72C97}" destId="{7F920E22-DE26-41E3-8768-4A9068573801}" srcOrd="1" destOrd="0" presId="urn:microsoft.com/office/officeart/2005/8/layout/orgChart1"/>
    <dgm:cxn modelId="{73BBBF58-98AA-4FEB-ADFD-565E60EEC2EB}" type="presParOf" srcId="{041D0331-13E8-41EC-B5F5-1FF3E7BB4B4B}" destId="{B2583794-99C8-4BA3-A333-57A328D24448}" srcOrd="1" destOrd="0" presId="urn:microsoft.com/office/officeart/2005/8/layout/orgChart1"/>
    <dgm:cxn modelId="{03B52AAC-E3A0-45F1-BA6B-DBF18419D42C}" type="presParOf" srcId="{B2583794-99C8-4BA3-A333-57A328D24448}" destId="{60730CB6-2FB6-4661-9A43-D951511C63CF}" srcOrd="0" destOrd="0" presId="urn:microsoft.com/office/officeart/2005/8/layout/orgChart1"/>
    <dgm:cxn modelId="{BCB7064A-0BA8-4ECD-A5A7-2644C1C2F890}" type="presParOf" srcId="{B2583794-99C8-4BA3-A333-57A328D24448}" destId="{DC2AB91E-B71E-4538-8643-73A9E65AFDB2}" srcOrd="1" destOrd="0" presId="urn:microsoft.com/office/officeart/2005/8/layout/orgChart1"/>
    <dgm:cxn modelId="{CDA2F412-6988-4F42-851C-CAC153FFAC00}" type="presParOf" srcId="{DC2AB91E-B71E-4538-8643-73A9E65AFDB2}" destId="{54EAAAA2-EF55-4E44-B6C9-3B55C05FABF4}" srcOrd="0" destOrd="0" presId="urn:microsoft.com/office/officeart/2005/8/layout/orgChart1"/>
    <dgm:cxn modelId="{E2239450-DD81-46CC-9B13-C7C303E5D59C}" type="presParOf" srcId="{54EAAAA2-EF55-4E44-B6C9-3B55C05FABF4}" destId="{FE875A17-EA0E-46D2-9886-257455350E5E}" srcOrd="0" destOrd="0" presId="urn:microsoft.com/office/officeart/2005/8/layout/orgChart1"/>
    <dgm:cxn modelId="{B67D6DC6-F495-4D8C-8D16-B2877438820F}" type="presParOf" srcId="{54EAAAA2-EF55-4E44-B6C9-3B55C05FABF4}" destId="{E318018E-F462-4931-AC4B-546160D3B57C}" srcOrd="1" destOrd="0" presId="urn:microsoft.com/office/officeart/2005/8/layout/orgChart1"/>
    <dgm:cxn modelId="{00C448BE-A251-427B-95F1-ADFF479270CE}" type="presParOf" srcId="{DC2AB91E-B71E-4538-8643-73A9E65AFDB2}" destId="{CEF7FE2C-441A-45B6-8BDA-2360FEC3F69F}" srcOrd="1" destOrd="0" presId="urn:microsoft.com/office/officeart/2005/8/layout/orgChart1"/>
    <dgm:cxn modelId="{BB047C6B-5B6F-4D31-9B62-F44E793BCC81}" type="presParOf" srcId="{DC2AB91E-B71E-4538-8643-73A9E65AFDB2}" destId="{E87AE7E7-F141-4324-9B11-9EFB23233969}" srcOrd="2" destOrd="0" presId="urn:microsoft.com/office/officeart/2005/8/layout/orgChart1"/>
    <dgm:cxn modelId="{A9647E7B-7DFB-4994-A67D-DA5AE7E93B14}" type="presParOf" srcId="{B2583794-99C8-4BA3-A333-57A328D24448}" destId="{BA198170-F56D-4E66-84EA-01DAC4B5AC66}" srcOrd="2" destOrd="0" presId="urn:microsoft.com/office/officeart/2005/8/layout/orgChart1"/>
    <dgm:cxn modelId="{86575618-5920-4904-B097-3E4EE6414645}" type="presParOf" srcId="{B2583794-99C8-4BA3-A333-57A328D24448}" destId="{5C1FE7ED-27D3-4BE6-BBDA-400F584D1DB6}" srcOrd="3" destOrd="0" presId="urn:microsoft.com/office/officeart/2005/8/layout/orgChart1"/>
    <dgm:cxn modelId="{E0E775B0-09CC-4988-9005-BE39FBC78BEB}" type="presParOf" srcId="{5C1FE7ED-27D3-4BE6-BBDA-400F584D1DB6}" destId="{739204CA-E533-4918-9458-F82CA530BBEC}" srcOrd="0" destOrd="0" presId="urn:microsoft.com/office/officeart/2005/8/layout/orgChart1"/>
    <dgm:cxn modelId="{21C86683-5476-4919-B093-D58F87019CF1}" type="presParOf" srcId="{739204CA-E533-4918-9458-F82CA530BBEC}" destId="{1310E603-9FC8-4C0A-92AB-2DAF212CE221}" srcOrd="0" destOrd="0" presId="urn:microsoft.com/office/officeart/2005/8/layout/orgChart1"/>
    <dgm:cxn modelId="{028118F4-2BF3-4DA5-8FCB-F5FE81374492}" type="presParOf" srcId="{739204CA-E533-4918-9458-F82CA530BBEC}" destId="{EB1B791E-DC0E-44D4-83F6-7EBA6CA8DFA8}" srcOrd="1" destOrd="0" presId="urn:microsoft.com/office/officeart/2005/8/layout/orgChart1"/>
    <dgm:cxn modelId="{D868D9FD-0BA6-4918-A353-47274F5AA7D8}" type="presParOf" srcId="{5C1FE7ED-27D3-4BE6-BBDA-400F584D1DB6}" destId="{69E51732-942B-45F9-9B2A-0202DD98DC84}" srcOrd="1" destOrd="0" presId="urn:microsoft.com/office/officeart/2005/8/layout/orgChart1"/>
    <dgm:cxn modelId="{829E3D54-6F04-4850-88AA-D7A9C4358E9C}" type="presParOf" srcId="{5C1FE7ED-27D3-4BE6-BBDA-400F584D1DB6}" destId="{4ED8FFDF-3E3B-4B7F-A644-7A306C7DCCD0}" srcOrd="2" destOrd="0" presId="urn:microsoft.com/office/officeart/2005/8/layout/orgChart1"/>
    <dgm:cxn modelId="{5FA06AD5-F6DF-4060-85BE-33EBF66223CC}" type="presParOf" srcId="{B2583794-99C8-4BA3-A333-57A328D24448}" destId="{50F552A5-613E-4784-BE0C-ED9928716245}" srcOrd="4" destOrd="0" presId="urn:microsoft.com/office/officeart/2005/8/layout/orgChart1"/>
    <dgm:cxn modelId="{45096B33-82CE-4188-8EAC-131599BD1919}" type="presParOf" srcId="{B2583794-99C8-4BA3-A333-57A328D24448}" destId="{7C02DF4D-51FA-401E-B956-3435C661D18A}" srcOrd="5" destOrd="0" presId="urn:microsoft.com/office/officeart/2005/8/layout/orgChart1"/>
    <dgm:cxn modelId="{4171A606-1775-4615-BE9C-0A4FD2AEEE7B}" type="presParOf" srcId="{7C02DF4D-51FA-401E-B956-3435C661D18A}" destId="{7B2542E1-0C32-4E36-96A2-3F11B2E8156E}" srcOrd="0" destOrd="0" presId="urn:microsoft.com/office/officeart/2005/8/layout/orgChart1"/>
    <dgm:cxn modelId="{BF9EFE99-7A90-48A3-BD59-79DB78A7BBE8}" type="presParOf" srcId="{7B2542E1-0C32-4E36-96A2-3F11B2E8156E}" destId="{20B195CF-6815-4FB7-A5D4-50E3E0F9400A}" srcOrd="0" destOrd="0" presId="urn:microsoft.com/office/officeart/2005/8/layout/orgChart1"/>
    <dgm:cxn modelId="{FBF71A32-6F20-4F73-9A91-D1BF98AF7EA4}" type="presParOf" srcId="{7B2542E1-0C32-4E36-96A2-3F11B2E8156E}" destId="{E3642B67-6F5A-4373-9BA3-3CE329A1369E}" srcOrd="1" destOrd="0" presId="urn:microsoft.com/office/officeart/2005/8/layout/orgChart1"/>
    <dgm:cxn modelId="{05C220CA-36FD-4B71-AEA3-251A6A9EB7B9}" type="presParOf" srcId="{7C02DF4D-51FA-401E-B956-3435C661D18A}" destId="{C6CA1A23-B40C-49C7-941B-CA1CB846BB8B}" srcOrd="1" destOrd="0" presId="urn:microsoft.com/office/officeart/2005/8/layout/orgChart1"/>
    <dgm:cxn modelId="{755D4CA9-F1EA-4CB7-9D1B-BAD755EE32C6}" type="presParOf" srcId="{7C02DF4D-51FA-401E-B956-3435C661D18A}" destId="{E792F9A8-B203-4C87-98BF-61CD7C620CBF}" srcOrd="2" destOrd="0" presId="urn:microsoft.com/office/officeart/2005/8/layout/orgChart1"/>
    <dgm:cxn modelId="{AFBBAEEC-B8C1-49E6-89EF-A1F60F68EF72}" type="presParOf" srcId="{041D0331-13E8-41EC-B5F5-1FF3E7BB4B4B}" destId="{46D35137-F505-4F17-A7FD-1DC866F8171D}" srcOrd="2" destOrd="0" presId="urn:microsoft.com/office/officeart/2005/8/layout/orgChart1"/>
    <dgm:cxn modelId="{4855893E-24E3-4382-8973-F6F5ACCA7C82}" type="presParOf" srcId="{46D35137-F505-4F17-A7FD-1DC866F8171D}" destId="{EE30AB85-2F53-4B71-8887-396E4AA54AB4}" srcOrd="0" destOrd="0" presId="urn:microsoft.com/office/officeart/2005/8/layout/orgChart1"/>
    <dgm:cxn modelId="{ED9B9D15-1751-478F-AAE2-F47461B68851}" type="presParOf" srcId="{46D35137-F505-4F17-A7FD-1DC866F8171D}" destId="{1AAEFF2A-DF92-4C01-8F25-C67F12C12BD9}" srcOrd="1" destOrd="0" presId="urn:microsoft.com/office/officeart/2005/8/layout/orgChart1"/>
    <dgm:cxn modelId="{A4985C1F-4CB4-4BF4-AB86-37071E452977}" type="presParOf" srcId="{1AAEFF2A-DF92-4C01-8F25-C67F12C12BD9}" destId="{833AA3E2-B6B7-40FC-B3FA-CFA3BB26B9F0}" srcOrd="0" destOrd="0" presId="urn:microsoft.com/office/officeart/2005/8/layout/orgChart1"/>
    <dgm:cxn modelId="{A76D2E74-3236-46ED-945D-95E58AEA492D}" type="presParOf" srcId="{833AA3E2-B6B7-40FC-B3FA-CFA3BB26B9F0}" destId="{75C988B7-32BF-4768-B76F-72D200F5F329}" srcOrd="0" destOrd="0" presId="urn:microsoft.com/office/officeart/2005/8/layout/orgChart1"/>
    <dgm:cxn modelId="{9A06FADB-DCF1-4AC3-97D3-2617BACA43EC}" type="presParOf" srcId="{833AA3E2-B6B7-40FC-B3FA-CFA3BB26B9F0}" destId="{34E12C43-FB9D-49B0-BDB8-6D48A6FDA0B3}" srcOrd="1" destOrd="0" presId="urn:microsoft.com/office/officeart/2005/8/layout/orgChart1"/>
    <dgm:cxn modelId="{09DF9D2D-25CC-41B6-A397-FC7BB4439C60}" type="presParOf" srcId="{1AAEFF2A-DF92-4C01-8F25-C67F12C12BD9}" destId="{D8E76181-DC30-4C9A-A8DF-A4EE64F40E72}" srcOrd="1" destOrd="0" presId="urn:microsoft.com/office/officeart/2005/8/layout/orgChart1"/>
    <dgm:cxn modelId="{2CC6301C-F4F3-41EB-804E-150CD4103C8A}" type="presParOf" srcId="{1AAEFF2A-DF92-4C01-8F25-C67F12C12BD9}" destId="{4BD90DF2-AE84-4A9C-BB3A-31BA98DAF013}" srcOrd="2" destOrd="0" presId="urn:microsoft.com/office/officeart/2005/8/layout/orgChart1"/>
  </dgm:cxnLst>
  <dgm:bg/>
  <dgm:whole/>
  <dgm:extLst>
    <a:ext uri="http://schemas.microsoft.com/office/drawing/2008/diagram">
      <dsp:dataModelExt xmlns:dsp="http://schemas.microsoft.com/office/drawing/2008/diagram" relId="rId2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0AB85-2F53-4B71-8887-396E4AA54AB4}">
      <dsp:nvSpPr>
        <dsp:cNvPr id="0" name=""/>
        <dsp:cNvSpPr/>
      </dsp:nvSpPr>
      <dsp:spPr>
        <a:xfrm>
          <a:off x="1456469" y="421975"/>
          <a:ext cx="91440" cy="387649"/>
        </a:xfrm>
        <a:custGeom>
          <a:avLst/>
          <a:gdLst/>
          <a:ahLst/>
          <a:cxnLst/>
          <a:rect l="0" t="0" r="0" b="0"/>
          <a:pathLst>
            <a:path>
              <a:moveTo>
                <a:pt x="134205" y="0"/>
              </a:moveTo>
              <a:lnTo>
                <a:pt x="134205" y="387649"/>
              </a:lnTo>
              <a:lnTo>
                <a:pt x="45720" y="38764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F552A5-613E-4784-BE0C-ED9928716245}">
      <dsp:nvSpPr>
        <dsp:cNvPr id="0" name=""/>
        <dsp:cNvSpPr/>
      </dsp:nvSpPr>
      <dsp:spPr>
        <a:xfrm>
          <a:off x="1590675" y="421975"/>
          <a:ext cx="1019686" cy="775298"/>
        </a:xfrm>
        <a:custGeom>
          <a:avLst/>
          <a:gdLst/>
          <a:ahLst/>
          <a:cxnLst/>
          <a:rect l="0" t="0" r="0" b="0"/>
          <a:pathLst>
            <a:path>
              <a:moveTo>
                <a:pt x="0" y="0"/>
              </a:moveTo>
              <a:lnTo>
                <a:pt x="0" y="686813"/>
              </a:lnTo>
              <a:lnTo>
                <a:pt x="1019686" y="686813"/>
              </a:lnTo>
              <a:lnTo>
                <a:pt x="1019686" y="77529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198170-F56D-4E66-84EA-01DAC4B5AC66}">
      <dsp:nvSpPr>
        <dsp:cNvPr id="0" name=""/>
        <dsp:cNvSpPr/>
      </dsp:nvSpPr>
      <dsp:spPr>
        <a:xfrm>
          <a:off x="1544955" y="421975"/>
          <a:ext cx="91440" cy="775298"/>
        </a:xfrm>
        <a:custGeom>
          <a:avLst/>
          <a:gdLst/>
          <a:ahLst/>
          <a:cxnLst/>
          <a:rect l="0" t="0" r="0" b="0"/>
          <a:pathLst>
            <a:path>
              <a:moveTo>
                <a:pt x="45720" y="0"/>
              </a:moveTo>
              <a:lnTo>
                <a:pt x="45720" y="77529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730CB6-2FB6-4661-9A43-D951511C63CF}">
      <dsp:nvSpPr>
        <dsp:cNvPr id="0" name=""/>
        <dsp:cNvSpPr/>
      </dsp:nvSpPr>
      <dsp:spPr>
        <a:xfrm>
          <a:off x="570988" y="421975"/>
          <a:ext cx="1019686" cy="775298"/>
        </a:xfrm>
        <a:custGeom>
          <a:avLst/>
          <a:gdLst/>
          <a:ahLst/>
          <a:cxnLst/>
          <a:rect l="0" t="0" r="0" b="0"/>
          <a:pathLst>
            <a:path>
              <a:moveTo>
                <a:pt x="1019686" y="0"/>
              </a:moveTo>
              <a:lnTo>
                <a:pt x="1019686" y="686813"/>
              </a:lnTo>
              <a:lnTo>
                <a:pt x="0" y="686813"/>
              </a:lnTo>
              <a:lnTo>
                <a:pt x="0" y="77529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9B6033-3639-4FB9-BBD7-6F7E154B0540}">
      <dsp:nvSpPr>
        <dsp:cNvPr id="0" name=""/>
        <dsp:cNvSpPr/>
      </dsp:nvSpPr>
      <dsp:spPr>
        <a:xfrm>
          <a:off x="1169316" y="617"/>
          <a:ext cx="842716" cy="4213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nb-NO" sz="700" kern="1200"/>
            <a:t>Prosjektleder</a:t>
          </a:r>
        </a:p>
        <a:p>
          <a:pPr marL="0" lvl="0" indent="0" algn="ctr" defTabSz="311150">
            <a:lnSpc>
              <a:spcPct val="90000"/>
            </a:lnSpc>
            <a:spcBef>
              <a:spcPct val="0"/>
            </a:spcBef>
            <a:spcAft>
              <a:spcPct val="35000"/>
            </a:spcAft>
            <a:buNone/>
          </a:pPr>
          <a:r>
            <a:rPr lang="nb-NO" sz="700" kern="1200"/>
            <a:t>(navn)</a:t>
          </a:r>
        </a:p>
      </dsp:txBody>
      <dsp:txXfrm>
        <a:off x="1169316" y="617"/>
        <a:ext cx="842716" cy="421358"/>
      </dsp:txXfrm>
    </dsp:sp>
    <dsp:sp modelId="{FE875A17-EA0E-46D2-9886-257455350E5E}">
      <dsp:nvSpPr>
        <dsp:cNvPr id="0" name=""/>
        <dsp:cNvSpPr/>
      </dsp:nvSpPr>
      <dsp:spPr>
        <a:xfrm>
          <a:off x="149630" y="1197274"/>
          <a:ext cx="842716" cy="4213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nb-NO" sz="700" kern="1200"/>
            <a:t>Delsystem/område/ funksjon</a:t>
          </a:r>
        </a:p>
      </dsp:txBody>
      <dsp:txXfrm>
        <a:off x="149630" y="1197274"/>
        <a:ext cx="842716" cy="421358"/>
      </dsp:txXfrm>
    </dsp:sp>
    <dsp:sp modelId="{1310E603-9FC8-4C0A-92AB-2DAF212CE221}">
      <dsp:nvSpPr>
        <dsp:cNvPr id="0" name=""/>
        <dsp:cNvSpPr/>
      </dsp:nvSpPr>
      <dsp:spPr>
        <a:xfrm>
          <a:off x="1169316" y="1197274"/>
          <a:ext cx="842716" cy="4213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nb-NO" sz="700" kern="1200"/>
            <a:t>Delsystem/område/ funksjon</a:t>
          </a:r>
        </a:p>
      </dsp:txBody>
      <dsp:txXfrm>
        <a:off x="1169316" y="1197274"/>
        <a:ext cx="842716" cy="421358"/>
      </dsp:txXfrm>
    </dsp:sp>
    <dsp:sp modelId="{20B195CF-6815-4FB7-A5D4-50E3E0F9400A}">
      <dsp:nvSpPr>
        <dsp:cNvPr id="0" name=""/>
        <dsp:cNvSpPr/>
      </dsp:nvSpPr>
      <dsp:spPr>
        <a:xfrm>
          <a:off x="2189003" y="1197274"/>
          <a:ext cx="842716" cy="4213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nb-NO" sz="700" kern="1200"/>
            <a:t>Delsystem/område/ funksjon</a:t>
          </a:r>
        </a:p>
      </dsp:txBody>
      <dsp:txXfrm>
        <a:off x="2189003" y="1197274"/>
        <a:ext cx="842716" cy="421358"/>
      </dsp:txXfrm>
    </dsp:sp>
    <dsp:sp modelId="{75C988B7-32BF-4768-B76F-72D200F5F329}">
      <dsp:nvSpPr>
        <dsp:cNvPr id="0" name=""/>
        <dsp:cNvSpPr/>
      </dsp:nvSpPr>
      <dsp:spPr>
        <a:xfrm>
          <a:off x="659473" y="598945"/>
          <a:ext cx="842716" cy="4213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nb-NO" sz="700" kern="1200"/>
            <a:t>Støttefunksjoner</a:t>
          </a:r>
        </a:p>
        <a:p>
          <a:pPr marL="0" lvl="0" indent="0" algn="ctr" defTabSz="311150">
            <a:lnSpc>
              <a:spcPct val="90000"/>
            </a:lnSpc>
            <a:spcBef>
              <a:spcPct val="0"/>
            </a:spcBef>
            <a:spcAft>
              <a:spcPct val="35000"/>
            </a:spcAft>
            <a:buNone/>
          </a:pPr>
          <a:r>
            <a:rPr lang="nb-NO" sz="700" kern="1200"/>
            <a:t>(navn)</a:t>
          </a:r>
        </a:p>
      </dsp:txBody>
      <dsp:txXfrm>
        <a:off x="659473" y="598945"/>
        <a:ext cx="842716" cy="421358"/>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71989EF46D04D8794350EA9DA197363"/>
        <w:category>
          <w:name w:val="Generelt"/>
          <w:gallery w:val="placeholder"/>
        </w:category>
        <w:types>
          <w:type w:val="bbPlcHdr"/>
        </w:types>
        <w:behaviors>
          <w:behavior w:val="content"/>
        </w:behaviors>
        <w:guid w:val="{35A18DAC-2617-4ECA-9C93-A4A422D78235}"/>
      </w:docPartPr>
      <w:docPartBody>
        <w:p w:rsidR="00A51114" w:rsidRDefault="003D5385">
          <w:pPr>
            <w:pStyle w:val="471989EF46D04D8794350EA9DA197363"/>
          </w:pPr>
          <w:r w:rsidRPr="006651C4">
            <w:rPr>
              <w:rStyle w:val="Plassholdertekst"/>
            </w:rPr>
            <w:t>Klikk eller trykk her for å skrive inn tekst.</w:t>
          </w:r>
        </w:p>
      </w:docPartBody>
    </w:docPart>
    <w:docPart>
      <w:docPartPr>
        <w:name w:val="DB269F8F72434CE480B91A682222C746"/>
        <w:category>
          <w:name w:val="Generelt"/>
          <w:gallery w:val="placeholder"/>
        </w:category>
        <w:types>
          <w:type w:val="bbPlcHdr"/>
        </w:types>
        <w:behaviors>
          <w:behavior w:val="content"/>
        </w:behaviors>
        <w:guid w:val="{685FDF8B-5BC8-44A1-81E3-0F436C849537}"/>
      </w:docPartPr>
      <w:docPartBody>
        <w:p w:rsidR="00D20F31" w:rsidRDefault="00D20F31" w:rsidP="00D20F31">
          <w:pPr>
            <w:pStyle w:val="DB269F8F72434CE480B91A682222C746"/>
          </w:pPr>
          <w:r w:rsidRPr="006651C4">
            <w:rPr>
              <w:rStyle w:val="Plassholdertekst"/>
            </w:rPr>
            <w:t>Klikk eller trykk her for å skrive inn tekst.</w:t>
          </w:r>
        </w:p>
      </w:docPartBody>
    </w:docPart>
    <w:docPart>
      <w:docPartPr>
        <w:name w:val="CBD82A322D30486CBEFE8BC3EFDFEB59"/>
        <w:category>
          <w:name w:val="Generelt"/>
          <w:gallery w:val="placeholder"/>
        </w:category>
        <w:types>
          <w:type w:val="bbPlcHdr"/>
        </w:types>
        <w:behaviors>
          <w:behavior w:val="content"/>
        </w:behaviors>
        <w:guid w:val="{6E0CA7D7-2640-4B3B-A078-A2DE80ACE1A1}"/>
      </w:docPartPr>
      <w:docPartBody>
        <w:p w:rsidR="00D20F31" w:rsidRDefault="00D20F31" w:rsidP="00D20F31">
          <w:pPr>
            <w:pStyle w:val="CBD82A322D30486CBEFE8BC3EFDFEB59"/>
          </w:pPr>
          <w:r w:rsidRPr="006651C4">
            <w:rPr>
              <w:rStyle w:val="Plassholdertekst"/>
            </w:rPr>
            <w:t>Klikk eller trykk her for å skrive inn tekst.</w:t>
          </w:r>
        </w:p>
      </w:docPartBody>
    </w:docPart>
    <w:docPart>
      <w:docPartPr>
        <w:name w:val="42A66CFCD3BF4656A079C0305E3FCF58"/>
        <w:category>
          <w:name w:val="Generelt"/>
          <w:gallery w:val="placeholder"/>
        </w:category>
        <w:types>
          <w:type w:val="bbPlcHdr"/>
        </w:types>
        <w:behaviors>
          <w:behavior w:val="content"/>
        </w:behaviors>
        <w:guid w:val="{7E94DCC4-27E2-4114-8447-CAA1BE2F7F28}"/>
      </w:docPartPr>
      <w:docPartBody>
        <w:p w:rsidR="00D20F31" w:rsidRDefault="00D20F31" w:rsidP="00D20F31">
          <w:pPr>
            <w:pStyle w:val="42A66CFCD3BF4656A079C0305E3FCF58"/>
          </w:pPr>
          <w:r w:rsidRPr="006651C4">
            <w:rPr>
              <w:rStyle w:val="Plassholdertekst"/>
            </w:rPr>
            <w:t>Klikk eller trykk her for å skrive inn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Yu Mincho">
    <w:altName w:val="游明朝"/>
    <w:charset w:val="80"/>
    <w:family w:val="roman"/>
    <w:pitch w:val="variable"/>
    <w:sig w:usb0="800002E7" w:usb1="2AC7FCFF" w:usb2="00000012" w:usb3="00000000" w:csb0="0002009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E4C6F53"/>
    <w:multiLevelType w:val="multilevel"/>
    <w:tmpl w:val="04140025"/>
    <w:lvl w:ilvl="0">
      <w:start w:val="1"/>
      <w:numFmt w:val="decimal"/>
      <w:pStyle w:val="Overskrift1"/>
      <w:lvlText w:val="%1"/>
      <w:lvlJc w:val="left"/>
      <w:pPr>
        <w:ind w:left="432" w:hanging="432"/>
      </w:pPr>
    </w:lvl>
    <w:lvl w:ilvl="1">
      <w:start w:val="1"/>
      <w:numFmt w:val="decimal"/>
      <w:pStyle w:val="Overskrift2"/>
      <w:lvlText w:val="%1.%2"/>
      <w:lvlJc w:val="left"/>
      <w:pPr>
        <w:ind w:left="576" w:hanging="576"/>
      </w:pPr>
    </w:lvl>
    <w:lvl w:ilvl="2">
      <w:start w:val="1"/>
      <w:numFmt w:val="decimal"/>
      <w:pStyle w:val="Overskrift3"/>
      <w:lvlText w:val="%1.%2.%3"/>
      <w:lvlJc w:val="left"/>
      <w:pPr>
        <w:ind w:left="720" w:hanging="720"/>
      </w:pPr>
    </w:lvl>
    <w:lvl w:ilvl="3">
      <w:start w:val="1"/>
      <w:numFmt w:val="decimal"/>
      <w:pStyle w:val="Overskrift4"/>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 w15:restartNumberingAfterBreak="0">
    <w:nsid w:val="52E67830"/>
    <w:multiLevelType w:val="multilevel"/>
    <w:tmpl w:val="EE6A0AF0"/>
    <w:numStyleLink w:val="STY2LISTESTILOverskrifternummerert"/>
  </w:abstractNum>
  <w:abstractNum w:abstractNumId="2" w15:restartNumberingAfterBreak="0">
    <w:nsid w:val="56402E45"/>
    <w:multiLevelType w:val="multilevel"/>
    <w:tmpl w:val="EE6A0AF0"/>
    <w:styleLink w:val="STY2LISTESTILOverskrifternummerert"/>
    <w:lvl w:ilvl="0">
      <w:start w:val="1"/>
      <w:numFmt w:val="ordinal"/>
      <w:suff w:val="space"/>
      <w:lvlText w:val="%1"/>
      <w:lvlJc w:val="left"/>
      <w:pPr>
        <w:ind w:left="0" w:firstLine="0"/>
      </w:pPr>
      <w:rPr>
        <w:rFonts w:hint="default"/>
      </w:rPr>
    </w:lvl>
    <w:lvl w:ilvl="1">
      <w:start w:val="1"/>
      <w:numFmt w:val="ordinal"/>
      <w:suff w:val="space"/>
      <w:lvlText w:val="%1%2"/>
      <w:lvlJc w:val="left"/>
      <w:pPr>
        <w:ind w:left="0" w:firstLine="0"/>
      </w:pPr>
      <w:rPr>
        <w:rFonts w:hint="default"/>
      </w:rPr>
    </w:lvl>
    <w:lvl w:ilvl="2">
      <w:start w:val="1"/>
      <w:numFmt w:val="ordinal"/>
      <w:suff w:val="space"/>
      <w:lvlText w:val="%1%2%3"/>
      <w:lvlJc w:val="left"/>
      <w:pPr>
        <w:ind w:left="0" w:firstLine="0"/>
      </w:pPr>
      <w:rPr>
        <w:rFonts w:hint="default"/>
      </w:rPr>
    </w:lvl>
    <w:lvl w:ilvl="3">
      <w:start w:val="1"/>
      <w:numFmt w:val="ordinal"/>
      <w:suff w:val="space"/>
      <w:lvlText w:val="%1%2%3%4"/>
      <w:lvlJc w:val="left"/>
      <w:pPr>
        <w:ind w:left="0" w:firstLine="0"/>
      </w:pPr>
      <w:rPr>
        <w:rFonts w:hint="default"/>
      </w:rPr>
    </w:lvl>
    <w:lvl w:ilvl="4">
      <w:start w:val="1"/>
      <w:numFmt w:val="lowerLetter"/>
      <w:suff w:val="space"/>
      <w:lvlText w:val="(%5)"/>
      <w:lvlJc w:val="left"/>
      <w:pPr>
        <w:ind w:left="2155" w:hanging="397"/>
      </w:pPr>
      <w:rPr>
        <w:rFonts w:hint="default"/>
      </w:rPr>
    </w:lvl>
    <w:lvl w:ilvl="5">
      <w:start w:val="1"/>
      <w:numFmt w:val="lowerRoman"/>
      <w:lvlText w:val="(%6)"/>
      <w:lvlJc w:val="left"/>
      <w:pPr>
        <w:ind w:left="2637" w:hanging="227"/>
      </w:pPr>
      <w:rPr>
        <w:rFonts w:hint="default"/>
      </w:rPr>
    </w:lvl>
    <w:lvl w:ilvl="6">
      <w:start w:val="1"/>
      <w:numFmt w:val="decimal"/>
      <w:lvlText w:val="%7."/>
      <w:lvlJc w:val="left"/>
      <w:pPr>
        <w:ind w:left="3119" w:hanging="227"/>
      </w:pPr>
      <w:rPr>
        <w:rFonts w:hint="default"/>
      </w:rPr>
    </w:lvl>
    <w:lvl w:ilvl="7">
      <w:start w:val="1"/>
      <w:numFmt w:val="lowerLetter"/>
      <w:lvlText w:val="%8."/>
      <w:lvlJc w:val="left"/>
      <w:pPr>
        <w:ind w:left="3601" w:hanging="227"/>
      </w:pPr>
      <w:rPr>
        <w:rFonts w:hint="default"/>
      </w:rPr>
    </w:lvl>
    <w:lvl w:ilvl="8">
      <w:start w:val="1"/>
      <w:numFmt w:val="lowerRoman"/>
      <w:lvlText w:val="%9."/>
      <w:lvlJc w:val="left"/>
      <w:pPr>
        <w:ind w:left="4083" w:hanging="227"/>
      </w:pPr>
      <w:rPr>
        <w:rFonts w:hint="default"/>
      </w:rPr>
    </w:lvl>
  </w:abstractNum>
  <w:num w:numId="1" w16cid:durableId="2044867211">
    <w:abstractNumId w:val="0"/>
  </w:num>
  <w:num w:numId="2" w16cid:durableId="1777289170">
    <w:abstractNumId w:val="2"/>
  </w:num>
  <w:num w:numId="3" w16cid:durableId="539438345">
    <w:abstractNumId w:val="1"/>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28D3"/>
    <w:rsid w:val="000658A7"/>
    <w:rsid w:val="0010244A"/>
    <w:rsid w:val="001A7DD9"/>
    <w:rsid w:val="001C480C"/>
    <w:rsid w:val="002521FF"/>
    <w:rsid w:val="002A02FF"/>
    <w:rsid w:val="002D4469"/>
    <w:rsid w:val="00304A24"/>
    <w:rsid w:val="0031135C"/>
    <w:rsid w:val="003D5385"/>
    <w:rsid w:val="003F28D3"/>
    <w:rsid w:val="00413671"/>
    <w:rsid w:val="00421092"/>
    <w:rsid w:val="0044310F"/>
    <w:rsid w:val="004647BD"/>
    <w:rsid w:val="0049334D"/>
    <w:rsid w:val="0049657B"/>
    <w:rsid w:val="004E1445"/>
    <w:rsid w:val="004E4A83"/>
    <w:rsid w:val="00525A5B"/>
    <w:rsid w:val="00544CD1"/>
    <w:rsid w:val="005E1CCF"/>
    <w:rsid w:val="005F3980"/>
    <w:rsid w:val="00621FD5"/>
    <w:rsid w:val="00652AB8"/>
    <w:rsid w:val="00671AEC"/>
    <w:rsid w:val="006B4985"/>
    <w:rsid w:val="0080251F"/>
    <w:rsid w:val="00850A4F"/>
    <w:rsid w:val="00906ABD"/>
    <w:rsid w:val="009101D0"/>
    <w:rsid w:val="00912371"/>
    <w:rsid w:val="009847A9"/>
    <w:rsid w:val="009D169F"/>
    <w:rsid w:val="00A45B1B"/>
    <w:rsid w:val="00A51114"/>
    <w:rsid w:val="00AB54ED"/>
    <w:rsid w:val="00B60FAE"/>
    <w:rsid w:val="00B934EC"/>
    <w:rsid w:val="00BE4F73"/>
    <w:rsid w:val="00CC7E66"/>
    <w:rsid w:val="00CE0453"/>
    <w:rsid w:val="00D20F31"/>
    <w:rsid w:val="00DA2891"/>
    <w:rsid w:val="00DE4B42"/>
    <w:rsid w:val="00DF06B6"/>
    <w:rsid w:val="00E87ACA"/>
    <w:rsid w:val="00EC25A3"/>
    <w:rsid w:val="00F21045"/>
    <w:rsid w:val="00F527B4"/>
    <w:rsid w:val="00FC4E2A"/>
    <w:rsid w:val="00FF1055"/>
  </w:rsids>
  <m:mathPr>
    <m:mathFont m:val="Cambria Math"/>
    <m:brkBin m:val="before"/>
    <m:brkBinSub m:val="--"/>
    <m:smallFrac m:val="0"/>
    <m:dispDef/>
    <m:lMargin m:val="0"/>
    <m:rMargin m:val="0"/>
    <m:defJc m:val="centerGroup"/>
    <m:wrapIndent m:val="1440"/>
    <m:intLim m:val="subSup"/>
    <m:naryLim m:val="undOvr"/>
  </m:mathPr>
  <w:themeFontLang w:val="nb-NO"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b-NO" w:eastAsia="nb-NO"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28D3"/>
    <w:rPr>
      <w:rFonts w:cs="Times New Roman"/>
      <w:sz w:val="3276"/>
      <w:szCs w:val="3276"/>
    </w:rPr>
  </w:style>
  <w:style w:type="paragraph" w:styleId="Overskrift1">
    <w:name w:val="heading 1"/>
    <w:basedOn w:val="Normal"/>
    <w:next w:val="Normal"/>
    <w:link w:val="Overskrift1Tegn"/>
    <w:uiPriority w:val="9"/>
    <w:rsid w:val="00DE4B42"/>
    <w:pPr>
      <w:keepNext/>
      <w:keepLines/>
      <w:numPr>
        <w:numId w:val="1"/>
      </w:numPr>
      <w:spacing w:before="280" w:after="0" w:line="276" w:lineRule="auto"/>
      <w:outlineLvl w:val="0"/>
    </w:pPr>
    <w:rPr>
      <w:rFonts w:asciiTheme="majorHAnsi" w:eastAsiaTheme="majorEastAsia" w:hAnsiTheme="majorHAnsi" w:cstheme="majorBidi"/>
      <w:b/>
      <w:sz w:val="20"/>
      <w:szCs w:val="32"/>
      <w:lang w:eastAsia="en-US"/>
    </w:rPr>
  </w:style>
  <w:style w:type="paragraph" w:styleId="Overskrift2">
    <w:name w:val="heading 2"/>
    <w:basedOn w:val="Normal"/>
    <w:next w:val="Normal"/>
    <w:link w:val="Overskrift2Tegn"/>
    <w:uiPriority w:val="9"/>
    <w:semiHidden/>
    <w:rsid w:val="00DE4B42"/>
    <w:pPr>
      <w:keepNext/>
      <w:keepLines/>
      <w:numPr>
        <w:ilvl w:val="1"/>
        <w:numId w:val="1"/>
      </w:numPr>
      <w:spacing w:before="280" w:after="0" w:line="276" w:lineRule="auto"/>
      <w:outlineLvl w:val="1"/>
    </w:pPr>
    <w:rPr>
      <w:rFonts w:asciiTheme="majorHAnsi" w:eastAsiaTheme="majorEastAsia" w:hAnsiTheme="majorHAnsi" w:cstheme="majorBidi"/>
      <w:b/>
      <w:sz w:val="20"/>
      <w:szCs w:val="26"/>
      <w:lang w:eastAsia="en-US"/>
    </w:rPr>
  </w:style>
  <w:style w:type="paragraph" w:styleId="Overskrift3">
    <w:name w:val="heading 3"/>
    <w:basedOn w:val="Normal"/>
    <w:next w:val="Normal"/>
    <w:link w:val="Overskrift3Tegn"/>
    <w:uiPriority w:val="9"/>
    <w:semiHidden/>
    <w:rsid w:val="00DE4B42"/>
    <w:pPr>
      <w:keepNext/>
      <w:keepLines/>
      <w:numPr>
        <w:ilvl w:val="2"/>
        <w:numId w:val="1"/>
      </w:numPr>
      <w:spacing w:before="120" w:after="0" w:line="276" w:lineRule="auto"/>
      <w:outlineLvl w:val="2"/>
    </w:pPr>
    <w:rPr>
      <w:rFonts w:asciiTheme="majorHAnsi" w:eastAsiaTheme="majorEastAsia" w:hAnsiTheme="majorHAnsi" w:cstheme="majorBidi"/>
      <w:b/>
      <w:sz w:val="20"/>
      <w:szCs w:val="24"/>
      <w:lang w:eastAsia="en-US"/>
    </w:rPr>
  </w:style>
  <w:style w:type="paragraph" w:styleId="Overskrift4">
    <w:name w:val="heading 4"/>
    <w:basedOn w:val="Normal"/>
    <w:next w:val="Normal"/>
    <w:link w:val="Overskrift4Tegn"/>
    <w:uiPriority w:val="9"/>
    <w:semiHidden/>
    <w:qFormat/>
    <w:rsid w:val="00DE4B42"/>
    <w:pPr>
      <w:keepNext/>
      <w:keepLines/>
      <w:numPr>
        <w:ilvl w:val="3"/>
        <w:numId w:val="1"/>
      </w:numPr>
      <w:spacing w:before="40" w:after="0" w:line="276" w:lineRule="auto"/>
      <w:outlineLvl w:val="3"/>
    </w:pPr>
    <w:rPr>
      <w:rFonts w:asciiTheme="majorHAnsi" w:eastAsiaTheme="majorEastAsia" w:hAnsiTheme="majorHAnsi" w:cstheme="majorBidi"/>
      <w:i/>
      <w:iCs/>
      <w:color w:val="2F5496" w:themeColor="accent1" w:themeShade="BF"/>
      <w:sz w:val="20"/>
      <w:szCs w:val="20"/>
      <w:lang w:eastAsia="en-US"/>
    </w:rPr>
  </w:style>
  <w:style w:type="paragraph" w:styleId="Overskrift5">
    <w:name w:val="heading 5"/>
    <w:basedOn w:val="Normal"/>
    <w:next w:val="Normal"/>
    <w:link w:val="Overskrift5Tegn"/>
    <w:uiPriority w:val="9"/>
    <w:semiHidden/>
    <w:qFormat/>
    <w:rsid w:val="00DE4B42"/>
    <w:pPr>
      <w:keepNext/>
      <w:keepLines/>
      <w:spacing w:before="40" w:after="0" w:line="276" w:lineRule="auto"/>
      <w:ind w:left="1008" w:hanging="1008"/>
      <w:outlineLvl w:val="4"/>
    </w:pPr>
    <w:rPr>
      <w:rFonts w:asciiTheme="majorHAnsi" w:eastAsiaTheme="majorEastAsia" w:hAnsiTheme="majorHAnsi" w:cstheme="majorBidi"/>
      <w:color w:val="2F5496" w:themeColor="accent1" w:themeShade="BF"/>
      <w:sz w:val="20"/>
      <w:szCs w:val="20"/>
      <w:lang w:eastAsia="en-US"/>
    </w:rPr>
  </w:style>
  <w:style w:type="paragraph" w:styleId="Overskrift6">
    <w:name w:val="heading 6"/>
    <w:basedOn w:val="Normal"/>
    <w:next w:val="Normal"/>
    <w:link w:val="Overskrift6Tegn"/>
    <w:uiPriority w:val="9"/>
    <w:semiHidden/>
    <w:qFormat/>
    <w:rsid w:val="00DE4B42"/>
    <w:pPr>
      <w:keepNext/>
      <w:keepLines/>
      <w:spacing w:before="40" w:after="0" w:line="276" w:lineRule="auto"/>
      <w:ind w:left="1152" w:hanging="1152"/>
      <w:outlineLvl w:val="5"/>
    </w:pPr>
    <w:rPr>
      <w:rFonts w:asciiTheme="majorHAnsi" w:eastAsiaTheme="majorEastAsia" w:hAnsiTheme="majorHAnsi" w:cstheme="majorBidi"/>
      <w:color w:val="1F3763" w:themeColor="accent1" w:themeShade="7F"/>
      <w:sz w:val="20"/>
      <w:szCs w:val="20"/>
      <w:lang w:eastAsia="en-US"/>
    </w:rPr>
  </w:style>
  <w:style w:type="paragraph" w:styleId="Overskrift7">
    <w:name w:val="heading 7"/>
    <w:basedOn w:val="Normal"/>
    <w:next w:val="Normal"/>
    <w:link w:val="Overskrift7Tegn"/>
    <w:uiPriority w:val="9"/>
    <w:semiHidden/>
    <w:qFormat/>
    <w:rsid w:val="00DE4B42"/>
    <w:pPr>
      <w:keepNext/>
      <w:keepLines/>
      <w:spacing w:before="40" w:after="0" w:line="276" w:lineRule="auto"/>
      <w:ind w:left="1296" w:hanging="1296"/>
      <w:outlineLvl w:val="6"/>
    </w:pPr>
    <w:rPr>
      <w:rFonts w:asciiTheme="majorHAnsi" w:eastAsiaTheme="majorEastAsia" w:hAnsiTheme="majorHAnsi" w:cstheme="majorBidi"/>
      <w:i/>
      <w:iCs/>
      <w:color w:val="1F3763" w:themeColor="accent1" w:themeShade="7F"/>
      <w:sz w:val="20"/>
      <w:szCs w:val="20"/>
      <w:lang w:eastAsia="en-US"/>
    </w:rPr>
  </w:style>
  <w:style w:type="paragraph" w:styleId="Overskrift8">
    <w:name w:val="heading 8"/>
    <w:basedOn w:val="Normal"/>
    <w:next w:val="Normal"/>
    <w:link w:val="Overskrift8Tegn"/>
    <w:uiPriority w:val="9"/>
    <w:semiHidden/>
    <w:qFormat/>
    <w:rsid w:val="00DE4B42"/>
    <w:pPr>
      <w:keepNext/>
      <w:keepLines/>
      <w:spacing w:before="40" w:after="0" w:line="276" w:lineRule="auto"/>
      <w:ind w:left="1440" w:hanging="1440"/>
      <w:outlineLvl w:val="7"/>
    </w:pPr>
    <w:rPr>
      <w:rFonts w:asciiTheme="majorHAnsi" w:eastAsiaTheme="majorEastAsia" w:hAnsiTheme="majorHAnsi" w:cstheme="majorBidi"/>
      <w:color w:val="272727" w:themeColor="text1" w:themeTint="D8"/>
      <w:sz w:val="21"/>
      <w:szCs w:val="21"/>
      <w:lang w:eastAsia="en-US"/>
    </w:rPr>
  </w:style>
  <w:style w:type="paragraph" w:styleId="Overskrift9">
    <w:name w:val="heading 9"/>
    <w:basedOn w:val="Normal"/>
    <w:next w:val="Normal"/>
    <w:link w:val="Overskrift9Tegn"/>
    <w:uiPriority w:val="9"/>
    <w:semiHidden/>
    <w:qFormat/>
    <w:rsid w:val="00DE4B42"/>
    <w:pPr>
      <w:keepNext/>
      <w:keepLines/>
      <w:spacing w:before="40" w:after="0" w:line="276" w:lineRule="auto"/>
      <w:ind w:left="1584" w:hanging="1584"/>
      <w:outlineLvl w:val="8"/>
    </w:pPr>
    <w:rPr>
      <w:rFonts w:asciiTheme="majorHAnsi" w:eastAsiaTheme="majorEastAsia" w:hAnsiTheme="majorHAnsi" w:cstheme="majorBidi"/>
      <w:i/>
      <w:iCs/>
      <w:color w:val="272727" w:themeColor="text1" w:themeTint="D8"/>
      <w:sz w:val="21"/>
      <w:szCs w:val="21"/>
      <w:lang w:eastAsia="en-US"/>
    </w:rPr>
  </w:style>
  <w:style w:type="character" w:default="1" w:styleId="Standardskriftforavsnitt">
    <w:name w:val="Default Paragraph Font"/>
    <w:uiPriority w:val="1"/>
    <w:semiHidden/>
    <w:unhideWhenUsed/>
  </w:style>
  <w:style w:type="table" w:default="1" w:styleId="Vanligtabell">
    <w:name w:val="Normal Table"/>
    <w:uiPriority w:val="99"/>
    <w:semiHidden/>
    <w:unhideWhenUsed/>
    <w:tblPr>
      <w:tblInd w:w="0" w:type="dxa"/>
      <w:tblCellMar>
        <w:top w:w="0" w:type="dxa"/>
        <w:left w:w="108" w:type="dxa"/>
        <w:bottom w:w="0" w:type="dxa"/>
        <w:right w:w="108" w:type="dxa"/>
      </w:tblCellMar>
    </w:tblPr>
  </w:style>
  <w:style w:type="numbering" w:default="1" w:styleId="Ingenliste">
    <w:name w:val="No List"/>
    <w:uiPriority w:val="99"/>
    <w:semiHidden/>
    <w:unhideWhenUsed/>
  </w:style>
  <w:style w:type="character" w:styleId="Plassholdertekst">
    <w:name w:val="Placeholder Text"/>
    <w:basedOn w:val="Standardskriftforavsnitt"/>
    <w:uiPriority w:val="99"/>
    <w:semiHidden/>
    <w:rsid w:val="00D20F31"/>
  </w:style>
  <w:style w:type="paragraph" w:styleId="INNH1">
    <w:name w:val="toc 1"/>
    <w:basedOn w:val="Normal"/>
    <w:next w:val="Normal"/>
    <w:autoRedefine/>
    <w:uiPriority w:val="39"/>
    <w:semiHidden/>
    <w:rsid w:val="00DE4B42"/>
    <w:pPr>
      <w:tabs>
        <w:tab w:val="left" w:pos="851"/>
        <w:tab w:val="right" w:leader="underscore" w:pos="9287"/>
      </w:tabs>
      <w:spacing w:before="80" w:after="80" w:line="276" w:lineRule="auto"/>
    </w:pPr>
    <w:rPr>
      <w:rFonts w:ascii="Arial" w:eastAsiaTheme="minorHAnsi" w:hAnsi="Arial" w:cstheme="minorBidi"/>
      <w:b/>
      <w:sz w:val="20"/>
      <w:szCs w:val="20"/>
      <w:lang w:eastAsia="en-US"/>
    </w:rPr>
  </w:style>
  <w:style w:type="character" w:customStyle="1" w:styleId="Overskrift1Tegn">
    <w:name w:val="Overskrift 1 Tegn"/>
    <w:basedOn w:val="Standardskriftforavsnitt"/>
    <w:link w:val="Overskrift1"/>
    <w:uiPriority w:val="9"/>
    <w:rsid w:val="00DE4B42"/>
    <w:rPr>
      <w:rFonts w:asciiTheme="majorHAnsi" w:eastAsiaTheme="majorEastAsia" w:hAnsiTheme="majorHAnsi" w:cstheme="majorBidi"/>
      <w:b/>
      <w:sz w:val="20"/>
      <w:szCs w:val="32"/>
      <w:lang w:eastAsia="en-US"/>
    </w:rPr>
  </w:style>
  <w:style w:type="character" w:customStyle="1" w:styleId="Overskrift2Tegn">
    <w:name w:val="Overskrift 2 Tegn"/>
    <w:basedOn w:val="Standardskriftforavsnitt"/>
    <w:link w:val="Overskrift2"/>
    <w:uiPriority w:val="9"/>
    <w:semiHidden/>
    <w:rsid w:val="00DE4B42"/>
    <w:rPr>
      <w:rFonts w:asciiTheme="majorHAnsi" w:eastAsiaTheme="majorEastAsia" w:hAnsiTheme="majorHAnsi" w:cstheme="majorBidi"/>
      <w:b/>
      <w:sz w:val="20"/>
      <w:szCs w:val="26"/>
      <w:lang w:eastAsia="en-US"/>
    </w:rPr>
  </w:style>
  <w:style w:type="character" w:customStyle="1" w:styleId="Overskrift3Tegn">
    <w:name w:val="Overskrift 3 Tegn"/>
    <w:basedOn w:val="Standardskriftforavsnitt"/>
    <w:link w:val="Overskrift3"/>
    <w:uiPriority w:val="9"/>
    <w:semiHidden/>
    <w:rsid w:val="00DE4B42"/>
    <w:rPr>
      <w:rFonts w:asciiTheme="majorHAnsi" w:eastAsiaTheme="majorEastAsia" w:hAnsiTheme="majorHAnsi" w:cstheme="majorBidi"/>
      <w:b/>
      <w:sz w:val="20"/>
      <w:szCs w:val="24"/>
      <w:lang w:eastAsia="en-US"/>
    </w:rPr>
  </w:style>
  <w:style w:type="character" w:customStyle="1" w:styleId="Overskrift4Tegn">
    <w:name w:val="Overskrift 4 Tegn"/>
    <w:basedOn w:val="Standardskriftforavsnitt"/>
    <w:link w:val="Overskrift4"/>
    <w:uiPriority w:val="9"/>
    <w:semiHidden/>
    <w:rsid w:val="00DE4B42"/>
    <w:rPr>
      <w:rFonts w:asciiTheme="majorHAnsi" w:eastAsiaTheme="majorEastAsia" w:hAnsiTheme="majorHAnsi" w:cstheme="majorBidi"/>
      <w:i/>
      <w:iCs/>
      <w:color w:val="2F5496" w:themeColor="accent1" w:themeShade="BF"/>
      <w:sz w:val="20"/>
      <w:szCs w:val="20"/>
      <w:lang w:eastAsia="en-US"/>
    </w:rPr>
  </w:style>
  <w:style w:type="character" w:customStyle="1" w:styleId="Overskrift5Tegn">
    <w:name w:val="Overskrift 5 Tegn"/>
    <w:basedOn w:val="Standardskriftforavsnitt"/>
    <w:link w:val="Overskrift5"/>
    <w:uiPriority w:val="9"/>
    <w:semiHidden/>
    <w:rsid w:val="00DE4B42"/>
    <w:rPr>
      <w:rFonts w:asciiTheme="majorHAnsi" w:eastAsiaTheme="majorEastAsia" w:hAnsiTheme="majorHAnsi" w:cstheme="majorBidi"/>
      <w:color w:val="2F5496" w:themeColor="accent1" w:themeShade="BF"/>
      <w:sz w:val="20"/>
      <w:szCs w:val="20"/>
      <w:lang w:eastAsia="en-US"/>
    </w:rPr>
  </w:style>
  <w:style w:type="character" w:customStyle="1" w:styleId="Overskrift6Tegn">
    <w:name w:val="Overskrift 6 Tegn"/>
    <w:basedOn w:val="Standardskriftforavsnitt"/>
    <w:link w:val="Overskrift6"/>
    <w:uiPriority w:val="9"/>
    <w:semiHidden/>
    <w:rsid w:val="00DE4B42"/>
    <w:rPr>
      <w:rFonts w:asciiTheme="majorHAnsi" w:eastAsiaTheme="majorEastAsia" w:hAnsiTheme="majorHAnsi" w:cstheme="majorBidi"/>
      <w:color w:val="1F3763" w:themeColor="accent1" w:themeShade="7F"/>
      <w:sz w:val="20"/>
      <w:szCs w:val="20"/>
      <w:lang w:eastAsia="en-US"/>
    </w:rPr>
  </w:style>
  <w:style w:type="character" w:customStyle="1" w:styleId="Overskrift7Tegn">
    <w:name w:val="Overskrift 7 Tegn"/>
    <w:basedOn w:val="Standardskriftforavsnitt"/>
    <w:link w:val="Overskrift7"/>
    <w:uiPriority w:val="9"/>
    <w:semiHidden/>
    <w:rsid w:val="00DE4B42"/>
    <w:rPr>
      <w:rFonts w:asciiTheme="majorHAnsi" w:eastAsiaTheme="majorEastAsia" w:hAnsiTheme="majorHAnsi" w:cstheme="majorBidi"/>
      <w:i/>
      <w:iCs/>
      <w:color w:val="1F3763" w:themeColor="accent1" w:themeShade="7F"/>
      <w:sz w:val="20"/>
      <w:szCs w:val="20"/>
      <w:lang w:eastAsia="en-US"/>
    </w:rPr>
  </w:style>
  <w:style w:type="character" w:customStyle="1" w:styleId="Overskrift8Tegn">
    <w:name w:val="Overskrift 8 Tegn"/>
    <w:basedOn w:val="Standardskriftforavsnitt"/>
    <w:link w:val="Overskrift8"/>
    <w:uiPriority w:val="9"/>
    <w:semiHidden/>
    <w:rsid w:val="00DE4B42"/>
    <w:rPr>
      <w:rFonts w:asciiTheme="majorHAnsi" w:eastAsiaTheme="majorEastAsia" w:hAnsiTheme="majorHAnsi" w:cstheme="majorBidi"/>
      <w:color w:val="272727" w:themeColor="text1" w:themeTint="D8"/>
      <w:sz w:val="21"/>
      <w:szCs w:val="21"/>
      <w:lang w:eastAsia="en-US"/>
    </w:rPr>
  </w:style>
  <w:style w:type="character" w:customStyle="1" w:styleId="Overskrift9Tegn">
    <w:name w:val="Overskrift 9 Tegn"/>
    <w:basedOn w:val="Standardskriftforavsnitt"/>
    <w:link w:val="Overskrift9"/>
    <w:uiPriority w:val="9"/>
    <w:semiHidden/>
    <w:rsid w:val="00DE4B42"/>
    <w:rPr>
      <w:rFonts w:asciiTheme="majorHAnsi" w:eastAsiaTheme="majorEastAsia" w:hAnsiTheme="majorHAnsi" w:cstheme="majorBidi"/>
      <w:i/>
      <w:iCs/>
      <w:color w:val="272727" w:themeColor="text1" w:themeTint="D8"/>
      <w:sz w:val="21"/>
      <w:szCs w:val="21"/>
      <w:lang w:eastAsia="en-US"/>
    </w:rPr>
  </w:style>
  <w:style w:type="numbering" w:customStyle="1" w:styleId="STY2LISTESTILOverskrifternummerert">
    <w:name w:val="STY2 LISTESTIL Overskrifter nummerert"/>
    <w:uiPriority w:val="99"/>
    <w:rsid w:val="00BE4F73"/>
    <w:pPr>
      <w:numPr>
        <w:numId w:val="2"/>
      </w:numPr>
    </w:pPr>
  </w:style>
  <w:style w:type="paragraph" w:customStyle="1" w:styleId="DB269F8F72434CE480B91A682222C746">
    <w:name w:val="DB269F8F72434CE480B91A682222C746"/>
    <w:rsid w:val="00D20F31"/>
    <w:rPr>
      <w:kern w:val="2"/>
      <w14:ligatures w14:val="standardContextual"/>
    </w:rPr>
  </w:style>
  <w:style w:type="paragraph" w:customStyle="1" w:styleId="CBD82A322D30486CBEFE8BC3EFDFEB59">
    <w:name w:val="CBD82A322D30486CBEFE8BC3EFDFEB59"/>
    <w:rsid w:val="00D20F31"/>
    <w:rPr>
      <w:kern w:val="2"/>
      <w14:ligatures w14:val="standardContextual"/>
    </w:rPr>
  </w:style>
  <w:style w:type="paragraph" w:customStyle="1" w:styleId="42A66CFCD3BF4656A079C0305E3FCF58">
    <w:name w:val="42A66CFCD3BF4656A079C0305E3FCF58"/>
    <w:rsid w:val="00D20F31"/>
    <w:rPr>
      <w:kern w:val="2"/>
      <w14:ligatures w14:val="standardContextual"/>
    </w:rPr>
  </w:style>
  <w:style w:type="paragraph" w:customStyle="1" w:styleId="471989EF46D04D8794350EA9DA197363">
    <w:name w:val="471989EF46D04D8794350EA9DA19736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BaneNOR">
      <a:dk1>
        <a:srgbClr val="000000"/>
      </a:dk1>
      <a:lt1>
        <a:srgbClr val="FFFFFF"/>
      </a:lt1>
      <a:dk2>
        <a:srgbClr val="1E285A"/>
      </a:dk2>
      <a:lt2>
        <a:srgbClr val="D2D4DE"/>
      </a:lt2>
      <a:accent1>
        <a:srgbClr val="1E285A"/>
      </a:accent1>
      <a:accent2>
        <a:srgbClr val="00AAFF"/>
      </a:accent2>
      <a:accent3>
        <a:srgbClr val="00E1CD"/>
      </a:accent3>
      <a:accent4>
        <a:srgbClr val="3C00F0"/>
      </a:accent4>
      <a:accent5>
        <a:srgbClr val="00F03C"/>
      </a:accent5>
      <a:accent6>
        <a:srgbClr val="787E9C"/>
      </a:accent6>
      <a:hlink>
        <a:srgbClr val="00AAFF"/>
      </a:hlink>
      <a:folHlink>
        <a:srgbClr val="00AA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kument" ma:contentTypeID="0x010100AC538DAD58BB614B9B200A7515CC6706" ma:contentTypeVersion="14" ma:contentTypeDescription="Opprett et nytt dokument." ma:contentTypeScope="" ma:versionID="8f26b64269cb17f8dda02d4e85988b77">
  <xsd:schema xmlns:xsd="http://www.w3.org/2001/XMLSchema" xmlns:xs="http://www.w3.org/2001/XMLSchema" xmlns:p="http://schemas.microsoft.com/office/2006/metadata/properties" xmlns:ns2="732391b8-43f6-4bb1-bde3-56b95ab0de03" xmlns:ns3="732a5ba0-cd21-4741-87b0-375baf7aa97f" targetNamespace="http://schemas.microsoft.com/office/2006/metadata/properties" ma:root="true" ma:fieldsID="64123ed8f303516ecb4816f2a5817ebf" ns2:_="" ns3:_="">
    <xsd:import namespace="732391b8-43f6-4bb1-bde3-56b95ab0de03"/>
    <xsd:import namespace="732a5ba0-cd21-4741-87b0-375baf7aa97f"/>
    <xsd:element name="properties">
      <xsd:complexType>
        <xsd:sequence>
          <xsd:element name="documentManagement">
            <xsd:complexType>
              <xsd:all>
                <xsd:element ref="ns2:proarcApprovedDate" minOccurs="0"/>
                <xsd:element ref="ns2:proarcBrukerid" minOccurs="0"/>
                <xsd:element ref="ns2:proarcDocumentId" minOccurs="0"/>
                <xsd:element ref="ns2:proarcDocumentRevision" minOccurs="0"/>
                <xsd:element ref="ns2:proarcDocumentType" minOccurs="0"/>
                <xsd:element ref="ns2:proarcDokansvar" minOccurs="0"/>
                <xsd:element ref="ns2:proarcEksternTilgang" minOccurs="0"/>
                <xsd:element ref="ns2:proarcGyldigFra" minOccurs="0"/>
                <xsd:element ref="ns2:proarcHovedenhet_besk" minOccurs="0"/>
                <xsd:element ref="ns2:proarcKategori" minOccurs="0"/>
                <xsd:element ref="ns2:proarcKonsernomr" minOccurs="0"/>
                <xsd:element ref="ns2:proarcMappedDokType" minOccurs="0"/>
                <xsd:element ref="ns2:proarcParent" minOccurs="0"/>
                <xsd:element ref="ns2:proarcStatus" minOccurs="0"/>
                <xsd:element ref="ns2:proarcTitle" minOccurs="0"/>
                <xsd:element ref="ns2:proarcUnderenhet_besk" minOccurs="0"/>
                <xsd:element ref="ns2:Utgatt" minOccurs="0"/>
                <xsd:element ref="ns3:SharedWithUsers" minOccurs="0"/>
                <xsd:element ref="ns3:SharedWithDetails" minOccurs="0"/>
                <xsd:element ref="ns2:Revisjonskommentar" minOccurs="0"/>
                <xsd:element ref="ns2:KonsernstandardType" minOccurs="0"/>
                <xsd:element ref="ns2:MediaServiceObjectDetectorVersions" minOccurs="0"/>
                <xsd:element ref="ns2:MediaServiceSearchProperties" minOccurs="0"/>
                <xsd:element ref="ns2:STYRING_ANSBESK" minOccurs="0"/>
                <xsd:element ref="ns2:STYRING_GODKJ_BESK" minOccurs="0"/>
                <xsd:element ref="ns2:NyKonsernstandardType" minOccurs="0"/>
                <xsd:element ref="ns2:dokumenteier" minOccurs="0"/>
                <xsd:element ref="ns2:dokumentansvarli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2391b8-43f6-4bb1-bde3-56b95ab0de03" elementFormDefault="qualified">
    <xsd:import namespace="http://schemas.microsoft.com/office/2006/documentManagement/types"/>
    <xsd:import namespace="http://schemas.microsoft.com/office/infopath/2007/PartnerControls"/>
    <xsd:element name="proarcApprovedDate" ma:index="8" nillable="true" ma:displayName="proarcApprovedDate" ma:format="DateTime" ma:internalName="proarcApprovedDate" ma:readOnly="false">
      <xsd:simpleType>
        <xsd:restriction base="dms:DateTime"/>
      </xsd:simpleType>
    </xsd:element>
    <xsd:element name="proarcBrukerid" ma:index="9" nillable="true" ma:displayName="proarcBrukerid" ma:internalName="proarcBrukerid" ma:readOnly="false">
      <xsd:simpleType>
        <xsd:restriction base="dms:Text">
          <xsd:maxLength value="255"/>
        </xsd:restriction>
      </xsd:simpleType>
    </xsd:element>
    <xsd:element name="proarcDocumentId" ma:index="10" nillable="true" ma:displayName="proarcDocumentId" ma:indexed="true" ma:internalName="proarcDocumentId" ma:readOnly="false">
      <xsd:simpleType>
        <xsd:restriction base="dms:Text">
          <xsd:maxLength value="255"/>
        </xsd:restriction>
      </xsd:simpleType>
    </xsd:element>
    <xsd:element name="proarcDocumentRevision" ma:index="11" nillable="true" ma:displayName="proarcDocumentRevision" ma:internalName="proarcDocumentRevision" ma:readOnly="false">
      <xsd:simpleType>
        <xsd:restriction base="dms:Text">
          <xsd:maxLength value="255"/>
        </xsd:restriction>
      </xsd:simpleType>
    </xsd:element>
    <xsd:element name="proarcDocumentType" ma:index="12" nillable="true" ma:displayName="proarcDocumentType" ma:internalName="proarcDocumentType" ma:readOnly="false">
      <xsd:simpleType>
        <xsd:restriction base="dms:Text">
          <xsd:maxLength value="255"/>
        </xsd:restriction>
      </xsd:simpleType>
    </xsd:element>
    <xsd:element name="proarcDokansvar" ma:index="13" nillable="true" ma:displayName="proarcDokansvar" ma:internalName="proarcDokansvar" ma:readOnly="false">
      <xsd:simpleType>
        <xsd:restriction base="dms:Text">
          <xsd:maxLength value="255"/>
        </xsd:restriction>
      </xsd:simpleType>
    </xsd:element>
    <xsd:element name="proarcEksternTilgang" ma:index="14" nillable="true" ma:displayName="proarcEksternTilgang" ma:indexed="true" ma:internalName="proarcEksternTilgang" ma:readOnly="false">
      <xsd:simpleType>
        <xsd:restriction base="dms:Text">
          <xsd:maxLength value="255"/>
        </xsd:restriction>
      </xsd:simpleType>
    </xsd:element>
    <xsd:element name="proarcGyldigFra" ma:index="15" nillable="true" ma:displayName="proarcGyldigFra" ma:format="DateOnly" ma:internalName="proarcGyldigFra" ma:readOnly="false">
      <xsd:simpleType>
        <xsd:restriction base="dms:DateTime"/>
      </xsd:simpleType>
    </xsd:element>
    <xsd:element name="proarcHovedenhet_besk" ma:index="16" nillable="true" ma:displayName="proarcHovedenhet_besk" ma:internalName="proarcHovedenhet_besk" ma:readOnly="false">
      <xsd:simpleType>
        <xsd:restriction base="dms:Text">
          <xsd:maxLength value="255"/>
        </xsd:restriction>
      </xsd:simpleType>
    </xsd:element>
    <xsd:element name="proarcKategori" ma:index="17" nillable="true" ma:displayName="proarcKategori" ma:indexed="true" ma:internalName="proarcKategori" ma:readOnly="false">
      <xsd:simpleType>
        <xsd:restriction base="dms:Text">
          <xsd:maxLength value="255"/>
        </xsd:restriction>
      </xsd:simpleType>
    </xsd:element>
    <xsd:element name="proarcKonsernomr" ma:index="18" nillable="true" ma:displayName="proarcKonsernomr" ma:internalName="proarcKonsernomr" ma:readOnly="false">
      <xsd:simpleType>
        <xsd:restriction base="dms:Text">
          <xsd:maxLength value="255"/>
        </xsd:restriction>
      </xsd:simpleType>
    </xsd:element>
    <xsd:element name="proarcMappedDokType" ma:index="19" nillable="true" ma:displayName="proarcMappedDokType" ma:internalName="proarcMappedDokType" ma:readOnly="false">
      <xsd:simpleType>
        <xsd:restriction base="dms:Text">
          <xsd:maxLength value="255"/>
        </xsd:restriction>
      </xsd:simpleType>
    </xsd:element>
    <xsd:element name="proarcParent" ma:index="20" nillable="true" ma:displayName="proarcParent" ma:internalName="proarcParent" ma:readOnly="false">
      <xsd:simpleType>
        <xsd:restriction base="dms:Text">
          <xsd:maxLength value="255"/>
        </xsd:restriction>
      </xsd:simpleType>
    </xsd:element>
    <xsd:element name="proarcStatus" ma:index="21" nillable="true" ma:displayName="proarcStatus" ma:indexed="true" ma:internalName="proarcStatus" ma:readOnly="false">
      <xsd:simpleType>
        <xsd:restriction base="dms:Text">
          <xsd:maxLength value="255"/>
        </xsd:restriction>
      </xsd:simpleType>
    </xsd:element>
    <xsd:element name="proarcTitle" ma:index="22" nillable="true" ma:displayName="proarcTitle" ma:internalName="proarcTitle" ma:readOnly="false">
      <xsd:simpleType>
        <xsd:restriction base="dms:Text">
          <xsd:maxLength value="255"/>
        </xsd:restriction>
      </xsd:simpleType>
    </xsd:element>
    <xsd:element name="proarcUnderenhet_besk" ma:index="23" nillable="true" ma:displayName="proarcUnderenhet_besk" ma:internalName="proarcUnderenhet_besk" ma:readOnly="false">
      <xsd:simpleType>
        <xsd:restriction base="dms:Text">
          <xsd:maxLength value="255"/>
        </xsd:restriction>
      </xsd:simpleType>
    </xsd:element>
    <xsd:element name="Utgatt" ma:index="24" nillable="true" ma:displayName="Utgått" ma:default="0" ma:indexed="true" ma:internalName="Utgatt" ma:readOnly="false">
      <xsd:simpleType>
        <xsd:restriction base="dms:Boolean"/>
      </xsd:simpleType>
    </xsd:element>
    <xsd:element name="Revisjonskommentar" ma:index="27" nillable="true" ma:displayName="Revisjonskommentar" ma:description="Revisjonskommentar" ma:format="Dropdown" ma:internalName="Revisjonskommentar">
      <xsd:simpleType>
        <xsd:restriction base="dms:Text">
          <xsd:maxLength value="255"/>
        </xsd:restriction>
      </xsd:simpleType>
    </xsd:element>
    <xsd:element name="KonsernstandardType" ma:index="28" nillable="true" ma:displayName="KonsernstandardType" ma:default="Støtteprosesser" ma:description="konsernstandard type for Prosesser" ma:format="RadioButtons" ma:internalName="KonsernstandardType" ma:readOnly="false">
      <xsd:simpleType>
        <xsd:restriction base="dms:Choice">
          <xsd:enumeration value="Kjerneprosesser"/>
          <xsd:enumeration value="Støtteprosesser"/>
        </xsd:restriction>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element name="MediaServiceSearchProperties" ma:index="30" nillable="true" ma:displayName="MediaServiceSearchProperties" ma:hidden="true" ma:internalName="MediaServiceSearchProperties" ma:readOnly="true">
      <xsd:simpleType>
        <xsd:restriction base="dms:Note"/>
      </xsd:simpleType>
    </xsd:element>
    <xsd:element name="STYRING_ANSBESK" ma:index="31" nillable="true" ma:displayName="STYRING_ANSBESK" ma:description="Dokumentansvarlig" ma:format="Dropdown" ma:internalName="STYRING_ANSBESK">
      <xsd:simpleType>
        <xsd:restriction base="dms:Text">
          <xsd:maxLength value="255"/>
        </xsd:restriction>
      </xsd:simpleType>
    </xsd:element>
    <xsd:element name="STYRING_GODKJ_BESK" ma:index="32" nillable="true" ma:displayName="STYRING_GODKJ_BESK" ma:description="Godkjennes av" ma:format="Dropdown" ma:internalName="STYRING_GODKJ_BESK">
      <xsd:simpleType>
        <xsd:restriction base="dms:Text">
          <xsd:maxLength value="255"/>
        </xsd:restriction>
      </xsd:simpleType>
    </xsd:element>
    <xsd:element name="NyKonsernstandardType" ma:index="33" nillable="true" ma:displayName="NyKonsernstandardType" ma:format="Dropdown" ma:internalName="NyKonsernstandardType">
      <xsd:simpleType>
        <xsd:restriction base="dms:Choice">
          <xsd:enumeration value="Kjerneprosesser"/>
          <xsd:enumeration value="Støtteprosesser1"/>
          <xsd:enumeration value="Støtteprosesser2"/>
          <xsd:enumeration value="Styringsprosesser1"/>
          <xsd:enumeration value="Styringsprosesser2"/>
          <xsd:enumeration value="Styringsprosesser3"/>
        </xsd:restriction>
      </xsd:simpleType>
    </xsd:element>
    <xsd:element name="dokumenteier" ma:index="34" nillable="true" ma:displayName="dokumenteier" ma:list="UserInfo" ma:SharePointGroup="0" ma:internalName="dokumentei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kumentansvarlig" ma:index="35" nillable="true" ma:displayName="dokumentansvarlig" ma:list="UserInfo" ma:SharePointGroup="0" ma:internalName="dokumentansvarlig"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32a5ba0-cd21-4741-87b0-375baf7aa97f" elementFormDefault="qualified">
    <xsd:import namespace="http://schemas.microsoft.com/office/2006/documentManagement/types"/>
    <xsd:import namespace="http://schemas.microsoft.com/office/infopath/2007/PartnerControls"/>
    <xsd:element name="SharedWithUsers" ma:index="25" nillable="true" ma:displayName="Del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Delingsdetaljer"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holdstype"/>
        <xsd:element ref="dc:title" minOccurs="0" maxOccurs="1" ma:index="4" ma:displayName="Tit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ustomXmlPart xmlns="http://software-innovation/documentproduction">
  <view>
    <fields>
      <field datasource="TITLE" TITLE="">Mal for prosjektstyringsdokument (PSD) </field>
      <field datasource="ANSVARLIG" ANSVARLIG="">Svenningsen, Guro Steig</field>
      <field datasource="DOCID" DOCID="">ARB-804305</field>
      <field datasource="GODKJENTAV" GODKJENTAV="">Nielsen, Stein Ovar</field>
      <field datasource="REV" REV="">006</field>
      <field datasource="GYLDIG" GYLDIG="">14.01.2021</field>
      <field datasource="DATE" DATE="">14.01.2021</field>
      <field datasource="DOKTYPE" DOKTYPE="">Mal</field>
      <field datasource="REVISJONSBESK" REVISJONSBESK="">Dokumentet er oppdatert med nytt organisasjonsnavn iht. synergi sak nr. 601589</field>
      <field datasource="BET_SIKKERHET" BET_SIKKERHET="">Nei. Stillingen innehar ikke roller som utfører arbeidsoppgaver av betydning for sikkerheten.</field>
    </fields>
  </view>
</customXmlPart>
</file>

<file path=customXml/item5.xml><?xml version="1.0" encoding="utf-8"?>
<root>
  <Dokumenttittel/>
  <Tittel/>
</root>
</file>

<file path=customXml/item6.xml><?xml version="1.0" encoding="utf-8"?>
<p:properties xmlns:p="http://schemas.microsoft.com/office/2006/metadata/properties" xmlns:xsi="http://www.w3.org/2001/XMLSchema-instance" xmlns:pc="http://schemas.microsoft.com/office/infopath/2007/PartnerControls">
  <documentManagement>
    <proarcBrukerid xmlns="732391b8-43f6-4bb1-bde3-56b95ab0de03">STEINI</proarcBrukerid>
    <proarcKonsernomr xmlns="732391b8-43f6-4bb1-bde3-56b95ab0de03" xsi:nil="true"/>
    <proarcEksternTilgang xmlns="732391b8-43f6-4bb1-bde3-56b95ab0de03">Ja</proarcEksternTilgang>
    <proarcKategori xmlns="732391b8-43f6-4bb1-bde3-56b95ab0de03">Arbeidsprosessdokumenter</proarcKategori>
    <proarcStatus xmlns="732391b8-43f6-4bb1-bde3-56b95ab0de03">GODKJENT</proarcStatus>
    <Utgatt xmlns="732391b8-43f6-4bb1-bde3-56b95ab0de03">false</Utgatt>
    <proarcDocumentRevision xmlns="732391b8-43f6-4bb1-bde3-56b95ab0de03">006</proarcDocumentRevision>
    <proarcTitle xmlns="732391b8-43f6-4bb1-bde3-56b95ab0de03">Mal for prosjektstyringsdokument (PSD) </proarcTitle>
    <dokumenteier xmlns="732391b8-43f6-4bb1-bde3-56b95ab0de03">
      <UserInfo>
        <DisplayName>Nielsen Stein Ovar</DisplayName>
        <AccountId>42</AccountId>
        <AccountType/>
      </UserInfo>
    </dokumenteier>
    <NyKonsernstandardType xmlns="732391b8-43f6-4bb1-bde3-56b95ab0de03" xsi:nil="true"/>
    <Revisjonskommentar xmlns="732391b8-43f6-4bb1-bde3-56b95ab0de03" xsi:nil="true"/>
    <proarcParent xmlns="732391b8-43f6-4bb1-bde3-56b95ab0de03" xsi:nil="true"/>
    <proarcGyldigFra xmlns="732391b8-43f6-4bb1-bde3-56b95ab0de03">2024-04-07T22:00:00+00:00</proarcGyldigFra>
    <proarcMappedDokType xmlns="732391b8-43f6-4bb1-bde3-56b95ab0de03">Støttedokument</proarcMappedDokType>
    <proarcDocumentType xmlns="732391b8-43f6-4bb1-bde3-56b95ab0de03">Mal</proarcDocumentType>
    <proarcHovedenhet_besk xmlns="732391b8-43f6-4bb1-bde3-56b95ab0de03">Digitalisering og teknologi</proarcHovedenhet_besk>
    <KonsernstandardType xmlns="732391b8-43f6-4bb1-bde3-56b95ab0de03">Støtteprosesser</KonsernstandardType>
    <proarcDocumentId xmlns="732391b8-43f6-4bb1-bde3-56b95ab0de03">ARB-804305</proarcDocumentId>
    <proarcDokansvar xmlns="732391b8-43f6-4bb1-bde3-56b95ab0de03">SVGU</proarcDokansvar>
    <STYRING_ANSBESK xmlns="732391b8-43f6-4bb1-bde3-56b95ab0de03">Svenningsen, Guro Steig</STYRING_ANSBESK>
    <dokumentansvarlig xmlns="732391b8-43f6-4bb1-bde3-56b95ab0de03">
      <UserInfo>
        <DisplayName>Svenningsen Guro Steig</DisplayName>
        <AccountId>318</AccountId>
        <AccountType/>
      </UserInfo>
    </dokumentansvarlig>
    <proarcApprovedDate xmlns="732391b8-43f6-4bb1-bde3-56b95ab0de03">2024-04-08T08:44:22+00:00</proarcApprovedDate>
    <proarcUnderenhet_besk xmlns="732391b8-43f6-4bb1-bde3-56b95ab0de03">Signal</proarcUnderenhet_besk>
    <STYRING_GODKJ_BESK xmlns="732391b8-43f6-4bb1-bde3-56b95ab0de03">Nielsen, Stein Ovar</STYRING_GODKJ_BESK>
  </documentManagement>
</p:properties>
</file>

<file path=customXml/itemProps1.xml><?xml version="1.0" encoding="utf-8"?>
<ds:datastoreItem xmlns:ds="http://schemas.openxmlformats.org/officeDocument/2006/customXml" ds:itemID="{F6335883-A6BE-4BBE-A4FC-D1D0DE800C42}">
  <ds:schemaRefs>
    <ds:schemaRef ds:uri="http://schemas.microsoft.com/sharepoint/v3/contenttype/forms"/>
  </ds:schemaRefs>
</ds:datastoreItem>
</file>

<file path=customXml/itemProps2.xml><?xml version="1.0" encoding="utf-8"?>
<ds:datastoreItem xmlns:ds="http://schemas.openxmlformats.org/officeDocument/2006/customXml" ds:itemID="{9F8226ED-4424-4104-A734-6F3F6E83A593}"/>
</file>

<file path=customXml/itemProps3.xml><?xml version="1.0" encoding="utf-8"?>
<ds:datastoreItem xmlns:ds="http://schemas.openxmlformats.org/officeDocument/2006/customXml" ds:itemID="{8CF1661F-2C2F-4197-8315-3940CF594C01}">
  <ds:schemaRefs>
    <ds:schemaRef ds:uri="http://schemas.openxmlformats.org/officeDocument/2006/bibliography"/>
  </ds:schemaRefs>
</ds:datastoreItem>
</file>

<file path=customXml/itemProps4.xml><?xml version="1.0" encoding="utf-8"?>
<ds:datastoreItem xmlns:ds="http://schemas.openxmlformats.org/officeDocument/2006/customXml" ds:itemID="{B14DAF76-0EE4-4179-A559-67E2A02BAAB1}">
  <ds:schemaRefs>
    <ds:schemaRef ds:uri="http://software-innovation/documentproduction"/>
  </ds:schemaRefs>
</ds:datastoreItem>
</file>

<file path=customXml/itemProps5.xml><?xml version="1.0" encoding="utf-8"?>
<ds:datastoreItem xmlns:ds="http://schemas.openxmlformats.org/officeDocument/2006/customXml" ds:itemID="{E76A52D9-9C36-4A95-A355-D17316ECC59A}">
  <ds:schemaRefs/>
</ds:datastoreItem>
</file>

<file path=customXml/itemProps6.xml><?xml version="1.0" encoding="utf-8"?>
<ds:datastoreItem xmlns:ds="http://schemas.openxmlformats.org/officeDocument/2006/customXml" ds:itemID="{9D61B3B3-D6B9-48DB-824B-2126CE0BF28C}">
  <ds:schemaRefs>
    <ds:schemaRef ds:uri="http://schemas.microsoft.com/office/2006/metadata/properties"/>
    <ds:schemaRef ds:uri="http://schemas.microsoft.com/office/infopath/2007/PartnerControls"/>
    <ds:schemaRef ds:uri="8761856a-8082-4328-8cb9-0396d3795fe8"/>
    <ds:schemaRef ds:uri="92b3753a-e689-4e0b-a005-ca92656d83de"/>
  </ds:schemaRefs>
</ds:datastoreItem>
</file>

<file path=docProps/app.xml><?xml version="1.0" encoding="utf-8"?>
<Properties xmlns="http://schemas.openxmlformats.org/officeDocument/2006/extended-properties" xmlns:vt="http://schemas.openxmlformats.org/officeDocument/2006/docPropsVTypes">
  <Template>Normal.dotm</Template>
  <TotalTime>27</TotalTime>
  <Pages>32</Pages>
  <Words>5502</Words>
  <Characters>29164</Characters>
  <Application>Microsoft Office Word</Application>
  <DocSecurity>0</DocSecurity>
  <Lines>243</Lines>
  <Paragraphs>69</Paragraphs>
  <ScaleCrop>false</ScaleCrop>
  <HeadingPairs>
    <vt:vector size="2" baseType="variant">
      <vt:variant>
        <vt:lpstr>Tittel</vt:lpstr>
      </vt:variant>
      <vt:variant>
        <vt:i4>1</vt:i4>
      </vt:variant>
    </vt:vector>
  </HeadingPairs>
  <TitlesOfParts>
    <vt:vector size="1" baseType="lpstr">
      <vt:lpstr>Mal for prosjektstyringsdokument (PSD)</vt:lpstr>
    </vt:vector>
  </TitlesOfParts>
  <Company>BaneNOR</Company>
  <LinksUpToDate>false</LinksUpToDate>
  <CharactersWithSpaces>34597</CharactersWithSpaces>
  <SharedDoc>false</SharedDoc>
  <HLinks>
    <vt:vector size="198" baseType="variant">
      <vt:variant>
        <vt:i4>1376316</vt:i4>
      </vt:variant>
      <vt:variant>
        <vt:i4>197</vt:i4>
      </vt:variant>
      <vt:variant>
        <vt:i4>0</vt:i4>
      </vt:variant>
      <vt:variant>
        <vt:i4>5</vt:i4>
      </vt:variant>
      <vt:variant>
        <vt:lpwstr/>
      </vt:variant>
      <vt:variant>
        <vt:lpwstr>_Toc160180551</vt:lpwstr>
      </vt:variant>
      <vt:variant>
        <vt:i4>1376316</vt:i4>
      </vt:variant>
      <vt:variant>
        <vt:i4>191</vt:i4>
      </vt:variant>
      <vt:variant>
        <vt:i4>0</vt:i4>
      </vt:variant>
      <vt:variant>
        <vt:i4>5</vt:i4>
      </vt:variant>
      <vt:variant>
        <vt:lpwstr/>
      </vt:variant>
      <vt:variant>
        <vt:lpwstr>_Toc160180550</vt:lpwstr>
      </vt:variant>
      <vt:variant>
        <vt:i4>1310780</vt:i4>
      </vt:variant>
      <vt:variant>
        <vt:i4>185</vt:i4>
      </vt:variant>
      <vt:variant>
        <vt:i4>0</vt:i4>
      </vt:variant>
      <vt:variant>
        <vt:i4>5</vt:i4>
      </vt:variant>
      <vt:variant>
        <vt:lpwstr/>
      </vt:variant>
      <vt:variant>
        <vt:lpwstr>_Toc160180549</vt:lpwstr>
      </vt:variant>
      <vt:variant>
        <vt:i4>1310780</vt:i4>
      </vt:variant>
      <vt:variant>
        <vt:i4>179</vt:i4>
      </vt:variant>
      <vt:variant>
        <vt:i4>0</vt:i4>
      </vt:variant>
      <vt:variant>
        <vt:i4>5</vt:i4>
      </vt:variant>
      <vt:variant>
        <vt:lpwstr/>
      </vt:variant>
      <vt:variant>
        <vt:lpwstr>_Toc160180548</vt:lpwstr>
      </vt:variant>
      <vt:variant>
        <vt:i4>1310780</vt:i4>
      </vt:variant>
      <vt:variant>
        <vt:i4>173</vt:i4>
      </vt:variant>
      <vt:variant>
        <vt:i4>0</vt:i4>
      </vt:variant>
      <vt:variant>
        <vt:i4>5</vt:i4>
      </vt:variant>
      <vt:variant>
        <vt:lpwstr/>
      </vt:variant>
      <vt:variant>
        <vt:lpwstr>_Toc160180547</vt:lpwstr>
      </vt:variant>
      <vt:variant>
        <vt:i4>1310780</vt:i4>
      </vt:variant>
      <vt:variant>
        <vt:i4>167</vt:i4>
      </vt:variant>
      <vt:variant>
        <vt:i4>0</vt:i4>
      </vt:variant>
      <vt:variant>
        <vt:i4>5</vt:i4>
      </vt:variant>
      <vt:variant>
        <vt:lpwstr/>
      </vt:variant>
      <vt:variant>
        <vt:lpwstr>_Toc160180546</vt:lpwstr>
      </vt:variant>
      <vt:variant>
        <vt:i4>1310780</vt:i4>
      </vt:variant>
      <vt:variant>
        <vt:i4>161</vt:i4>
      </vt:variant>
      <vt:variant>
        <vt:i4>0</vt:i4>
      </vt:variant>
      <vt:variant>
        <vt:i4>5</vt:i4>
      </vt:variant>
      <vt:variant>
        <vt:lpwstr/>
      </vt:variant>
      <vt:variant>
        <vt:lpwstr>_Toc160180545</vt:lpwstr>
      </vt:variant>
      <vt:variant>
        <vt:i4>1310780</vt:i4>
      </vt:variant>
      <vt:variant>
        <vt:i4>155</vt:i4>
      </vt:variant>
      <vt:variant>
        <vt:i4>0</vt:i4>
      </vt:variant>
      <vt:variant>
        <vt:i4>5</vt:i4>
      </vt:variant>
      <vt:variant>
        <vt:lpwstr/>
      </vt:variant>
      <vt:variant>
        <vt:lpwstr>_Toc160180544</vt:lpwstr>
      </vt:variant>
      <vt:variant>
        <vt:i4>1310780</vt:i4>
      </vt:variant>
      <vt:variant>
        <vt:i4>149</vt:i4>
      </vt:variant>
      <vt:variant>
        <vt:i4>0</vt:i4>
      </vt:variant>
      <vt:variant>
        <vt:i4>5</vt:i4>
      </vt:variant>
      <vt:variant>
        <vt:lpwstr/>
      </vt:variant>
      <vt:variant>
        <vt:lpwstr>_Toc160180543</vt:lpwstr>
      </vt:variant>
      <vt:variant>
        <vt:i4>1310780</vt:i4>
      </vt:variant>
      <vt:variant>
        <vt:i4>143</vt:i4>
      </vt:variant>
      <vt:variant>
        <vt:i4>0</vt:i4>
      </vt:variant>
      <vt:variant>
        <vt:i4>5</vt:i4>
      </vt:variant>
      <vt:variant>
        <vt:lpwstr/>
      </vt:variant>
      <vt:variant>
        <vt:lpwstr>_Toc160180542</vt:lpwstr>
      </vt:variant>
      <vt:variant>
        <vt:i4>1310780</vt:i4>
      </vt:variant>
      <vt:variant>
        <vt:i4>137</vt:i4>
      </vt:variant>
      <vt:variant>
        <vt:i4>0</vt:i4>
      </vt:variant>
      <vt:variant>
        <vt:i4>5</vt:i4>
      </vt:variant>
      <vt:variant>
        <vt:lpwstr/>
      </vt:variant>
      <vt:variant>
        <vt:lpwstr>_Toc160180541</vt:lpwstr>
      </vt:variant>
      <vt:variant>
        <vt:i4>1310780</vt:i4>
      </vt:variant>
      <vt:variant>
        <vt:i4>131</vt:i4>
      </vt:variant>
      <vt:variant>
        <vt:i4>0</vt:i4>
      </vt:variant>
      <vt:variant>
        <vt:i4>5</vt:i4>
      </vt:variant>
      <vt:variant>
        <vt:lpwstr/>
      </vt:variant>
      <vt:variant>
        <vt:lpwstr>_Toc160180540</vt:lpwstr>
      </vt:variant>
      <vt:variant>
        <vt:i4>1245244</vt:i4>
      </vt:variant>
      <vt:variant>
        <vt:i4>125</vt:i4>
      </vt:variant>
      <vt:variant>
        <vt:i4>0</vt:i4>
      </vt:variant>
      <vt:variant>
        <vt:i4>5</vt:i4>
      </vt:variant>
      <vt:variant>
        <vt:lpwstr/>
      </vt:variant>
      <vt:variant>
        <vt:lpwstr>_Toc160180539</vt:lpwstr>
      </vt:variant>
      <vt:variant>
        <vt:i4>1245244</vt:i4>
      </vt:variant>
      <vt:variant>
        <vt:i4>119</vt:i4>
      </vt:variant>
      <vt:variant>
        <vt:i4>0</vt:i4>
      </vt:variant>
      <vt:variant>
        <vt:i4>5</vt:i4>
      </vt:variant>
      <vt:variant>
        <vt:lpwstr/>
      </vt:variant>
      <vt:variant>
        <vt:lpwstr>_Toc160180538</vt:lpwstr>
      </vt:variant>
      <vt:variant>
        <vt:i4>1245244</vt:i4>
      </vt:variant>
      <vt:variant>
        <vt:i4>113</vt:i4>
      </vt:variant>
      <vt:variant>
        <vt:i4>0</vt:i4>
      </vt:variant>
      <vt:variant>
        <vt:i4>5</vt:i4>
      </vt:variant>
      <vt:variant>
        <vt:lpwstr/>
      </vt:variant>
      <vt:variant>
        <vt:lpwstr>_Toc160180537</vt:lpwstr>
      </vt:variant>
      <vt:variant>
        <vt:i4>1245244</vt:i4>
      </vt:variant>
      <vt:variant>
        <vt:i4>107</vt:i4>
      </vt:variant>
      <vt:variant>
        <vt:i4>0</vt:i4>
      </vt:variant>
      <vt:variant>
        <vt:i4>5</vt:i4>
      </vt:variant>
      <vt:variant>
        <vt:lpwstr/>
      </vt:variant>
      <vt:variant>
        <vt:lpwstr>_Toc160180536</vt:lpwstr>
      </vt:variant>
      <vt:variant>
        <vt:i4>1245244</vt:i4>
      </vt:variant>
      <vt:variant>
        <vt:i4>101</vt:i4>
      </vt:variant>
      <vt:variant>
        <vt:i4>0</vt:i4>
      </vt:variant>
      <vt:variant>
        <vt:i4>5</vt:i4>
      </vt:variant>
      <vt:variant>
        <vt:lpwstr/>
      </vt:variant>
      <vt:variant>
        <vt:lpwstr>_Toc160180535</vt:lpwstr>
      </vt:variant>
      <vt:variant>
        <vt:i4>1245244</vt:i4>
      </vt:variant>
      <vt:variant>
        <vt:i4>95</vt:i4>
      </vt:variant>
      <vt:variant>
        <vt:i4>0</vt:i4>
      </vt:variant>
      <vt:variant>
        <vt:i4>5</vt:i4>
      </vt:variant>
      <vt:variant>
        <vt:lpwstr/>
      </vt:variant>
      <vt:variant>
        <vt:lpwstr>_Toc160180534</vt:lpwstr>
      </vt:variant>
      <vt:variant>
        <vt:i4>1245244</vt:i4>
      </vt:variant>
      <vt:variant>
        <vt:i4>89</vt:i4>
      </vt:variant>
      <vt:variant>
        <vt:i4>0</vt:i4>
      </vt:variant>
      <vt:variant>
        <vt:i4>5</vt:i4>
      </vt:variant>
      <vt:variant>
        <vt:lpwstr/>
      </vt:variant>
      <vt:variant>
        <vt:lpwstr>_Toc160180533</vt:lpwstr>
      </vt:variant>
      <vt:variant>
        <vt:i4>1245244</vt:i4>
      </vt:variant>
      <vt:variant>
        <vt:i4>83</vt:i4>
      </vt:variant>
      <vt:variant>
        <vt:i4>0</vt:i4>
      </vt:variant>
      <vt:variant>
        <vt:i4>5</vt:i4>
      </vt:variant>
      <vt:variant>
        <vt:lpwstr/>
      </vt:variant>
      <vt:variant>
        <vt:lpwstr>_Toc160180532</vt:lpwstr>
      </vt:variant>
      <vt:variant>
        <vt:i4>1245244</vt:i4>
      </vt:variant>
      <vt:variant>
        <vt:i4>77</vt:i4>
      </vt:variant>
      <vt:variant>
        <vt:i4>0</vt:i4>
      </vt:variant>
      <vt:variant>
        <vt:i4>5</vt:i4>
      </vt:variant>
      <vt:variant>
        <vt:lpwstr/>
      </vt:variant>
      <vt:variant>
        <vt:lpwstr>_Toc160180531</vt:lpwstr>
      </vt:variant>
      <vt:variant>
        <vt:i4>1245244</vt:i4>
      </vt:variant>
      <vt:variant>
        <vt:i4>71</vt:i4>
      </vt:variant>
      <vt:variant>
        <vt:i4>0</vt:i4>
      </vt:variant>
      <vt:variant>
        <vt:i4>5</vt:i4>
      </vt:variant>
      <vt:variant>
        <vt:lpwstr/>
      </vt:variant>
      <vt:variant>
        <vt:lpwstr>_Toc160180530</vt:lpwstr>
      </vt:variant>
      <vt:variant>
        <vt:i4>1179708</vt:i4>
      </vt:variant>
      <vt:variant>
        <vt:i4>65</vt:i4>
      </vt:variant>
      <vt:variant>
        <vt:i4>0</vt:i4>
      </vt:variant>
      <vt:variant>
        <vt:i4>5</vt:i4>
      </vt:variant>
      <vt:variant>
        <vt:lpwstr/>
      </vt:variant>
      <vt:variant>
        <vt:lpwstr>_Toc160180529</vt:lpwstr>
      </vt:variant>
      <vt:variant>
        <vt:i4>1179708</vt:i4>
      </vt:variant>
      <vt:variant>
        <vt:i4>59</vt:i4>
      </vt:variant>
      <vt:variant>
        <vt:i4>0</vt:i4>
      </vt:variant>
      <vt:variant>
        <vt:i4>5</vt:i4>
      </vt:variant>
      <vt:variant>
        <vt:lpwstr/>
      </vt:variant>
      <vt:variant>
        <vt:lpwstr>_Toc160180528</vt:lpwstr>
      </vt:variant>
      <vt:variant>
        <vt:i4>1179708</vt:i4>
      </vt:variant>
      <vt:variant>
        <vt:i4>53</vt:i4>
      </vt:variant>
      <vt:variant>
        <vt:i4>0</vt:i4>
      </vt:variant>
      <vt:variant>
        <vt:i4>5</vt:i4>
      </vt:variant>
      <vt:variant>
        <vt:lpwstr/>
      </vt:variant>
      <vt:variant>
        <vt:lpwstr>_Toc160180527</vt:lpwstr>
      </vt:variant>
      <vt:variant>
        <vt:i4>1179708</vt:i4>
      </vt:variant>
      <vt:variant>
        <vt:i4>47</vt:i4>
      </vt:variant>
      <vt:variant>
        <vt:i4>0</vt:i4>
      </vt:variant>
      <vt:variant>
        <vt:i4>5</vt:i4>
      </vt:variant>
      <vt:variant>
        <vt:lpwstr/>
      </vt:variant>
      <vt:variant>
        <vt:lpwstr>_Toc160180526</vt:lpwstr>
      </vt:variant>
      <vt:variant>
        <vt:i4>1179708</vt:i4>
      </vt:variant>
      <vt:variant>
        <vt:i4>41</vt:i4>
      </vt:variant>
      <vt:variant>
        <vt:i4>0</vt:i4>
      </vt:variant>
      <vt:variant>
        <vt:i4>5</vt:i4>
      </vt:variant>
      <vt:variant>
        <vt:lpwstr/>
      </vt:variant>
      <vt:variant>
        <vt:lpwstr>_Toc160180525</vt:lpwstr>
      </vt:variant>
      <vt:variant>
        <vt:i4>1179708</vt:i4>
      </vt:variant>
      <vt:variant>
        <vt:i4>35</vt:i4>
      </vt:variant>
      <vt:variant>
        <vt:i4>0</vt:i4>
      </vt:variant>
      <vt:variant>
        <vt:i4>5</vt:i4>
      </vt:variant>
      <vt:variant>
        <vt:lpwstr/>
      </vt:variant>
      <vt:variant>
        <vt:lpwstr>_Toc160180524</vt:lpwstr>
      </vt:variant>
      <vt:variant>
        <vt:i4>1179708</vt:i4>
      </vt:variant>
      <vt:variant>
        <vt:i4>29</vt:i4>
      </vt:variant>
      <vt:variant>
        <vt:i4>0</vt:i4>
      </vt:variant>
      <vt:variant>
        <vt:i4>5</vt:i4>
      </vt:variant>
      <vt:variant>
        <vt:lpwstr/>
      </vt:variant>
      <vt:variant>
        <vt:lpwstr>_Toc160180523</vt:lpwstr>
      </vt:variant>
      <vt:variant>
        <vt:i4>1179708</vt:i4>
      </vt:variant>
      <vt:variant>
        <vt:i4>23</vt:i4>
      </vt:variant>
      <vt:variant>
        <vt:i4>0</vt:i4>
      </vt:variant>
      <vt:variant>
        <vt:i4>5</vt:i4>
      </vt:variant>
      <vt:variant>
        <vt:lpwstr/>
      </vt:variant>
      <vt:variant>
        <vt:lpwstr>_Toc160180522</vt:lpwstr>
      </vt:variant>
      <vt:variant>
        <vt:i4>1179708</vt:i4>
      </vt:variant>
      <vt:variant>
        <vt:i4>17</vt:i4>
      </vt:variant>
      <vt:variant>
        <vt:i4>0</vt:i4>
      </vt:variant>
      <vt:variant>
        <vt:i4>5</vt:i4>
      </vt:variant>
      <vt:variant>
        <vt:lpwstr/>
      </vt:variant>
      <vt:variant>
        <vt:lpwstr>_Toc160180521</vt:lpwstr>
      </vt:variant>
      <vt:variant>
        <vt:i4>1179708</vt:i4>
      </vt:variant>
      <vt:variant>
        <vt:i4>11</vt:i4>
      </vt:variant>
      <vt:variant>
        <vt:i4>0</vt:i4>
      </vt:variant>
      <vt:variant>
        <vt:i4>5</vt:i4>
      </vt:variant>
      <vt:variant>
        <vt:lpwstr/>
      </vt:variant>
      <vt:variant>
        <vt:lpwstr>_Toc160180520</vt:lpwstr>
      </vt:variant>
      <vt:variant>
        <vt:i4>1114172</vt:i4>
      </vt:variant>
      <vt:variant>
        <vt:i4>5</vt:i4>
      </vt:variant>
      <vt:variant>
        <vt:i4>0</vt:i4>
      </vt:variant>
      <vt:variant>
        <vt:i4>5</vt:i4>
      </vt:variant>
      <vt:variant>
        <vt:lpwstr/>
      </vt:variant>
      <vt:variant>
        <vt:lpwstr>_Toc160180519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Mal for prosjektstyringsdokument (PSD)</dc:title>
  <dc:subject/>
  <dc:creator>Morten Grønning Haugseth</dc:creator>
  <cp:keywords/>
  <dc:description/>
  <cp:lastModifiedBy>Hansen Øivind</cp:lastModifiedBy>
  <cp:revision>7</cp:revision>
  <dcterms:created xsi:type="dcterms:W3CDTF">2024-03-12T13:07:00Z</dcterms:created>
  <dcterms:modified xsi:type="dcterms:W3CDTF">2024-04-05T13:32:00Z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0x010100AC538DAD58BB614B9B200A7515CC6706</vt:lpwstr>
  </property>
  <property fmtid="{D5CDD505-2E9C-101B-9397-08002B2CF9AE}" pid="3" name="MediaServiceImageTags">
    <vt:lpwstr/>
  </property>
  <property fmtid="{D5CDD505-2E9C-101B-9397-08002B2CF9AE}" pid="4" name="MSIP_Label_a916b774-2437-465d-837f-7d8f9801ccb7_Enabled">
    <vt:lpwstr>true</vt:lpwstr>
  </property>
  <property fmtid="{D5CDD505-2E9C-101B-9397-08002B2CF9AE}" pid="5" name="MSIP_Label_a916b774-2437-465d-837f-7d8f9801ccb7_SetDate">
    <vt:lpwstr>2024-04-05T07:38:47Z</vt:lpwstr>
  </property>
  <property fmtid="{D5CDD505-2E9C-101B-9397-08002B2CF9AE}" pid="6" name="MSIP_Label_a916b774-2437-465d-837f-7d8f9801ccb7_Method">
    <vt:lpwstr>Privileged</vt:lpwstr>
  </property>
  <property fmtid="{D5CDD505-2E9C-101B-9397-08002B2CF9AE}" pid="7" name="MSIP_Label_a916b774-2437-465d-837f-7d8f9801ccb7_Name">
    <vt:lpwstr>a916b774-2437-465d-837f-7d8f9801ccb7</vt:lpwstr>
  </property>
  <property fmtid="{D5CDD505-2E9C-101B-9397-08002B2CF9AE}" pid="8" name="MSIP_Label_a916b774-2437-465d-837f-7d8f9801ccb7_SiteId">
    <vt:lpwstr>6ee535f2-3064-4ac9-81d8-4ceb2ff790c6</vt:lpwstr>
  </property>
  <property fmtid="{D5CDD505-2E9C-101B-9397-08002B2CF9AE}" pid="9" name="MSIP_Label_a916b774-2437-465d-837f-7d8f9801ccb7_ActionId">
    <vt:lpwstr>e6e48ee1-5dd2-41c5-827b-c85c332c68b6</vt:lpwstr>
  </property>
  <property fmtid="{D5CDD505-2E9C-101B-9397-08002B2CF9AE}" pid="10" name="MSIP_Label_a916b774-2437-465d-837f-7d8f9801ccb7_ContentBits">
    <vt:lpwstr>0</vt:lpwstr>
  </property>
</Properties>
</file>